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6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7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  <p:sldMasterId id="2147485207" r:id="rId12"/>
  </p:sldMasterIdLst>
  <p:notesMasterIdLst>
    <p:notesMasterId r:id="rId55"/>
  </p:notesMasterIdLst>
  <p:handoutMasterIdLst>
    <p:handoutMasterId r:id="rId56"/>
  </p:handoutMasterIdLst>
  <p:sldIdLst>
    <p:sldId id="514" r:id="rId13"/>
    <p:sldId id="489" r:id="rId14"/>
    <p:sldId id="490" r:id="rId15"/>
    <p:sldId id="491" r:id="rId16"/>
    <p:sldId id="492" r:id="rId17"/>
    <p:sldId id="515" r:id="rId18"/>
    <p:sldId id="494" r:id="rId19"/>
    <p:sldId id="495" r:id="rId20"/>
    <p:sldId id="496" r:id="rId21"/>
    <p:sldId id="497" r:id="rId22"/>
    <p:sldId id="498" r:id="rId23"/>
    <p:sldId id="447" r:id="rId24"/>
    <p:sldId id="448" r:id="rId25"/>
    <p:sldId id="479" r:id="rId26"/>
    <p:sldId id="484" r:id="rId27"/>
    <p:sldId id="485" r:id="rId28"/>
    <p:sldId id="505" r:id="rId29"/>
    <p:sldId id="506" r:id="rId30"/>
    <p:sldId id="508" r:id="rId31"/>
    <p:sldId id="509" r:id="rId32"/>
    <p:sldId id="510" r:id="rId33"/>
    <p:sldId id="511" r:id="rId34"/>
    <p:sldId id="512" r:id="rId35"/>
    <p:sldId id="501" r:id="rId36"/>
    <p:sldId id="502" r:id="rId37"/>
    <p:sldId id="499" r:id="rId38"/>
    <p:sldId id="500" r:id="rId39"/>
    <p:sldId id="486" r:id="rId40"/>
    <p:sldId id="487" r:id="rId41"/>
    <p:sldId id="503" r:id="rId42"/>
    <p:sldId id="504" r:id="rId43"/>
    <p:sldId id="482" r:id="rId44"/>
    <p:sldId id="483" r:id="rId45"/>
    <p:sldId id="451" r:id="rId46"/>
    <p:sldId id="481" r:id="rId47"/>
    <p:sldId id="457" r:id="rId48"/>
    <p:sldId id="517" r:id="rId49"/>
    <p:sldId id="470" r:id="rId50"/>
    <p:sldId id="473" r:id="rId51"/>
    <p:sldId id="474" r:id="rId52"/>
    <p:sldId id="475" r:id="rId53"/>
    <p:sldId id="477" r:id="rId54"/>
  </p:sldIdLst>
  <p:sldSz cx="9144000" cy="5715000" type="screen16x10"/>
  <p:notesSz cx="9939338" cy="6807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57"/>
            <p14:sldId id="517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9884" autoAdjust="0"/>
  </p:normalViewPr>
  <p:slideViewPr>
    <p:cSldViewPr snapToGrid="0">
      <p:cViewPr>
        <p:scale>
          <a:sx n="149" d="100"/>
          <a:sy n="149" d="100"/>
        </p:scale>
        <p:origin x="-864" y="2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4"/>
        <p:guide pos="313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909076385050157E-3"/>
                  <c:y val="-5.92960829257623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332 954,5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117 641,3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214 537,3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159 025,1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103 419,1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185 193,3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20 386,1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55 977,5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332954.5</c:v>
                </c:pt>
                <c:pt idx="1">
                  <c:v>117641.3</c:v>
                </c:pt>
                <c:pt idx="2">
                  <c:v>214537.3</c:v>
                </c:pt>
                <c:pt idx="3">
                  <c:v>159025.1</c:v>
                </c:pt>
                <c:pt idx="4">
                  <c:v>103419.1</c:v>
                </c:pt>
                <c:pt idx="5">
                  <c:v>61921.5</c:v>
                </c:pt>
                <c:pt idx="6">
                  <c:v>185193.3</c:v>
                </c:pt>
                <c:pt idx="7">
                  <c:v>20386.099999999999</c:v>
                </c:pt>
                <c:pt idx="8">
                  <c:v>55977.5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7709568"/>
        <c:axId val="37058176"/>
        <c:axId val="0"/>
      </c:bar3DChart>
      <c:catAx>
        <c:axId val="577095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7058176"/>
        <c:crosses val="autoZero"/>
        <c:auto val="1"/>
        <c:lblAlgn val="l"/>
        <c:lblOffset val="100"/>
        <c:noMultiLvlLbl val="0"/>
      </c:catAx>
      <c:valAx>
        <c:axId val="37058176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70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год2</c:v>
                </c:pt>
                <c:pt idx="2">
                  <c:v>2024 год</c:v>
                </c:pt>
                <c:pt idx="3">
                  <c:v>2025 год2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75.785223514089367</c:v>
                </c:pt>
                <c:pt idx="1">
                  <c:v>77.589466127299332</c:v>
                </c:pt>
                <c:pt idx="2">
                  <c:v>75.977382278078267</c:v>
                </c:pt>
                <c:pt idx="3">
                  <c:v>73.075606506522419</c:v>
                </c:pt>
                <c:pt idx="4">
                  <c:v>75.977356426980606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769408"/>
        <c:axId val="131126912"/>
      </c:barChart>
      <c:catAx>
        <c:axId val="13076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126912"/>
        <c:crosses val="autoZero"/>
        <c:auto val="1"/>
        <c:lblAlgn val="ctr"/>
        <c:lblOffset val="100"/>
        <c:noMultiLvlLbl val="0"/>
      </c:catAx>
      <c:valAx>
        <c:axId val="1311269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07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1054.8</c:v>
                </c:pt>
                <c:pt idx="1">
                  <c:v>1161.5999999999999</c:v>
                </c:pt>
                <c:pt idx="2">
                  <c:v>39.5</c:v>
                </c:pt>
                <c:pt idx="3">
                  <c:v>130.30000000000001</c:v>
                </c:pt>
                <c:pt idx="4">
                  <c:v>6778.1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33.700000000000003</c:v>
                </c:pt>
                <c:pt idx="1">
                  <c:v>0.3</c:v>
                </c:pt>
                <c:pt idx="2">
                  <c:v>3663.7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80.832632569715727</c:v>
                </c:pt>
                <c:pt idx="1">
                  <c:v>69.818601575877921</c:v>
                </c:pt>
                <c:pt idx="2">
                  <c:v>62.105382993954819</c:v>
                </c:pt>
                <c:pt idx="3">
                  <c:v>53.564031180400889</c:v>
                </c:pt>
                <c:pt idx="4">
                  <c:v>47.839196229716826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4987776"/>
        <c:axId val="170577856"/>
      </c:barChart>
      <c:catAx>
        <c:axId val="17498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577856"/>
        <c:crosses val="autoZero"/>
        <c:auto val="1"/>
        <c:lblAlgn val="ctr"/>
        <c:lblOffset val="100"/>
        <c:noMultiLvlLbl val="0"/>
      </c:catAx>
      <c:valAx>
        <c:axId val="1705778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4987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Аппарат губернатора</c:v>
                </c:pt>
                <c:pt idx="2">
                  <c:v>Департамент культуры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662.7</c:v>
                </c:pt>
                <c:pt idx="1">
                  <c:v>42.3</c:v>
                </c:pt>
                <c:pt idx="2">
                  <c:v>97.2</c:v>
                </c:pt>
                <c:pt idx="3" formatCode="0.0">
                  <c:v>8459.2999999999993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Департамент промышленной политики</c:v>
                </c:pt>
                <c:pt idx="1">
                  <c:v>Аппарат губернатора</c:v>
                </c:pt>
                <c:pt idx="2">
                  <c:v>Департамент культуры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0"/>
                  <c:y val="3.38628965975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727518037816363E-3"/>
                  <c:y val="2.539717244813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455036075629457E-3"/>
                  <c:y val="4.2328620746890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164.12129840390196</c:v>
                </c:pt>
                <c:pt idx="1">
                  <c:v>190.7282332320234</c:v>
                </c:pt>
                <c:pt idx="2">
                  <c:v>184.16860881323578</c:v>
                </c:pt>
                <c:pt idx="3">
                  <c:v>105.12223194400254</c:v>
                </c:pt>
                <c:pt idx="4">
                  <c:v>119.36444877505566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659648"/>
        <c:axId val="170575552"/>
      </c:barChart>
      <c:catAx>
        <c:axId val="2056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575552"/>
        <c:crosses val="autoZero"/>
        <c:auto val="1"/>
        <c:lblAlgn val="ctr"/>
        <c:lblOffset val="100"/>
        <c:noMultiLvlLbl val="0"/>
      </c:catAx>
      <c:valAx>
        <c:axId val="170575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0565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</a:t>
            </a:r>
            <a:r>
              <a:rPr lang="ru-RU" dirty="0" smtClean="0"/>
              <a:t>кинематографию на</a:t>
            </a:r>
            <a:r>
              <a:rPr lang="ru-RU" baseline="0" dirty="0" smtClean="0"/>
              <a:t> 2024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123.5</c:v>
                </c:pt>
                <c:pt idx="1">
                  <c:v>467.4</c:v>
                </c:pt>
                <c:pt idx="2">
                  <c:v>22.8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21.975886937522194</c:v>
                </c:pt>
                <c:pt idx="1">
                  <c:v>12.78217225020903</c:v>
                </c:pt>
                <c:pt idx="2">
                  <c:v>15.905657413299394</c:v>
                </c:pt>
                <c:pt idx="3">
                  <c:v>10.923725342029908</c:v>
                </c:pt>
                <c:pt idx="4">
                  <c:v>9.1115912344893424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78592"/>
        <c:axId val="183706752"/>
      </c:barChart>
      <c:catAx>
        <c:axId val="13847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06752"/>
        <c:crosses val="autoZero"/>
        <c:auto val="1"/>
        <c:lblAlgn val="ctr"/>
        <c:lblOffset val="100"/>
        <c:noMultiLvlLbl val="0"/>
      </c:catAx>
      <c:valAx>
        <c:axId val="1837067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84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культуры</c:v>
                </c:pt>
                <c:pt idx="1">
                  <c:v>Департамент промышленной политики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195.4</c:v>
                </c:pt>
                <c:pt idx="1">
                  <c:v>347.8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3.5253718411213004</c:v>
                </c:pt>
                <c:pt idx="1">
                  <c:v>5.7</c:v>
                </c:pt>
                <c:pt idx="2">
                  <c:v>12.7</c:v>
                </c:pt>
                <c:pt idx="3">
                  <c:v>8.9</c:v>
                </c:pt>
                <c:pt idx="4">
                  <c:v>5.9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851200"/>
        <c:axId val="183713088"/>
      </c:barChart>
      <c:catAx>
        <c:axId val="2128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13088"/>
        <c:crosses val="autoZero"/>
        <c:auto val="1"/>
        <c:lblAlgn val="ctr"/>
        <c:lblOffset val="100"/>
        <c:noMultiLvlLbl val="0"/>
      </c:catAx>
      <c:valAx>
        <c:axId val="1837130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285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72071761577192"/>
          <c:y val="5.2463421660806961E-2"/>
          <c:w val="0.63732041070416845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0076020476046558E-2"/>
                  <c:y val="-7.2070684857773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602018904858536E-2"/>
                  <c:y val="-4.804561804998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56 547,9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369562.8</c:v>
                </c:pt>
                <c:pt idx="1">
                  <c:v>124116.3</c:v>
                </c:pt>
                <c:pt idx="2">
                  <c:v>224067</c:v>
                </c:pt>
                <c:pt idx="3">
                  <c:v>169844</c:v>
                </c:pt>
                <c:pt idx="4">
                  <c:v>106820.7</c:v>
                </c:pt>
                <c:pt idx="5">
                  <c:v>62361</c:v>
                </c:pt>
                <c:pt idx="6">
                  <c:v>244661.9</c:v>
                </c:pt>
                <c:pt idx="7">
                  <c:v>24639.3</c:v>
                </c:pt>
                <c:pt idx="8">
                  <c:v>56547.9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6033664"/>
        <c:axId val="96813056"/>
        <c:axId val="0"/>
      </c:bar3DChart>
      <c:catAx>
        <c:axId val="1460336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6813056"/>
        <c:crosses val="autoZero"/>
        <c:auto val="1"/>
        <c:lblAlgn val="ctr"/>
        <c:lblOffset val="100"/>
        <c:noMultiLvlLbl val="0"/>
      </c:catAx>
      <c:valAx>
        <c:axId val="96813056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03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7954.4</c:v>
                </c:pt>
                <c:pt idx="1">
                  <c:v>1.6</c:v>
                </c:pt>
                <c:pt idx="2">
                  <c:v>127.2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364.55024358176848</c:v>
                </c:pt>
                <c:pt idx="1">
                  <c:v>401.65980968729093</c:v>
                </c:pt>
                <c:pt idx="2">
                  <c:v>160.7393493477569</c:v>
                </c:pt>
                <c:pt idx="3">
                  <c:v>125.95286151765828</c:v>
                </c:pt>
                <c:pt idx="4">
                  <c:v>179.53399618199174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200064"/>
        <c:axId val="208648384"/>
      </c:barChart>
      <c:catAx>
        <c:axId val="21820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48384"/>
        <c:crosses val="autoZero"/>
        <c:auto val="1"/>
        <c:lblAlgn val="ctr"/>
        <c:lblOffset val="100"/>
        <c:noMultiLvlLbl val="0"/>
      </c:catAx>
      <c:valAx>
        <c:axId val="2086483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1820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</a:t>
            </a:r>
            <a:r>
              <a:rPr lang="ru-RU" dirty="0" smtClean="0"/>
              <a:t>2022-2026 </a:t>
            </a:r>
            <a:r>
              <a:rPr lang="ru-RU" dirty="0"/>
              <a:t>годы, млн. рублей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2022-2026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17452.099999999999</c:v>
                </c:pt>
                <c:pt idx="1">
                  <c:v>19215.400000000001</c:v>
                </c:pt>
                <c:pt idx="2">
                  <c:v>8083.3</c:v>
                </c:pt>
                <c:pt idx="3">
                  <c:v>6333.9</c:v>
                </c:pt>
                <c:pt idx="4">
                  <c:v>9028.4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181697024"/>
        <c:axId val="208649536"/>
        <c:axId val="0"/>
      </c:bar3DChart>
      <c:catAx>
        <c:axId val="181697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208649536"/>
        <c:crosses val="autoZero"/>
        <c:auto val="1"/>
        <c:lblAlgn val="ctr"/>
        <c:lblOffset val="100"/>
        <c:noMultiLvlLbl val="0"/>
      </c:catAx>
      <c:valAx>
        <c:axId val="20864953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8169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13660.7</c:v>
                </c:pt>
                <c:pt idx="1">
                  <c:v>13422.9</c:v>
                </c:pt>
                <c:pt idx="2">
                  <c:v>9077.7999999999993</c:v>
                </c:pt>
                <c:pt idx="3">
                  <c:v>7380.6</c:v>
                </c:pt>
                <c:pt idx="4">
                  <c:v>8575.9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704192"/>
        <c:axId val="183715520"/>
        <c:axId val="0"/>
      </c:bar3DChart>
      <c:catAx>
        <c:axId val="181704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715520"/>
        <c:crosses val="autoZero"/>
        <c:auto val="1"/>
        <c:lblAlgn val="ctr"/>
        <c:lblOffset val="100"/>
        <c:noMultiLvlLbl val="0"/>
      </c:catAx>
      <c:valAx>
        <c:axId val="1837155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1704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год2</c:v>
                </c:pt>
                <c:pt idx="2">
                  <c:v>2024 год</c:v>
                </c:pt>
                <c:pt idx="3">
                  <c:v>2025 год2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4325.8999999999996</c:v>
                </c:pt>
                <c:pt idx="1">
                  <c:v>4006.2</c:v>
                </c:pt>
                <c:pt idx="2">
                  <c:v>4380</c:v>
                </c:pt>
                <c:pt idx="3">
                  <c:v>3066.6</c:v>
                </c:pt>
                <c:pt idx="4">
                  <c:v>1774.4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260800"/>
        <c:axId val="183717248"/>
        <c:axId val="0"/>
      </c:bar3DChart>
      <c:catAx>
        <c:axId val="18126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83717248"/>
        <c:crosses val="autoZero"/>
        <c:auto val="1"/>
        <c:lblAlgn val="ctr"/>
        <c:lblOffset val="100"/>
        <c:noMultiLvlLbl val="0"/>
      </c:catAx>
      <c:valAx>
        <c:axId val="1837172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81260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930879254021374"/>
          <c:y val="9.7581045735012722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198.8</c:v>
                </c:pt>
                <c:pt idx="1">
                  <c:v>215.4</c:v>
                </c:pt>
                <c:pt idx="2">
                  <c:v>220.2</c:v>
                </c:pt>
                <c:pt idx="3">
                  <c:v>196</c:v>
                </c:pt>
                <c:pt idx="4">
                  <c:v>196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184.8</c:v>
                </c:pt>
                <c:pt idx="1">
                  <c:v>93.5</c:v>
                </c:pt>
                <c:pt idx="2">
                  <c:v>547.20000000000005</c:v>
                </c:pt>
                <c:pt idx="3">
                  <c:v>99.3</c:v>
                </c:pt>
                <c:pt idx="4">
                  <c:v>292.8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599.79999999999995</c:v>
                </c:pt>
                <c:pt idx="1">
                  <c:v>548.29999999999995</c:v>
                </c:pt>
                <c:pt idx="2">
                  <c:v>658.1</c:v>
                </c:pt>
                <c:pt idx="3">
                  <c:v>866.3</c:v>
                </c:pt>
                <c:pt idx="4">
                  <c:v>686.8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13.4</c:v>
                </c:pt>
                <c:pt idx="1">
                  <c:v>31.9</c:v>
                </c:pt>
                <c:pt idx="2">
                  <c:v>9.3000000000000007</c:v>
                </c:pt>
                <c:pt idx="3">
                  <c:v>10.3</c:v>
                </c:pt>
                <c:pt idx="4">
                  <c:v>11.3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1519</c:v>
                </c:pt>
                <c:pt idx="1">
                  <c:v>1792.1</c:v>
                </c:pt>
                <c:pt idx="2">
                  <c:v>2564.6999999999998</c:v>
                </c:pt>
                <c:pt idx="3">
                  <c:v>2591.4</c:v>
                </c:pt>
                <c:pt idx="4">
                  <c:v>3451.6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003392"/>
        <c:axId val="183719552"/>
        <c:axId val="0"/>
      </c:bar3DChart>
      <c:catAx>
        <c:axId val="139003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3719552"/>
        <c:crosses val="autoZero"/>
        <c:auto val="1"/>
        <c:lblAlgn val="ctr"/>
        <c:lblOffset val="100"/>
        <c:noMultiLvlLbl val="0"/>
      </c:catAx>
      <c:valAx>
        <c:axId val="183719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9003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64787409837755E-2"/>
          <c:y val="0.10179480844659029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</c:dPt>
          <c:dPt>
            <c:idx val="7"/>
            <c:bubble3D val="0"/>
          </c:dPt>
          <c:dPt>
            <c:idx val="9"/>
            <c:bubble3D val="0"/>
            <c:explosion val="9"/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21,0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9,3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8,5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1 180,9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</a:t>
                    </a:r>
                    <a:r>
                      <a:rPr lang="ru-RU" dirty="0" smtClean="0"/>
                      <a:t>1 590,7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0576341433148813"/>
                  <c:y val="-9.9934424419872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126,1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4.4727311950722382E-2"/>
                  <c:y val="-0.102605632753972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6 487,8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5.8269446858572521E-2"/>
                  <c:y val="-0.1713292349690870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58,0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3212916269506732"/>
                  <c:y val="0.2704767086227726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4 380,0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0289072253437677"/>
                  <c:y val="1.74605385695674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239,7 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3856065126383128"/>
                  <c:y val="-4.6690732948377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233,8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</a:t>
                    </a:r>
                    <a:r>
                      <a:rPr lang="ru-RU" dirty="0" smtClean="0"/>
                      <a:t>584,0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21</c:v>
                </c:pt>
                <c:pt idx="1">
                  <c:v>9.3000000000000007</c:v>
                </c:pt>
                <c:pt idx="2">
                  <c:v>8.5</c:v>
                </c:pt>
                <c:pt idx="3">
                  <c:v>1180.9000000000001</c:v>
                </c:pt>
                <c:pt idx="4">
                  <c:v>1590.7</c:v>
                </c:pt>
                <c:pt idx="5">
                  <c:v>126.1</c:v>
                </c:pt>
                <c:pt idx="6">
                  <c:v>6487.8</c:v>
                </c:pt>
                <c:pt idx="7">
                  <c:v>58</c:v>
                </c:pt>
                <c:pt idx="8">
                  <c:v>239.7</c:v>
                </c:pt>
                <c:pt idx="9">
                  <c:v>233.8</c:v>
                </c:pt>
                <c:pt idx="10">
                  <c:v>4380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8.1999999999999993</c:v>
                </c:pt>
                <c:pt idx="1">
                  <c:v>8.6</c:v>
                </c:pt>
                <c:pt idx="2">
                  <c:v>7.4</c:v>
                </c:pt>
                <c:pt idx="3">
                  <c:v>5.8</c:v>
                </c:pt>
                <c:pt idx="4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1654016"/>
        <c:axId val="221908928"/>
        <c:axId val="0"/>
      </c:bar3DChart>
      <c:catAx>
        <c:axId val="22165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1908928"/>
        <c:crosses val="autoZero"/>
        <c:auto val="1"/>
        <c:lblAlgn val="ctr"/>
        <c:lblOffset val="100"/>
        <c:noMultiLvlLbl val="0"/>
      </c:catAx>
      <c:valAx>
        <c:axId val="2219089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2165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9,5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6,4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3,4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1,5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15,4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9.5</c:v>
                </c:pt>
                <c:pt idx="1">
                  <c:v>6.4</c:v>
                </c:pt>
                <c:pt idx="2">
                  <c:v>1.5</c:v>
                </c:pt>
                <c:pt idx="3">
                  <c:v>3.4</c:v>
                </c:pt>
                <c:pt idx="4">
                  <c:v>1.5</c:v>
                </c:pt>
                <c:pt idx="5">
                  <c:v>15.4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ln w="9525"/>
            </c:spPr>
          </c:dPt>
          <c:dLbls>
            <c:dLbl>
              <c:idx val="0"/>
              <c:layout>
                <c:manualLayout>
                  <c:x val="1.7196661749763604E-2"/>
                  <c:y val="0.140939068363395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775479599575104E-2"/>
                  <c:y val="0.156519662893765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14</c:v>
                </c:pt>
                <c:pt idx="1">
                  <c:v>13.8</c:v>
                </c:pt>
                <c:pt idx="2">
                  <c:v>15.4</c:v>
                </c:pt>
                <c:pt idx="3">
                  <c:v>8.8000000000000007</c:v>
                </c:pt>
                <c:pt idx="4">
                  <c:v>11.6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7523749594346338E-2"/>
                  <c:y val="5.6842101999080991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8810624077E-2"/>
                  <c:y val="0.11424533682666758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7</c:v>
                </c:pt>
                <c:pt idx="1">
                  <c:v>6.6</c:v>
                </c:pt>
                <c:pt idx="2">
                  <c:v>4.9000000000000004</c:v>
                </c:pt>
                <c:pt idx="3">
                  <c:v>4.0999999999999996</c:v>
                </c:pt>
                <c:pt idx="4">
                  <c:v>5.0999999999999996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676758552131857E-2"/>
                  <c:y val="-1.132496707366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023146167349899E-2"/>
                  <c:y val="-1.073297481517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233416383681013E-2"/>
                  <c:y val="-1.8051767113348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8.8000000000000007</c:v>
                </c:pt>
                <c:pt idx="1">
                  <c:v>10.3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130346496"/>
        <c:axId val="32581312"/>
        <c:axId val="0"/>
      </c:bar3DChart>
      <c:catAx>
        <c:axId val="130346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581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581312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346496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1049.2262448075116</c:v>
                </c:pt>
                <c:pt idx="1">
                  <c:v>1170.0980647995402</c:v>
                </c:pt>
                <c:pt idx="2">
                  <c:v>859.45236636971049</c:v>
                </c:pt>
                <c:pt idx="3">
                  <c:v>692.57981625835191</c:v>
                </c:pt>
                <c:pt idx="4">
                  <c:v>762.82323218262809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376.79956885050029</c:v>
                </c:pt>
                <c:pt idx="1">
                  <c:v>479.80721073453179</c:v>
                </c:pt>
                <c:pt idx="2">
                  <c:v>442.62140470887687</c:v>
                </c:pt>
                <c:pt idx="3">
                  <c:v>424.71098075087497</c:v>
                </c:pt>
                <c:pt idx="4">
                  <c:v>419.74121062678972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171328"/>
        <c:axId val="32583040"/>
        <c:axId val="0"/>
      </c:bar3DChart>
      <c:catAx>
        <c:axId val="13117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32583040"/>
        <c:crosses val="autoZero"/>
        <c:auto val="1"/>
        <c:lblAlgn val="ctr"/>
        <c:lblOffset val="100"/>
        <c:noMultiLvlLbl val="0"/>
      </c:catAx>
      <c:valAx>
        <c:axId val="325830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1171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52.4</c:v>
                </c:pt>
                <c:pt idx="1">
                  <c:v>54.1</c:v>
                </c:pt>
                <c:pt idx="2">
                  <c:v>40.1</c:v>
                </c:pt>
                <c:pt idx="3">
                  <c:v>30.3</c:v>
                </c:pt>
                <c:pt idx="4">
                  <c:v>33.4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2.1</c:v>
                </c:pt>
                <c:pt idx="1">
                  <c:v>2.4</c:v>
                </c:pt>
                <c:pt idx="2">
                  <c:v>3.1</c:v>
                </c:pt>
                <c:pt idx="3">
                  <c:v>2.9</c:v>
                </c:pt>
                <c:pt idx="4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31173376"/>
        <c:axId val="96814784"/>
      </c:barChart>
      <c:catAx>
        <c:axId val="1311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814784"/>
        <c:crosses val="autoZero"/>
        <c:auto val="1"/>
        <c:lblAlgn val="ctr"/>
        <c:lblOffset val="100"/>
        <c:noMultiLvlLbl val="0"/>
      </c:catAx>
      <c:valAx>
        <c:axId val="9681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1733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2"/>
            <c:bubble3D val="0"/>
            <c:explosion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3"/>
            <c:bubble3D val="0"/>
            <c:explosion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9,1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905577609647572E-2"/>
                  <c:y val="5.4825537879343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8,1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37172221702598E-3"/>
                  <c:y val="4.129757289655060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17,6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62130603880488E-2"/>
                  <c:y val="-2.7340071310168648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4,4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4,0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#,##0.0_р_._-;\-* #,##0.0_р_._-;_-* "-"??_р_._-;_-@_-</c:formatCode>
                <c:ptCount val="5"/>
                <c:pt idx="0">
                  <c:v>9.1</c:v>
                </c:pt>
                <c:pt idx="1">
                  <c:v>8.1</c:v>
                </c:pt>
                <c:pt idx="2">
                  <c:v>17.600000000000001</c:v>
                </c:pt>
                <c:pt idx="3">
                  <c:v>4.4000000000000004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168.8</c:v>
                </c:pt>
                <c:pt idx="1">
                  <c:v>270.89999999999998</c:v>
                </c:pt>
                <c:pt idx="2">
                  <c:v>637.20000000000005</c:v>
                </c:pt>
                <c:pt idx="3">
                  <c:v>449.7</c:v>
                </c:pt>
                <c:pt idx="4">
                  <c:v>298.2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1052.0999999999999</c:v>
                </c:pt>
                <c:pt idx="1">
                  <c:v>611.5</c:v>
                </c:pt>
                <c:pt idx="2">
                  <c:v>799.9</c:v>
                </c:pt>
                <c:pt idx="3">
                  <c:v>549.29999999999995</c:v>
                </c:pt>
                <c:pt idx="4">
                  <c:v>458.2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7857</c:v>
                </c:pt>
                <c:pt idx="1">
                  <c:v>9124.4</c:v>
                </c:pt>
                <c:pt idx="2">
                  <c:v>9261.5</c:v>
                </c:pt>
                <c:pt idx="3">
                  <c:v>5286.4</c:v>
                </c:pt>
                <c:pt idx="4">
                  <c:v>6002.6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3869.7</c:v>
                </c:pt>
                <c:pt idx="1">
                  <c:v>3340.1</c:v>
                </c:pt>
                <c:pt idx="2">
                  <c:v>3123.2</c:v>
                </c:pt>
                <c:pt idx="3">
                  <c:v>2693.6</c:v>
                </c:pt>
                <c:pt idx="4">
                  <c:v>2405.6999999999998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3628.1</c:v>
                </c:pt>
                <c:pt idx="1">
                  <c:v>3711.9</c:v>
                </c:pt>
                <c:pt idx="2">
                  <c:v>3820.8</c:v>
                </c:pt>
                <c:pt idx="3">
                  <c:v>3674.8</c:v>
                </c:pt>
                <c:pt idx="4">
                  <c:v>3820.7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394496"/>
        <c:axId val="131123456"/>
        <c:axId val="0"/>
      </c:bar3DChart>
      <c:catAx>
        <c:axId val="13239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123456"/>
        <c:crosses val="autoZero"/>
        <c:auto val="1"/>
        <c:lblAlgn val="ctr"/>
        <c:lblOffset val="100"/>
        <c:noMultiLvlLbl val="0"/>
      </c:catAx>
      <c:valAx>
        <c:axId val="1311234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2394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 на 2024 год</a:t>
            </a:r>
            <a:endParaRPr lang="ru-RU" dirty="0"/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71628770898664"/>
          <c:y val="0.25810492596739454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layout>
                <c:manualLayout>
                  <c:x val="-0.2572591490530568"/>
                  <c:y val="0.112710096163846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 smtClean="0"/>
                      <a:t>3 170,6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63723339620079056"/>
                  <c:y val="-0.10304345452243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</a:t>
                    </a:r>
                    <a:r>
                      <a:rPr lang="ru-RU" dirty="0" smtClean="0"/>
                      <a:t>финансов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и </a:t>
                    </a:r>
                    <a:r>
                      <a:rPr lang="ru-RU" dirty="0"/>
                      <a:t>имущественных отношений Чукотского автономного округа
</a:t>
                    </a:r>
                    <a:r>
                      <a:rPr lang="ru-RU" b="1" dirty="0" smtClean="0"/>
                      <a:t>5,0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5.3628017306080009E-2"/>
                  <c:y val="-0.22003746997345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1,1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3674335679545477"/>
                  <c:y val="-1.6700149381671533E-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574,5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3.599966915447525E-2"/>
                  <c:y val="4.38858885580716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69,6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3170.6</c:v>
                </c:pt>
                <c:pt idx="2">
                  <c:v>5</c:v>
                </c:pt>
                <c:pt idx="3">
                  <c:v>1.1000000000000001</c:v>
                </c:pt>
                <c:pt idx="4">
                  <c:v>574.5</c:v>
                </c:pt>
                <c:pt idx="5">
                  <c:v>69.599999999999994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algn="ctr" rtl="0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6 000,0 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X="113907" custScaleY="382297" custLinFactNeighborX="378" custLinFactNeighborY="-113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11 250,0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472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24 507,8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«Оказание поддержки отдельным категориям специалистов, детей и молодежи»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51716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1 117 033,9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71480" custLinFactY="98297" custLinFactNeighborX="-23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62183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Ang="10800000" custFlipVert="1" custScaleY="86100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11550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выплата на второго и последующих детей, рожденных одновременно с первым ребенком</a:t>
          </a:r>
        </a:p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3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81,0</a:t>
          </a: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  <a:p>
          <a:pPr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X="98846" custScaleY="44711" custLinFactNeighborX="-708" custLinFactNeighborY="-66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при рождении (усыновлении) третьего или последующего ребенка (детей)</a:t>
          </a:r>
        </a:p>
        <a:p>
          <a:pPr algn="ctr" rtl="0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19 196,4 тыс. рублей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3105" custLinFactNeighborY="25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102 000,0 тыс. рублей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55469" custLinFactNeighborX="-1022" custLinFactNeighborY="-42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38B8A-34BB-4EE6-8D36-ECD085D11D07}" type="presOf" srcId="{AA23E195-7854-4154-8B5A-E3C19DB9F961}" destId="{055A104A-E0DA-4818-ACDF-FA759235C4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11 368,4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творчества»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95 111,4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функционирования государственных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35 000,0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«Поддержка, популяризация и развитие физической культуры и спорта»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6 800,0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16428" cy="850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6 000,0  тыс. рублей</a:t>
          </a:r>
        </a:p>
      </dsp:txBody>
      <dsp:txXfrm>
        <a:off x="41498" y="41498"/>
        <a:ext cx="2433432" cy="7670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6427"/>
          <a:ext cx="2556285" cy="72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образования и творчества»</a:t>
          </a:r>
        </a:p>
      </dsp:txBody>
      <dsp:txXfrm>
        <a:off x="35367" y="61794"/>
        <a:ext cx="2485551" cy="653768"/>
      </dsp:txXfrm>
    </dsp:sp>
    <dsp:sp modelId="{D5BC0E73-9EED-4A6C-AD61-5817E425BEE0}">
      <dsp:nvSpPr>
        <dsp:cNvPr id="0" name=""/>
        <dsp:cNvSpPr/>
      </dsp:nvSpPr>
      <dsp:spPr>
        <a:xfrm>
          <a:off x="0" y="864672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11 250,0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875756"/>
        <a:ext cx="2534117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31303"/>
        <a:ext cx="2498112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64757"/>
          <a:ext cx="2520819" cy="619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«Оказание поддержки отдельным категориям специалистов, детей и молодежи»</a:t>
          </a:r>
        </a:p>
      </dsp:txBody>
      <dsp:txXfrm>
        <a:off x="30246" y="395003"/>
        <a:ext cx="2460327" cy="559107"/>
      </dsp:txXfrm>
    </dsp:sp>
    <dsp:sp modelId="{D5BC0E73-9EED-4A6C-AD61-5817E425BEE0}">
      <dsp:nvSpPr>
        <dsp:cNvPr id="0" name=""/>
        <dsp:cNvSpPr/>
      </dsp:nvSpPr>
      <dsp:spPr>
        <a:xfrm>
          <a:off x="0" y="992240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24 507,8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003324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1 117 033,9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33286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3 700,0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05229"/>
          <a:ext cx="2146220" cy="14737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941" y="277170"/>
        <a:ext cx="2002338" cy="1329844"/>
      </dsp:txXfrm>
    </dsp:sp>
    <dsp:sp modelId="{D5BC0E73-9EED-4A6C-AD61-5817E425BEE0}">
      <dsp:nvSpPr>
        <dsp:cNvPr id="0" name=""/>
        <dsp:cNvSpPr/>
      </dsp:nvSpPr>
      <dsp:spPr>
        <a:xfrm>
          <a:off x="0" y="1479450"/>
          <a:ext cx="2146220" cy="194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88" y="1488938"/>
        <a:ext cx="2127244" cy="17539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 rot="10800000" flipV="1">
          <a:off x="0" y="0"/>
          <a:ext cx="2425661" cy="1261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sp:txBody>
      <dsp:txXfrm rot="-10800000">
        <a:off x="61563" y="61563"/>
        <a:ext cx="2302535" cy="1137989"/>
      </dsp:txXfrm>
    </dsp:sp>
    <dsp:sp modelId="{D5BC0E73-9EED-4A6C-AD61-5817E425BEE0}">
      <dsp:nvSpPr>
        <dsp:cNvPr id="0" name=""/>
        <dsp:cNvSpPr/>
      </dsp:nvSpPr>
      <dsp:spPr>
        <a:xfrm>
          <a:off x="0" y="1262942"/>
          <a:ext cx="2425661" cy="277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50" y="1276492"/>
        <a:ext cx="2398561" cy="2504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70424" cy="11918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83" y="58183"/>
        <a:ext cx="2354058" cy="1075523"/>
      </dsp:txXfrm>
    </dsp:sp>
    <dsp:sp modelId="{D5BC0E73-9EED-4A6C-AD61-5817E425BEE0}">
      <dsp:nvSpPr>
        <dsp:cNvPr id="0" name=""/>
        <dsp:cNvSpPr/>
      </dsp:nvSpPr>
      <dsp:spPr>
        <a:xfrm>
          <a:off x="0" y="1197025"/>
          <a:ext cx="2470424" cy="195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" y="1206572"/>
        <a:ext cx="2451330" cy="176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0"/>
          <a:ext cx="2505424" cy="535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выплата на второго и последующих детей, рожденных одновременно с первым ребенком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3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81,0</a:t>
          </a: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49" y="26149"/>
        <a:ext cx="2453126" cy="483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1219"/>
          <a:ext cx="2406701" cy="6234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Единовременная денежная выплата при рождении (усыновлении) третьего или последующего ребенка (детей)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19 196,4 тыс. рублей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33" y="31652"/>
        <a:ext cx="2345835" cy="562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0"/>
          <a:ext cx="2344890" cy="674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102 000,0 тыс. рублей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48" y="32948"/>
        <a:ext cx="2278994" cy="60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 и развитие детского и молодежного творчества»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11 368,4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858152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«Обеспечение функционирования государственных учреждений»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95 111,4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060281"/>
        <a:ext cx="3334335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«Поддержка, популяризация и развитие физической культуры и спорта»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35 000,0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58731"/>
        <a:ext cx="2786144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процессных мероприятий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6 800,0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0.66467</cdr:x>
      <cdr:y>0.83065</cdr:y>
    </cdr:from>
    <cdr:to>
      <cdr:x>0.70643</cdr:x>
      <cdr:y>0.89922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5582584" y="3747771"/>
          <a:ext cx="350761" cy="3093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0.31511</cdr:x>
      <cdr:y>0.68484</cdr:y>
    </cdr:from>
    <cdr:to>
      <cdr:x>0.39094</cdr:x>
      <cdr:y>0.70532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1542968" y="1768603"/>
          <a:ext cx="371296" cy="5288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0.67627</cdr:x>
      <cdr:y>0.54286</cdr:y>
    </cdr:from>
    <cdr:to>
      <cdr:x>1</cdr:x>
      <cdr:y>0.92776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386138" y="998412"/>
          <a:ext cx="1142254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культуры и туризма Чукотского автономного округа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97,2 млн. рублей</a:t>
          </a:r>
          <a:endParaRPr lang="ru-RU" sz="8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0.59891</cdr:x>
      <cdr:y>0.04665</cdr:y>
    </cdr:from>
    <cdr:to>
      <cdr:x>0.67686</cdr:x>
      <cdr:y>0.14368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2113182" y="85801"/>
          <a:ext cx="275050" cy="17844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17 452,1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0.48313</cdr:x>
      <cdr:y>0.81092</cdr:y>
    </cdr:from>
    <cdr:to>
      <cdr:x>0.48313</cdr:x>
      <cdr:y>0.86074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4228185" y="3702442"/>
          <a:ext cx="2" cy="2274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0.65189</cdr:x>
      <cdr:y>0.09327</cdr:y>
    </cdr:from>
    <cdr:to>
      <cdr:x>0.65705</cdr:x>
      <cdr:y>0.18112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05133" y="425854"/>
          <a:ext cx="45157" cy="401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130" cy="34068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8888" y="0"/>
            <a:ext cx="4308130" cy="34068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5425"/>
            <a:ext cx="4308130" cy="34068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7047" cy="34036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997" y="0"/>
            <a:ext cx="4307047" cy="34036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09588"/>
            <a:ext cx="4084638" cy="255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65659"/>
            <a:ext cx="4307047" cy="34036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997" y="6465659"/>
            <a:ext cx="4307047" cy="34036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09588"/>
            <a:ext cx="4084638" cy="2554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3935" y="3233421"/>
            <a:ext cx="7951470" cy="3063240"/>
          </a:xfrm>
          <a:prstGeom prst="rect">
            <a:avLst/>
          </a:prstGeom>
        </p:spPr>
        <p:txBody>
          <a:bodyPr spcFirstLastPara="1" wrap="square" lIns="91535" tIns="91535" rIns="91535" bIns="9153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509588"/>
            <a:ext cx="4084638" cy="2554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509588"/>
            <a:ext cx="4084638" cy="2554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513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71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99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722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0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101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4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47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65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55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3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12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8" r:id="rId1"/>
    <p:sldLayoutId id="2147485209" r:id="rId2"/>
    <p:sldLayoutId id="2147485210" r:id="rId3"/>
    <p:sldLayoutId id="2147485211" r:id="rId4"/>
    <p:sldLayoutId id="2147485212" r:id="rId5"/>
    <p:sldLayoutId id="2147485213" r:id="rId6"/>
    <p:sldLayoutId id="2147485214" r:id="rId7"/>
    <p:sldLayoutId id="2147485215" r:id="rId8"/>
    <p:sldLayoutId id="2147485216" r:id="rId9"/>
    <p:sldLayoutId id="2147485217" r:id="rId10"/>
    <p:sldLayoutId id="21474852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2/28/2024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21" Type="http://schemas.openxmlformats.org/officeDocument/2006/relationships/image" Target="../media/image7.png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8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10.xml"/><Relationship Id="rId18" Type="http://schemas.openxmlformats.org/officeDocument/2006/relationships/diagramColors" Target="../diagrams/colors11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2.xml"/><Relationship Id="rId34" Type="http://schemas.openxmlformats.org/officeDocument/2006/relationships/diagramData" Target="../diagrams/data14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17" Type="http://schemas.openxmlformats.org/officeDocument/2006/relationships/diagramQuickStyle" Target="../diagrams/quickStyle11.xml"/><Relationship Id="rId25" Type="http://schemas.microsoft.com/office/2007/relationships/diagramDrawing" Target="../diagrams/drawing12.xml"/><Relationship Id="rId33" Type="http://schemas.openxmlformats.org/officeDocument/2006/relationships/image" Target="../media/image24.jpeg"/><Relationship Id="rId38" Type="http://schemas.microsoft.com/office/2007/relationships/diagramDrawing" Target="../diagrams/drawing14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1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24" Type="http://schemas.openxmlformats.org/officeDocument/2006/relationships/diagramColors" Target="../diagrams/colors12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4.xml"/><Relationship Id="rId5" Type="http://schemas.openxmlformats.org/officeDocument/2006/relationships/diagramQuickStyle" Target="../diagrams/quickStyle9.xml"/><Relationship Id="rId15" Type="http://schemas.openxmlformats.org/officeDocument/2006/relationships/diagramData" Target="../diagrams/data11.xml"/><Relationship Id="rId23" Type="http://schemas.openxmlformats.org/officeDocument/2006/relationships/diagramQuickStyle" Target="../diagrams/quickStyle12.xml"/><Relationship Id="rId28" Type="http://schemas.openxmlformats.org/officeDocument/2006/relationships/diagramLayout" Target="../diagrams/layout13.xml"/><Relationship Id="rId36" Type="http://schemas.openxmlformats.org/officeDocument/2006/relationships/diagramQuickStyle" Target="../diagrams/quickStyle14.xml"/><Relationship Id="rId10" Type="http://schemas.openxmlformats.org/officeDocument/2006/relationships/diagramLayout" Target="../diagrams/layout10.xml"/><Relationship Id="rId19" Type="http://schemas.microsoft.com/office/2007/relationships/diagramDrawing" Target="../diagrams/drawing11.xml"/><Relationship Id="rId31" Type="http://schemas.microsoft.com/office/2007/relationships/diagramDrawing" Target="../diagrams/drawing13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Relationship Id="rId35" Type="http://schemas.openxmlformats.org/officeDocument/2006/relationships/diagramLayout" Target="../diagrams/layout14.xml"/><Relationship Id="rId8" Type="http://schemas.openxmlformats.org/officeDocument/2006/relationships/image" Target="../media/image20.jpeg"/><Relationship Id="rId3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7.png"/><Relationship Id="rId18" Type="http://schemas.microsoft.com/office/2007/relationships/diagramDrawing" Target="../diagrams/drawing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7.xml"/><Relationship Id="rId2" Type="http://schemas.openxmlformats.org/officeDocument/2006/relationships/diagramData" Target="../diagrams/data15.xml"/><Relationship Id="rId16" Type="http://schemas.openxmlformats.org/officeDocument/2006/relationships/diagramQuickStyle" Target="../diagrams/quickStyle17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Layout" Target="../diagrams/layout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Data" Target="../diagrams/data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374" y="1589815"/>
            <a:ext cx="468375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в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редакции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т 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8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декабря 202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3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года № 76-ОЗ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4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на плановый период </a:t>
            </a:r>
            <a:endParaRPr lang="ru-RU" sz="1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5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и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6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353805"/>
              </p:ext>
            </p:extLst>
          </p:nvPr>
        </p:nvGraphicFramePr>
        <p:xfrm>
          <a:off x="235822" y="1152499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9699540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2022 - 2026 годах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03440583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9590" y="10424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56,5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4640" y="172161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43,2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24320" y="206324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33,2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2053" y="1997406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37,0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0897" y="968588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54,5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81126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6678408" y="2435962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596128" y="1514247"/>
            <a:ext cx="263347" cy="4096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004365" y="4288481"/>
            <a:ext cx="385740" cy="107954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27717810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3809723"/>
              </p:ext>
            </p:extLst>
          </p:nvPr>
        </p:nvGraphicFramePr>
        <p:xfrm>
          <a:off x="3965532" y="152345"/>
          <a:ext cx="4896545" cy="2788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95137635"/>
              </p:ext>
            </p:extLst>
          </p:nvPr>
        </p:nvGraphicFramePr>
        <p:xfrm>
          <a:off x="72009" y="91667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2022-2026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49902" y="1024130"/>
            <a:ext cx="190194" cy="103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765360" y="2569913"/>
            <a:ext cx="196528" cy="126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53021" y="2617186"/>
            <a:ext cx="318211" cy="79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615479" y="2139898"/>
            <a:ext cx="234798" cy="12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534254" y="201732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620571"/>
              </p:ext>
            </p:extLst>
          </p:nvPr>
        </p:nvGraphicFramePr>
        <p:xfrm>
          <a:off x="323529" y="3438401"/>
          <a:ext cx="8337668" cy="166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/>
                <a:gridCol w="972922"/>
                <a:gridCol w="972922"/>
                <a:gridCol w="1031443"/>
                <a:gridCol w="1060704"/>
                <a:gridCol w="1097280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473 774,7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519 973,4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574 539,2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620 671,3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657 682,8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2 891 974,9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2 855 446,5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3 027 085,7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2 821 350,9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2 930 672,7</a:t>
                      </a:r>
                    </a:p>
                  </a:txBody>
                  <a:tcPr marT="31750" marB="31750" anchor="ctr" horzOverflow="overflow"/>
                </a:tc>
              </a:tr>
              <a:tr h="1959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33 508,4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29 299,3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37 686,2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44 340,3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46 952,2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9 447,5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6 325,2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57 792,2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57 920,6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69 568,2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81 133,5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79 654,6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41 474,2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46639"/>
              </p:ext>
            </p:extLst>
          </p:nvPr>
        </p:nvGraphicFramePr>
        <p:xfrm>
          <a:off x="212141" y="1213274"/>
          <a:ext cx="7724851" cy="13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249"/>
                <a:gridCol w="2984602"/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Региональный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249 453,9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Региональный проект «Современная школа»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9525" marR="9525" marT="6615" marB="0" anchor="ctr"/>
                </a:tc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251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453,9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3" y="2622239"/>
            <a:ext cx="2465222" cy="24652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72275112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7 608,9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4141" y="188575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3252" y="237220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356" y="197728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973,7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43242" y="1327330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722246" y="2239700"/>
            <a:ext cx="727455" cy="136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282271" y="2087713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695398" y="2239700"/>
            <a:ext cx="15985" cy="166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и детей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53904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968279"/>
                <a:gridCol w="1016813"/>
                <a:gridCol w="1207008"/>
                <a:gridCol w="1170432"/>
                <a:gridCol w="1294790"/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40 367,2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37 570,5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17 518,8</a:t>
                      </a: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1 333 682,6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1 151 699,9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973 728,4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921 235,3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914 235,5</a:t>
                      </a: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113 687,7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123 582,1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141 579,8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129 003,2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129 003,2</a:t>
                      </a: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7 241 947,9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7 656 143,1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8 150 257,3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4 636 909,1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5 417 187,1</a:t>
                      </a: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848,7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75569" y="1866865"/>
            <a:ext cx="2394030" cy="15589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проведению массового обследования новорожденных на врожденные и (или) наследственные заболевания (расширенный неонатальный скрининг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2 761,6 тыс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869" y="1866865"/>
            <a:ext cx="2245766" cy="13481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gray">
          <a:xfrm rot="16200000" flipH="1">
            <a:off x="2401815" y="2383611"/>
            <a:ext cx="1171064" cy="636273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5047211" y="2463119"/>
            <a:ext cx="1415946" cy="722137"/>
            <a:chOff x="564" y="1992"/>
            <a:chExt cx="1440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81179761"/>
              </p:ext>
            </p:extLst>
          </p:nvPr>
        </p:nvGraphicFramePr>
        <p:xfrm>
          <a:off x="241402" y="3316690"/>
          <a:ext cx="2516428" cy="85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568854327"/>
              </p:ext>
            </p:extLst>
          </p:nvPr>
        </p:nvGraphicFramePr>
        <p:xfrm>
          <a:off x="248504" y="2590557"/>
          <a:ext cx="2534675" cy="106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4203499607"/>
              </p:ext>
            </p:extLst>
          </p:nvPr>
        </p:nvGraphicFramePr>
        <p:xfrm>
          <a:off x="292607" y="1750263"/>
          <a:ext cx="2406701" cy="62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680877152"/>
              </p:ext>
            </p:extLst>
          </p:nvPr>
        </p:nvGraphicFramePr>
        <p:xfrm>
          <a:off x="6269126" y="1657762"/>
          <a:ext cx="2344890" cy="71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29488" y="2414016"/>
            <a:ext cx="2450593" cy="761295"/>
            <a:chOff x="14621" y="-170594"/>
            <a:chExt cx="8428411" cy="37952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0104" y="-104714"/>
              <a:ext cx="8352928" cy="31364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379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Оплата или компенсация стоимости санаторно-курортной путевки семьям, в которых родился третий и последующий </a:t>
              </a:r>
              <a:r>
                <a: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ребенок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750,0 </a:t>
              </a:r>
              <a:r>
                <a:rPr lang="ru-RU" sz="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702425782"/>
              </p:ext>
            </p:extLst>
          </p:nvPr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 при рождении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6405484" y="4321968"/>
            <a:ext cx="2274597" cy="1011320"/>
            <a:chOff x="13512" y="57276"/>
            <a:chExt cx="2457044" cy="65947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38407" y="57276"/>
              <a:ext cx="2432149" cy="6594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3512" y="57276"/>
              <a:ext cx="2405125" cy="2497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86000" y="78000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320332" y="4499717"/>
            <a:ext cx="2359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единовременной выплаты семьям в связи с одновременным рождением в них двух и более 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en-US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8 000,0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</a:t>
            </a:r>
            <a:r>
              <a:rPr lang="en-US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755" y="4321967"/>
            <a:ext cx="2496717" cy="1082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единовременной выплаты при рождении первого ребенка, а также предоставление регионального материнского (семейного) капитала при рождении второго ребенка в субъектах Российской Федерации, входящих в состав Дальневосточного федерального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481,7 тыс. рублей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20332" y="3316688"/>
            <a:ext cx="2329299" cy="8128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</a:t>
            </a:r>
            <a:r>
              <a:rPr lang="ru-RU" sz="800" dirty="0" smtClean="0"/>
              <a:t>лет</a:t>
            </a:r>
          </a:p>
          <a:p>
            <a:pPr algn="ctr"/>
            <a:r>
              <a:rPr lang="ru-RU" sz="800" b="1" dirty="0"/>
              <a:t>74 </a:t>
            </a:r>
            <a:r>
              <a:rPr lang="ru-RU" sz="800" b="1" dirty="0" smtClean="0"/>
              <a:t>644,8 тыс. рублей</a:t>
            </a:r>
            <a:endParaRPr lang="ru-RU" sz="800" b="1" dirty="0"/>
          </a:p>
          <a:p>
            <a:pPr algn="ctr"/>
            <a:endParaRPr lang="ru-RU" sz="800" dirty="0"/>
          </a:p>
        </p:txBody>
      </p:sp>
      <p:sp>
        <p:nvSpPr>
          <p:cNvPr id="52" name="Правая фигурная скобка 51"/>
          <p:cNvSpPr/>
          <p:nvPr/>
        </p:nvSpPr>
        <p:spPr>
          <a:xfrm>
            <a:off x="2780774" y="1723715"/>
            <a:ext cx="181384" cy="36168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4" name="Freeform 6"/>
          <p:cNvSpPr>
            <a:spLocks/>
          </p:cNvSpPr>
          <p:nvPr/>
        </p:nvSpPr>
        <p:spPr bwMode="gray">
          <a:xfrm rot="16200000">
            <a:off x="3134094" y="3285468"/>
            <a:ext cx="281204" cy="46027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Левая фигурная скобка 52"/>
          <p:cNvSpPr/>
          <p:nvPr/>
        </p:nvSpPr>
        <p:spPr>
          <a:xfrm>
            <a:off x="6035040" y="1625905"/>
            <a:ext cx="216395" cy="37073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Freeform 6"/>
          <p:cNvSpPr>
            <a:spLocks/>
          </p:cNvSpPr>
          <p:nvPr/>
        </p:nvSpPr>
        <p:spPr bwMode="gray">
          <a:xfrm rot="5400000">
            <a:off x="5594110" y="3282669"/>
            <a:ext cx="281205" cy="46027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47384196"/>
              </p:ext>
            </p:extLst>
          </p:nvPr>
        </p:nvGraphicFramePr>
        <p:xfrm>
          <a:off x="329185" y="1214323"/>
          <a:ext cx="7761427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03684910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6375966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59146486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212786" y="55532"/>
            <a:ext cx="1581255" cy="121731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012,4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95 081,3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5 849 921,2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проведению оздоровительной кампании детей, находящихся в трудной жизненной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51 597,1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70 638,3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ремонтных работ в образовательных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175 945,4 тыс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9482" y="1583139"/>
            <a:ext cx="1171880" cy="3453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государственных гарантий и развитие современной инфраструктуры 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736995" y="2999211"/>
            <a:ext cx="2583904" cy="361068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770408" y="2933933"/>
            <a:ext cx="2625868" cy="491626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72000" y="1583414"/>
            <a:ext cx="1171880" cy="34534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и оздоровление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08143419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351198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68738619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94207963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96867893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082789063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11902904"/>
              </p:ext>
            </p:extLst>
          </p:nvPr>
        </p:nvGraphicFramePr>
        <p:xfrm>
          <a:off x="557801" y="3163706"/>
          <a:ext cx="2146220" cy="1678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85480869"/>
              </p:ext>
            </p:extLst>
          </p:nvPr>
        </p:nvGraphicFramePr>
        <p:xfrm>
          <a:off x="5552237" y="2626157"/>
          <a:ext cx="2425662" cy="15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3682" y="1522063"/>
            <a:ext cx="2040339" cy="56267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014907654"/>
              </p:ext>
            </p:extLst>
          </p:nvPr>
        </p:nvGraphicFramePr>
        <p:xfrm>
          <a:off x="5591914" y="4220870"/>
          <a:ext cx="2470424" cy="139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2" name="Стрелка влево 1"/>
          <p:cNvSpPr/>
          <p:nvPr/>
        </p:nvSpPr>
        <p:spPr>
          <a:xfrm rot="16200000">
            <a:off x="1136125" y="257580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52237" y="1509616"/>
            <a:ext cx="2435962" cy="5875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527902" y="2175380"/>
            <a:ext cx="484632" cy="428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45495187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515142219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3 663,7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2024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87791"/>
              </p:ext>
            </p:extLst>
          </p:nvPr>
        </p:nvGraphicFramePr>
        <p:xfrm>
          <a:off x="521746" y="4023360"/>
          <a:ext cx="7898049" cy="9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342"/>
                <a:gridCol w="987552"/>
                <a:gridCol w="936346"/>
                <a:gridCol w="760780"/>
                <a:gridCol w="841248"/>
                <a:gridCol w="760781"/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4 281 671,8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3 740 741,7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3 697 694,7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3 314 299,3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3 063 420,3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45 644,1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12 895,3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778803"/>
              </p:ext>
            </p:extLst>
          </p:nvPr>
        </p:nvGraphicFramePr>
        <p:xfrm>
          <a:off x="117043" y="958289"/>
          <a:ext cx="8032090" cy="218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4119"/>
                <a:gridCol w="2907971"/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Региональный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647 587,0</a:t>
                      </a:r>
                    </a:p>
                  </a:txBody>
                  <a:tcPr marL="9525" marR="9525" marT="6615" marB="0" anchor="ctr"/>
                </a:tc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«Борьба с сердечно-сосудистыми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8 622,3</a:t>
                      </a:r>
                    </a:p>
                  </a:txBody>
                  <a:tcPr marL="9525" marR="9525" marT="6615" marB="0" anchor="ctr"/>
                </a:tc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1 419,0</a:t>
                      </a:r>
                    </a:p>
                  </a:txBody>
                  <a:tcPr marL="9525" marR="9525" marT="6615" marB="0" anchor="ctr"/>
                </a:tc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1 500,0</a:t>
                      </a:r>
                    </a:p>
                  </a:txBody>
                  <a:tcPr marL="9525" marR="9525" marT="6615" marB="0" anchor="ctr"/>
                </a:tc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«Создание единого цифрового контура в здравоохранении Чукотского автономного округа на основе Региональной медицинской информационной системы Чукотского автономного округа (РМИС ЧАО)»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93 316,4</a:t>
                      </a:r>
                    </a:p>
                  </a:txBody>
                  <a:tcPr marL="9525" marR="9525" marT="6615" marB="0" anchor="ctr"/>
                </a:tc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«Модернизация первичного звена здравоохранения Российской Федерации»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109 337,7</a:t>
                      </a:r>
                    </a:p>
                  </a:txBody>
                  <a:tcPr marL="9525" marR="9525" marT="6615" marB="0" anchor="ctr"/>
                </a:tc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861 782,4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31778612"/>
              </p:ext>
            </p:extLst>
          </p:nvPr>
        </p:nvGraphicFramePr>
        <p:xfrm>
          <a:off x="4724346" y="919165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5797864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1541" y="1678049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8 459,3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662,7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2024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dirty="0">
              <a:latin typeface="Arial"/>
            </a:endParaRP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320582"/>
              </p:ext>
            </p:extLst>
          </p:nvPr>
        </p:nvGraphicFramePr>
        <p:xfrm>
          <a:off x="180055" y="3849372"/>
          <a:ext cx="8159273" cy="138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/>
                <a:gridCol w="811987"/>
                <a:gridCol w="761796"/>
                <a:gridCol w="724204"/>
                <a:gridCol w="782727"/>
                <a:gridCol w="702259"/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7 711 712,8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8 955 807,7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9 107 353,4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5 151 683,4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5 868 596,0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8 426,2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9 328,6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9 784,2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103 788,8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124 501,9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97 151,4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97 763,2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97 763,2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848,7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5 099,3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4 099,9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12578" y="911193"/>
            <a:ext cx="131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Губернатора и Правительства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515659" y="1917577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8" y="1004966"/>
            <a:ext cx="782454" cy="190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837528" y="1378424"/>
            <a:ext cx="345385" cy="1589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95077"/>
              </p:ext>
            </p:extLst>
          </p:nvPr>
        </p:nvGraphicFramePr>
        <p:xfrm>
          <a:off x="259307" y="1057385"/>
          <a:ext cx="8175119" cy="1367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63"/>
                <a:gridCol w="3966856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569 477,9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181 327,8</a:t>
                      </a: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6615" marB="0" anchor="ctr"/>
                </a:tc>
              </a:tr>
              <a:tr h="19217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«Содействие занятости»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27 000,0</a:t>
                      </a: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Региональный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96 021,5</a:t>
                      </a:r>
                    </a:p>
                  </a:txBody>
                  <a:tcPr marL="9525" marR="9525" marT="6615" marB="0" anchor="ctr"/>
                </a:tc>
              </a:tr>
              <a:tr h="158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874 527,20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8072" y="3559439"/>
            <a:ext cx="29410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новых мест в общеобразовательных организациях в связи с ростом числа обучающихся, вызванным демографическим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554,6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2621" y="2936658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13274" y="3367545"/>
            <a:ext cx="1487606" cy="152099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36399702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3303015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2022 – 2026 годах,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214,8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562,1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23,0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77917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008322"/>
                <a:gridCol w="1324051"/>
                <a:gridCol w="1433779"/>
                <a:gridCol w="1345997"/>
                <a:gridCol w="1207008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1 488 626,3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1 080 215,3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1 672 372,4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1 239 133,1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996 905,9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026629"/>
              </p:ext>
            </p:extLst>
          </p:nvPr>
        </p:nvGraphicFramePr>
        <p:xfrm>
          <a:off x="251520" y="1138148"/>
          <a:ext cx="7802515" cy="106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/>
                <a:gridCol w="2721254"/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17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Региональный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19 237,9</a:t>
                      </a: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Региональный проект 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96 021,5</a:t>
                      </a:r>
                    </a:p>
                  </a:txBody>
                  <a:tcPr marL="9525" marR="9525" marT="6615" marB="0" anchor="ctr"/>
                </a:tc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115 259,4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3663" y="3060022"/>
            <a:ext cx="22682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Этнокультурного центра в 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118 813,0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318" y="2306384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847735"/>
            <a:ext cx="828094" cy="273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247564" y="3707702"/>
            <a:ext cx="750627" cy="41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64" y="3060022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4789027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183 018,4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8192" y="3070045"/>
            <a:ext cx="216317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Певек»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205,4 тыс. руб.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5581348"/>
              </p:ext>
            </p:extLst>
          </p:nvPr>
        </p:nvGraphicFramePr>
        <p:xfrm>
          <a:off x="502656" y="1126540"/>
          <a:ext cx="7944307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8311098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47471817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в 2022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2024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14204"/>
              </p:ext>
            </p:extLst>
          </p:nvPr>
        </p:nvGraphicFramePr>
        <p:xfrm>
          <a:off x="450375" y="4260111"/>
          <a:ext cx="7859692" cy="63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/>
                <a:gridCol w="1133856"/>
                <a:gridCol w="892455"/>
                <a:gridCol w="833932"/>
                <a:gridCol w="921716"/>
                <a:gridCol w="790041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168 770,2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270 891,0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637 195,4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449 668,8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298 176,5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06521"/>
              </p:ext>
            </p:extLst>
          </p:nvPr>
        </p:nvGraphicFramePr>
        <p:xfrm>
          <a:off x="772223" y="1105310"/>
          <a:ext cx="7527340" cy="100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/>
                <a:gridCol w="348212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Региональный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171 340,2</a:t>
                      </a:r>
                    </a:p>
                  </a:txBody>
                  <a:tcPr marL="9525" marR="9525" marT="6615" marB="0" anchor="ctr"/>
                </a:tc>
              </a:tr>
              <a:tr h="5349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171 340,2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5112150" y="2930534"/>
            <a:ext cx="725843" cy="355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39" y="2757854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 rot="10800000" flipV="1">
            <a:off x="3551735" y="4502669"/>
            <a:ext cx="1284731" cy="369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203 191,2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1954" y="2686354"/>
            <a:ext cx="2388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 в с.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340,2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478" y="2727489"/>
            <a:ext cx="15430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комплекса в г.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Певек 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851,0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2098343" y="2944802"/>
            <a:ext cx="641445" cy="341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42041168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2022-2026 годы,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</a:t>
            </a:r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7 954,4млн.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7522" y="1663693"/>
            <a:ext cx="1356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ресурсов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127,2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endParaRPr lang="ru-RU" sz="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66505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749433"/>
                <a:gridCol w="907085"/>
                <a:gridCol w="1009497"/>
                <a:gridCol w="1024128"/>
                <a:gridCol w="1075335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1 023,6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7 284 901,6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7 767,3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6 415 080,1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4 974 285,0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8 630 798,7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377 070,2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359 759,1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723 961,1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800 101,9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123 984,0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100 225,0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168 704,9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127 237,7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162 237,7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162 237,7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56 249,0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280 038,0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518 678,8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119 785,2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111 385,2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416 981,8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256 889,4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244 833,1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225 620,0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9 161 675,0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10 292 662,2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5629960" y="1199343"/>
            <a:ext cx="507493" cy="358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27003"/>
              </p:ext>
            </p:extLst>
          </p:nvPr>
        </p:nvGraphicFramePr>
        <p:xfrm>
          <a:off x="197893" y="1103796"/>
          <a:ext cx="8207272" cy="13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4745"/>
                <a:gridCol w="1532527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244 833,1</a:t>
                      </a:r>
                    </a:p>
                  </a:txBody>
                  <a:tcPr marL="9525" marR="9525" marT="6615" marB="0" anchor="ctr"/>
                </a:tc>
              </a:tr>
              <a:tr h="1902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«Жилье»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504 907,2</a:t>
                      </a:r>
                    </a:p>
                  </a:txBody>
                  <a:tcPr marL="9525" marR="9525" marT="6615" marB="0" anchor="ctr"/>
                </a:tc>
              </a:tr>
              <a:tr h="226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«Чистая вода»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83 450,6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Региональный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357 143,0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1 190 333,9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273462508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38289028"/>
              </p:ext>
            </p:extLst>
          </p:nvPr>
        </p:nvGraphicFramePr>
        <p:xfrm>
          <a:off x="4411638" y="2713939"/>
          <a:ext cx="3730716" cy="22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19 215,4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65494" y="4362296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8 083,3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676339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6 333,9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227417" y="4463490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9 028,4</a:t>
            </a: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66465072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816235911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59628310"/>
              </p:ext>
            </p:extLst>
          </p:nvPr>
        </p:nvGraphicFramePr>
        <p:xfrm>
          <a:off x="122830" y="1119741"/>
          <a:ext cx="9021170" cy="450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67627" y="924918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491711"/>
              </p:ext>
            </p:extLst>
          </p:nvPr>
        </p:nvGraphicFramePr>
        <p:xfrm>
          <a:off x="936689" y="1297516"/>
          <a:ext cx="709102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954"/>
                <a:gridCol w="1491508"/>
                <a:gridCol w="1479990"/>
                <a:gridCol w="1508784"/>
                <a:gridCol w="1508784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sz="13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41 597,2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9661"/>
            <a:ext cx="8617306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690" y="64536"/>
            <a:ext cx="8753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 инициативного бюджетирования в муниципальных образованиях Чукотского автономного округа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844871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3345349" y="1792224"/>
            <a:ext cx="10973" cy="32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3413" y="3438144"/>
            <a:ext cx="555950" cy="1536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678787" y="3942894"/>
            <a:ext cx="395012" cy="877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49594" y="4030676"/>
            <a:ext cx="724205" cy="2487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98218" y="2969972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494935" y="2236690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92394"/>
              </p:ext>
            </p:extLst>
          </p:nvPr>
        </p:nvGraphicFramePr>
        <p:xfrm>
          <a:off x="166694" y="1262592"/>
          <a:ext cx="8179949" cy="280542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/>
                <a:gridCol w="1199693"/>
                <a:gridCol w="1294790"/>
                <a:gridCol w="1214324"/>
                <a:gridCol w="1155801"/>
                <a:gridCol w="1170432"/>
              </a:tblGrid>
              <a:tr h="6799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3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00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4 251,7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3 981,5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76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3 892,0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764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5 041,0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0733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186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13 532,8</a:t>
                      </a:r>
                      <a:endParaRPr lang="ru-RU" sz="12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13 565,8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r" defTabSz="914400" rtl="0" eaLnBrk="1" fontAlgn="b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15 153,0</a:t>
                      </a:r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9 395,9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7 821,5</a:t>
                      </a: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6159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840291"/>
                <a:gridCol w="899769"/>
                <a:gridCol w="885139"/>
                <a:gridCol w="907085"/>
                <a:gridCol w="84856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377,9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-1 130,7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-1 683,8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-1 339,9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267,0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844,5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-1 216,2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-1 683,8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-1 339,9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4 573,8 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193,6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100" b="0" i="0" u="none" strike="noStrike" dirty="0" smtClean="0">
                          <a:effectLst/>
                          <a:latin typeface="Times New Roman"/>
                        </a:rPr>
                        <a:t>527,1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915,4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1 627,8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-287,6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-24,0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4 316,3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570,5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1 609,8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-1 339,9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74169"/>
              </p:ext>
            </p:extLst>
          </p:nvPr>
        </p:nvGraphicFramePr>
        <p:xfrm>
          <a:off x="147422" y="1253073"/>
          <a:ext cx="8225479" cy="365463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052701"/>
                <a:gridCol w="1098645"/>
                <a:gridCol w="1207827"/>
                <a:gridCol w="1125940"/>
                <a:gridCol w="1078173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sz="1100" b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18 038,5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22 258,5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6 921,8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11 249,5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9 492,3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9 225,3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9 036,5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0474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5 286,0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5 957,8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6 436,6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5 932,9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5 970 ,7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1 562,1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2 581,7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3 543,0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3 049,3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1 686,9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1 442,3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1 598,0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32 191,1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33 023,5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20 961,6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13 470,6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17 252,9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15 129,2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8 790,0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11 607,1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50 229,6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55 977,5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43 220,1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34 828, 5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38 360,97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31876234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19183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972649"/>
                <a:gridCol w="1009497"/>
                <a:gridCol w="1053389"/>
                <a:gridCol w="1075334"/>
                <a:gridCol w="1068020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8 881,9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7 446,9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5 763,2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4 423,3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682,2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7 446,9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5 763,2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4 423,3</a:t>
                      </a: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18 038,5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22 258,5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27,0%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и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</a:t>
            </a:r>
            <a:r>
              <a:rPr lang="ru-RU" sz="1600" dirty="0" smtClean="0">
                <a:latin typeface="Times New Roman" pitchFamily="18" charset="0"/>
              </a:rPr>
              <a:t>финансов и </a:t>
            </a:r>
            <a:r>
              <a:rPr lang="ru-RU" sz="1600" dirty="0">
                <a:latin typeface="Times New Roman" pitchFamily="18" charset="0"/>
              </a:rPr>
              <a:t>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</a:t>
            </a:r>
            <a:r>
              <a:rPr lang="ru-RU" sz="1600" dirty="0" smtClean="0">
                <a:latin typeface="Times New Roman" pitchFamily="18" charset="0"/>
              </a:rPr>
              <a:t>17-45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  <a:endParaRPr lang="ru-RU" sz="1600" dirty="0" smtClean="0">
              <a:latin typeface="Times New Roman" pitchFamily="18" charset="0"/>
            </a:endParaRPr>
          </a:p>
          <a:p>
            <a:pPr algn="ctr" eaLnBrk="0" hangingPunct="0"/>
            <a:r>
              <a:rPr lang="ru-RU" sz="1600" dirty="0" smtClean="0">
                <a:latin typeface="Times New Roman" pitchFamily="18" charset="0"/>
              </a:rPr>
              <a:t>8 </a:t>
            </a:r>
            <a:r>
              <a:rPr lang="ru-RU" sz="1600" dirty="0">
                <a:latin typeface="Times New Roman" pitchFamily="18" charset="0"/>
              </a:rPr>
              <a:t>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10757882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3113682"/>
            <a:ext cx="489600" cy="113126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2333549"/>
            <a:ext cx="527494" cy="1911395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853198" y="1580084"/>
            <a:ext cx="538780" cy="266486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2693163"/>
            <a:ext cx="489600" cy="156010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353691" y="2986185"/>
            <a:ext cx="450825" cy="1258758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4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50,2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56,0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43,3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 dirty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32,2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18,0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2561" y="3507046"/>
            <a:ext cx="430959" cy="746020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62161" y="2912514"/>
            <a:ext cx="438793" cy="1340552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17130" y="3203234"/>
            <a:ext cx="489600" cy="104170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986185"/>
            <a:ext cx="489600" cy="1258759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38,4</a:t>
            </a:r>
            <a:endParaRPr lang="ru-RU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33,0</a:t>
            </a: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14494" y="3041465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23,0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82513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21,0</a:t>
            </a: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22,3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519702" y="3293057"/>
            <a:ext cx="1191770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13,5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4839690" y="2847233"/>
            <a:ext cx="1534546" cy="712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21,3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173062" y="3284541"/>
            <a:ext cx="871042" cy="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17,3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21,1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6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052416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/>
                <a:gridCol w="907084"/>
                <a:gridCol w="965607"/>
                <a:gridCol w="994867"/>
                <a:gridCol w="1009498"/>
                <a:gridCol w="877824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16 938,1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22 650,6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="1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556,5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21 180,3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20 929,2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12 207,8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17 207,3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15 928,9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15 158,2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15 007,2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6 921,8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11 249,5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9 492,3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9 225,3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9 036,5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5 286, 0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5 957,8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6 436,6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5 932,9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5 970,7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1 261,1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1 659,1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1 348,5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1 622,6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1 698,3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1 732,1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1 562,1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1 255,7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1 514,6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1 588,2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1 620,0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2 580,3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3 583,6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3 077,7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2 911,9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2 581,7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3 543,0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3 372,7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3 049,3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2 882,7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85953"/>
              </p:ext>
            </p:extLst>
          </p:nvPr>
        </p:nvGraphicFramePr>
        <p:xfrm>
          <a:off x="207187" y="1153269"/>
          <a:ext cx="8220609" cy="381055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74771"/>
                <a:gridCol w="1017499"/>
                <a:gridCol w="1032798"/>
                <a:gridCol w="839893"/>
                <a:gridCol w="892455"/>
                <a:gridCol w="863193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702,1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178,7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899,5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646,3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53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189311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894091"/>
                <a:gridCol w="863194"/>
                <a:gridCol w="885139"/>
                <a:gridCol w="885139"/>
                <a:gridCol w="885140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32 191,1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33 023,5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20 961,6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13 470,6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17 252,9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13 992,7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13 801,2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15 365,3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11 607,1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6 965,2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6 593,3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4 948,7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4 106,5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5 054,2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420,5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426,5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444,2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1 520,0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8 768,4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133,8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-195,5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71815</TotalTime>
  <Words>4394</Words>
  <Application>Microsoft Office PowerPoint</Application>
  <PresentationFormat>Экран (16:10)</PresentationFormat>
  <Paragraphs>1105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8_Office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Болаева Герела Валерьевна</cp:lastModifiedBy>
  <cp:revision>1821</cp:revision>
  <cp:lastPrinted>2024-02-20T23:39:20Z</cp:lastPrinted>
  <dcterms:created xsi:type="dcterms:W3CDTF">2014-10-23T16:08:30Z</dcterms:created>
  <dcterms:modified xsi:type="dcterms:W3CDTF">2024-02-28T04:55:13Z</dcterms:modified>
</cp:coreProperties>
</file>