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26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rts/chart27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28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29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30.xml" ContentType="application/vnd.openxmlformats-officedocument.drawingml.chart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87" r:id="rId2"/>
    <p:sldId id="679" r:id="rId3"/>
    <p:sldId id="690" r:id="rId4"/>
    <p:sldId id="723" r:id="rId5"/>
    <p:sldId id="678" r:id="rId6"/>
    <p:sldId id="668" r:id="rId7"/>
    <p:sldId id="686" r:id="rId8"/>
    <p:sldId id="687" r:id="rId9"/>
    <p:sldId id="692" r:id="rId10"/>
    <p:sldId id="693" r:id="rId11"/>
    <p:sldId id="694" r:id="rId12"/>
    <p:sldId id="695" r:id="rId13"/>
    <p:sldId id="698" r:id="rId14"/>
    <p:sldId id="699" r:id="rId15"/>
    <p:sldId id="700" r:id="rId16"/>
    <p:sldId id="667" r:id="rId17"/>
    <p:sldId id="689" r:id="rId18"/>
    <p:sldId id="691" r:id="rId19"/>
    <p:sldId id="701" r:id="rId20"/>
    <p:sldId id="681" r:id="rId21"/>
    <p:sldId id="683" r:id="rId22"/>
    <p:sldId id="702" r:id="rId23"/>
    <p:sldId id="703" r:id="rId24"/>
    <p:sldId id="704" r:id="rId25"/>
    <p:sldId id="705" r:id="rId26"/>
    <p:sldId id="706" r:id="rId27"/>
    <p:sldId id="684" r:id="rId28"/>
    <p:sldId id="707" r:id="rId29"/>
    <p:sldId id="708" r:id="rId30"/>
    <p:sldId id="709" r:id="rId31"/>
    <p:sldId id="710" r:id="rId32"/>
    <p:sldId id="711" r:id="rId33"/>
    <p:sldId id="685" r:id="rId34"/>
    <p:sldId id="722" r:id="rId35"/>
    <p:sldId id="677" r:id="rId36"/>
    <p:sldId id="712" r:id="rId37"/>
    <p:sldId id="713" r:id="rId38"/>
    <p:sldId id="714" r:id="rId39"/>
    <p:sldId id="715" r:id="rId40"/>
    <p:sldId id="716" r:id="rId41"/>
    <p:sldId id="717" r:id="rId42"/>
    <p:sldId id="680" r:id="rId43"/>
    <p:sldId id="718" r:id="rId44"/>
    <p:sldId id="720" r:id="rId45"/>
    <p:sldId id="719" r:id="rId46"/>
    <p:sldId id="721" r:id="rId47"/>
    <p:sldId id="688" r:id="rId48"/>
  </p:sldIdLst>
  <p:sldSz cx="9144000" cy="6858000" type="screen4x3"/>
  <p:notesSz cx="6858000" cy="9686925"/>
  <p:custDataLst>
    <p:tags r:id="rId5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FE"/>
    <a:srgbClr val="D3FCD0"/>
    <a:srgbClr val="FF6699"/>
    <a:srgbClr val="3366FF"/>
    <a:srgbClr val="6600FF"/>
    <a:srgbClr val="00CCFF"/>
    <a:srgbClr val="CCCC00"/>
    <a:srgbClr val="FF9999"/>
    <a:srgbClr val="A2776A"/>
    <a:srgbClr val="1E4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0892" autoAdjust="0"/>
  </p:normalViewPr>
  <p:slideViewPr>
    <p:cSldViewPr>
      <p:cViewPr>
        <p:scale>
          <a:sx n="110" d="100"/>
          <a:sy n="110" d="100"/>
        </p:scale>
        <p:origin x="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556" y="-114"/>
      </p:cViewPr>
      <p:guideLst>
        <p:guide orient="horz" pos="305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71;&#1082;&#1086;&#1074;\AppData\Roaming\Microsoft\Excel\&#1054;&#1052;&#1057;&#1059;_2019%20&#1048;&#1058;&#1054;&#1043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27468565826036E-2"/>
          <c:y val="9.8591549295774752E-2"/>
          <c:w val="0.92652288726839249"/>
          <c:h val="0.78068030439458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Лист2!$A$19:$A$25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Лист2!$B$19:$B$25</c:f>
              <c:numCache>
                <c:formatCode>#,##0.0</c:formatCode>
                <c:ptCount val="7"/>
                <c:pt idx="0">
                  <c:v>16.024000000000001</c:v>
                </c:pt>
                <c:pt idx="1">
                  <c:v>4.71</c:v>
                </c:pt>
                <c:pt idx="2">
                  <c:v>4</c:v>
                </c:pt>
                <c:pt idx="3">
                  <c:v>5.44</c:v>
                </c:pt>
                <c:pt idx="4">
                  <c:v>8.2000000000000011</c:v>
                </c:pt>
                <c:pt idx="5">
                  <c:v>7.4169999999999998</c:v>
                </c:pt>
                <c:pt idx="6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Лист2!$C$18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Лист2!$A$19:$A$25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Лист2!$C$19:$C$25</c:f>
              <c:numCache>
                <c:formatCode>#,##0.0</c:formatCode>
                <c:ptCount val="7"/>
                <c:pt idx="0">
                  <c:v>16.213999999999999</c:v>
                </c:pt>
                <c:pt idx="1">
                  <c:v>4.8899999999999997</c:v>
                </c:pt>
                <c:pt idx="2">
                  <c:v>4</c:v>
                </c:pt>
                <c:pt idx="3">
                  <c:v>5.18</c:v>
                </c:pt>
                <c:pt idx="4">
                  <c:v>8.120000000000001</c:v>
                </c:pt>
                <c:pt idx="5">
                  <c:v>7.3739999999999997</c:v>
                </c:pt>
                <c:pt idx="6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2368"/>
        <c:axId val="152490496"/>
      </c:barChart>
      <c:catAx>
        <c:axId val="519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490496"/>
        <c:crosses val="autoZero"/>
        <c:auto val="1"/>
        <c:lblAlgn val="ctr"/>
        <c:lblOffset val="100"/>
        <c:noMultiLvlLbl val="0"/>
      </c:catAx>
      <c:valAx>
        <c:axId val="1524904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196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60309407753222E-2"/>
          <c:y val="7.7777777777777779E-2"/>
          <c:w val="0.92582529519326584"/>
          <c:h val="0.79218908601201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Лист2!$B$149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Лист2!$A$150:$A$156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Лист2!$B$150:$B$156</c:f>
              <c:numCache>
                <c:formatCode>#,##0.0</c:formatCode>
                <c:ptCount val="7"/>
                <c:pt idx="0">
                  <c:v>0</c:v>
                </c:pt>
                <c:pt idx="1">
                  <c:v>55.807130000000001</c:v>
                </c:pt>
                <c:pt idx="2">
                  <c:v>55.261430000000004</c:v>
                </c:pt>
                <c:pt idx="3">
                  <c:v>0</c:v>
                </c:pt>
                <c:pt idx="4">
                  <c:v>59.765800000000013</c:v>
                </c:pt>
                <c:pt idx="5">
                  <c:v>52.177600000000005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Лист2!$A$150:$A$156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Лист2!$C$150:$C$156</c:f>
              <c:numCache>
                <c:formatCode>#,##0.0</c:formatCode>
                <c:ptCount val="7"/>
                <c:pt idx="0">
                  <c:v>0</c:v>
                </c:pt>
                <c:pt idx="1">
                  <c:v>60.461400000000005</c:v>
                </c:pt>
                <c:pt idx="2">
                  <c:v>60.234960000000001</c:v>
                </c:pt>
                <c:pt idx="3">
                  <c:v>0</c:v>
                </c:pt>
                <c:pt idx="4">
                  <c:v>71.426600000000022</c:v>
                </c:pt>
                <c:pt idx="5">
                  <c:v>35.694400000000002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05824"/>
        <c:axId val="228865088"/>
      </c:barChart>
      <c:catAx>
        <c:axId val="562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65088"/>
        <c:crosses val="autoZero"/>
        <c:auto val="1"/>
        <c:lblAlgn val="ctr"/>
        <c:lblOffset val="100"/>
        <c:noMultiLvlLbl val="0"/>
      </c:catAx>
      <c:valAx>
        <c:axId val="2288650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2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70106329282627E-2"/>
          <c:y val="8.0000000000000043E-2"/>
          <c:w val="0.91708604248705772"/>
          <c:h val="0.79993294543656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Лист2!$B$49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Лист2!$A$50:$A$56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Лист2!$B$50:$B$56</c:f>
              <c:numCache>
                <c:formatCode>0%</c:formatCode>
                <c:ptCount val="7"/>
                <c:pt idx="0">
                  <c:v>0.9073</c:v>
                </c:pt>
                <c:pt idx="1">
                  <c:v>1</c:v>
                </c:pt>
                <c:pt idx="2">
                  <c:v>0.85500000000000009</c:v>
                </c:pt>
                <c:pt idx="3">
                  <c:v>0.83700000000000008</c:v>
                </c:pt>
                <c:pt idx="4">
                  <c:v>0.87100000000000011</c:v>
                </c:pt>
                <c:pt idx="5">
                  <c:v>0.84516129032258114</c:v>
                </c:pt>
                <c:pt idx="6">
                  <c:v>0.92680000000000007</c:v>
                </c:pt>
              </c:numCache>
            </c:numRef>
          </c:val>
        </c:ser>
        <c:ser>
          <c:idx val="1"/>
          <c:order val="1"/>
          <c:tx>
            <c:strRef>
              <c:f>Лист2!$C$49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Лист2!$A$50:$A$56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Лист2!$C$50:$C$56</c:f>
              <c:numCache>
                <c:formatCode>0%</c:formatCode>
                <c:ptCount val="7"/>
                <c:pt idx="0">
                  <c:v>0.93120000000000003</c:v>
                </c:pt>
                <c:pt idx="1">
                  <c:v>0.72670000000000012</c:v>
                </c:pt>
                <c:pt idx="2">
                  <c:v>0.90300000000000002</c:v>
                </c:pt>
                <c:pt idx="3">
                  <c:v>0.87100000000000011</c:v>
                </c:pt>
                <c:pt idx="4">
                  <c:v>0.90700000000000003</c:v>
                </c:pt>
                <c:pt idx="5">
                  <c:v>0.91800000000000004</c:v>
                </c:pt>
                <c:pt idx="6">
                  <c:v>0.91700000000000004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44736"/>
        <c:axId val="228867392"/>
      </c:barChart>
      <c:catAx>
        <c:axId val="562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67392"/>
        <c:crosses val="autoZero"/>
        <c:auto val="1"/>
        <c:lblAlgn val="ctr"/>
        <c:lblOffset val="100"/>
        <c:noMultiLvlLbl val="0"/>
      </c:catAx>
      <c:valAx>
        <c:axId val="228867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24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61258436200467E-2"/>
          <c:y val="5.03706892177294E-2"/>
          <c:w val="0.92494699790536739"/>
          <c:h val="0.82749276906682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Лист2!$B$186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Лист2!$A$187:$A$193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Лист2!$B$187:$B$193</c:f>
              <c:numCache>
                <c:formatCode>0.0%</c:formatCode>
                <c:ptCount val="7"/>
                <c:pt idx="0">
                  <c:v>5.5800000000000009E-2</c:v>
                </c:pt>
                <c:pt idx="1">
                  <c:v>0</c:v>
                </c:pt>
                <c:pt idx="2">
                  <c:v>7.0000000000000021E-2</c:v>
                </c:pt>
                <c:pt idx="3">
                  <c:v>5.8000000000000003E-2</c:v>
                </c:pt>
                <c:pt idx="4">
                  <c:v>5.9000000000000004E-2</c:v>
                </c:pt>
                <c:pt idx="5">
                  <c:v>6.4516129032258118E-2</c:v>
                </c:pt>
                <c:pt idx="6">
                  <c:v>6.9100000000000009E-2</c:v>
                </c:pt>
              </c:numCache>
            </c:numRef>
          </c:val>
        </c:ser>
        <c:ser>
          <c:idx val="1"/>
          <c:order val="1"/>
          <c:tx>
            <c:strRef>
              <c:f>Лист2!$C$186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Лист2!$A$187:$A$193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Лист2!$C$187:$C$193</c:f>
              <c:numCache>
                <c:formatCode>0.0%</c:formatCode>
                <c:ptCount val="7"/>
                <c:pt idx="0">
                  <c:v>5.1999999999999998E-2</c:v>
                </c:pt>
                <c:pt idx="1">
                  <c:v>0</c:v>
                </c:pt>
                <c:pt idx="2">
                  <c:v>9.0000000000000011E-2</c:v>
                </c:pt>
                <c:pt idx="3">
                  <c:v>4.7000000000000007E-2</c:v>
                </c:pt>
                <c:pt idx="4">
                  <c:v>7.5999999999999998E-2</c:v>
                </c:pt>
                <c:pt idx="5">
                  <c:v>7.2340425531914901E-2</c:v>
                </c:pt>
                <c:pt idx="6">
                  <c:v>9.0000000000000011E-2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58080"/>
        <c:axId val="228870400"/>
      </c:barChart>
      <c:catAx>
        <c:axId val="565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70400"/>
        <c:crosses val="autoZero"/>
        <c:auto val="1"/>
        <c:lblAlgn val="ctr"/>
        <c:lblOffset val="100"/>
        <c:noMultiLvlLbl val="0"/>
      </c:catAx>
      <c:valAx>
        <c:axId val="2288704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55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17856639644874E-2"/>
          <c:y val="7.7777777777777779E-2"/>
          <c:w val="0.9192959480168289"/>
          <c:h val="0.77559562137797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Лист2!$B$196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Лист2!$A$197:$A$203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Лист2!$B$197:$B$203</c:f>
              <c:numCache>
                <c:formatCode>0.0%</c:formatCode>
                <c:ptCount val="7"/>
                <c:pt idx="0">
                  <c:v>1.0000000000000003E-5</c:v>
                </c:pt>
                <c:pt idx="1">
                  <c:v>0</c:v>
                </c:pt>
                <c:pt idx="2">
                  <c:v>0</c:v>
                </c:pt>
                <c:pt idx="3">
                  <c:v>0.10400000000000001</c:v>
                </c:pt>
                <c:pt idx="4">
                  <c:v>0</c:v>
                </c:pt>
                <c:pt idx="5">
                  <c:v>0</c:v>
                </c:pt>
                <c:pt idx="6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Лист2!$C$196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Лист2!$A$197:$A$203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Лист2!$C$197:$C$203</c:f>
              <c:numCache>
                <c:formatCode>0.0%</c:formatCode>
                <c:ptCount val="7"/>
                <c:pt idx="0">
                  <c:v>1.1400000000000002E-2</c:v>
                </c:pt>
                <c:pt idx="1">
                  <c:v>0</c:v>
                </c:pt>
                <c:pt idx="2">
                  <c:v>0</c:v>
                </c:pt>
                <c:pt idx="3">
                  <c:v>2.0000000000000004E-2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16960"/>
        <c:axId val="228872128"/>
      </c:barChart>
      <c:catAx>
        <c:axId val="566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72128"/>
        <c:crosses val="autoZero"/>
        <c:auto val="1"/>
        <c:lblAlgn val="ctr"/>
        <c:lblOffset val="100"/>
        <c:noMultiLvlLbl val="0"/>
      </c:catAx>
      <c:valAx>
        <c:axId val="2288721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66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03542706556291E-2"/>
          <c:y val="9.5890410958904146E-2"/>
          <c:w val="0.91868145985375094"/>
          <c:h val="0.7776973661417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Лист2!$B$206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Лист2!$A$207:$A$213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Лист2!$B$207:$B$213</c:f>
              <c:numCache>
                <c:formatCode>0.0%</c:formatCode>
                <c:ptCount val="7"/>
                <c:pt idx="0">
                  <c:v>0.76100000000000012</c:v>
                </c:pt>
                <c:pt idx="1">
                  <c:v>0.63400000000000012</c:v>
                </c:pt>
                <c:pt idx="2">
                  <c:v>0.88460000000000005</c:v>
                </c:pt>
                <c:pt idx="3">
                  <c:v>0.87000000000000011</c:v>
                </c:pt>
                <c:pt idx="4">
                  <c:v>0.75200000000000011</c:v>
                </c:pt>
                <c:pt idx="5">
                  <c:v>0.30865298840321098</c:v>
                </c:pt>
                <c:pt idx="6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Лист2!$C$206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Лист2!$A$207:$A$213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Лист2!$C$207:$C$213</c:f>
              <c:numCache>
                <c:formatCode>0.0%</c:formatCode>
                <c:ptCount val="7"/>
                <c:pt idx="0">
                  <c:v>0.65900000000000014</c:v>
                </c:pt>
                <c:pt idx="1">
                  <c:v>0.70460000000000012</c:v>
                </c:pt>
                <c:pt idx="2">
                  <c:v>0.88460000000000005</c:v>
                </c:pt>
                <c:pt idx="3">
                  <c:v>0.8600000000000001</c:v>
                </c:pt>
                <c:pt idx="4">
                  <c:v>0.75800000000000012</c:v>
                </c:pt>
                <c:pt idx="5">
                  <c:v>0.30865298840321098</c:v>
                </c:pt>
                <c:pt idx="6">
                  <c:v>0.93100000000000005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72576"/>
        <c:axId val="228874432"/>
      </c:barChart>
      <c:catAx>
        <c:axId val="580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74432"/>
        <c:crosses val="autoZero"/>
        <c:auto val="1"/>
        <c:lblAlgn val="ctr"/>
        <c:lblOffset val="100"/>
        <c:noMultiLvlLbl val="0"/>
      </c:catAx>
      <c:valAx>
        <c:axId val="2288744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07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05711567384576E-2"/>
          <c:y val="9.5238095238095247E-2"/>
          <c:w val="0.92672908159729461"/>
          <c:h val="0.752676096755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Лист2!$A$218:$A$224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Лист2!$B$218:$B$224</c:f>
              <c:numCache>
                <c:formatCode>0.0</c:formatCode>
                <c:ptCount val="7"/>
                <c:pt idx="0">
                  <c:v>122.42</c:v>
                </c:pt>
                <c:pt idx="1">
                  <c:v>620.74</c:v>
                </c:pt>
                <c:pt idx="2">
                  <c:v>344.6</c:v>
                </c:pt>
                <c:pt idx="3">
                  <c:v>358.61</c:v>
                </c:pt>
                <c:pt idx="4">
                  <c:v>495.6</c:v>
                </c:pt>
                <c:pt idx="5">
                  <c:v>481.64032114183772</c:v>
                </c:pt>
                <c:pt idx="6">
                  <c:v>412.83099999999996</c:v>
                </c:pt>
              </c:numCache>
            </c:numRef>
          </c:val>
        </c:ser>
        <c:ser>
          <c:idx val="1"/>
          <c:order val="1"/>
          <c:tx>
            <c:strRef>
              <c:f>Лист2!$C$217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Лист2!$A$218:$A$224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Лист2!$C$218:$C$224</c:f>
              <c:numCache>
                <c:formatCode>0.0</c:formatCode>
                <c:ptCount val="7"/>
                <c:pt idx="0">
                  <c:v>117.6</c:v>
                </c:pt>
                <c:pt idx="1">
                  <c:v>633.12</c:v>
                </c:pt>
                <c:pt idx="2">
                  <c:v>354.9</c:v>
                </c:pt>
                <c:pt idx="3">
                  <c:v>366.16</c:v>
                </c:pt>
                <c:pt idx="4">
                  <c:v>413.9</c:v>
                </c:pt>
                <c:pt idx="5">
                  <c:v>481.64121320249774</c:v>
                </c:pt>
                <c:pt idx="6">
                  <c:v>407.57799999999992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40160"/>
        <c:axId val="67019328"/>
      </c:barChart>
      <c:catAx>
        <c:axId val="581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019328"/>
        <c:crosses val="autoZero"/>
        <c:auto val="1"/>
        <c:lblAlgn val="ctr"/>
        <c:lblOffset val="100"/>
        <c:noMultiLvlLbl val="0"/>
      </c:catAx>
      <c:valAx>
        <c:axId val="670193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14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82062652027484E-2"/>
          <c:y val="6.8965517241379309E-2"/>
          <c:w val="0.90915858610795597"/>
          <c:h val="0.80441991657101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Лист2!$A$229:$A$235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Лист2!$B$229:$B$235</c:f>
              <c:numCache>
                <c:formatCode>0%</c:formatCode>
                <c:ptCount val="7"/>
                <c:pt idx="0">
                  <c:v>0.82550000000000001</c:v>
                </c:pt>
                <c:pt idx="1">
                  <c:v>0.96930000000000005</c:v>
                </c:pt>
                <c:pt idx="2">
                  <c:v>1</c:v>
                </c:pt>
                <c:pt idx="3">
                  <c:v>0.68</c:v>
                </c:pt>
                <c:pt idx="4">
                  <c:v>0.85000000000000009</c:v>
                </c:pt>
                <c:pt idx="5">
                  <c:v>1</c:v>
                </c:pt>
                <c:pt idx="6">
                  <c:v>0.58249999999999991</c:v>
                </c:pt>
              </c:numCache>
            </c:numRef>
          </c:val>
        </c:ser>
        <c:ser>
          <c:idx val="1"/>
          <c:order val="1"/>
          <c:tx>
            <c:strRef>
              <c:f>Лист2!$C$228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Лист2!$A$229:$A$235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Лист2!$C$229:$C$235</c:f>
              <c:numCache>
                <c:formatCode>0%</c:formatCode>
                <c:ptCount val="7"/>
                <c:pt idx="0">
                  <c:v>0.82640000000000002</c:v>
                </c:pt>
                <c:pt idx="1">
                  <c:v>0.97980000000000012</c:v>
                </c:pt>
                <c:pt idx="2">
                  <c:v>1</c:v>
                </c:pt>
                <c:pt idx="3">
                  <c:v>0.67000000000000015</c:v>
                </c:pt>
                <c:pt idx="4">
                  <c:v>0.85000000000000009</c:v>
                </c:pt>
                <c:pt idx="5">
                  <c:v>1</c:v>
                </c:pt>
                <c:pt idx="6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03648"/>
        <c:axId val="67021632"/>
      </c:barChart>
      <c:catAx>
        <c:axId val="582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021632"/>
        <c:crosses val="autoZero"/>
        <c:auto val="1"/>
        <c:lblAlgn val="ctr"/>
        <c:lblOffset val="100"/>
        <c:noMultiLvlLbl val="0"/>
      </c:catAx>
      <c:valAx>
        <c:axId val="6702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2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76911618548697E-2"/>
          <c:y val="5.0489558630922783E-2"/>
          <c:w val="0.91636554246837443"/>
          <c:h val="0.82186088631306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Лист2!$B$60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Лист2!$A$61:$A$67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Лист2!$B$61:$B$67</c:f>
              <c:numCache>
                <c:formatCode>0.0%</c:formatCode>
                <c:ptCount val="7"/>
                <c:pt idx="0">
                  <c:v>0.33113000000000009</c:v>
                </c:pt>
                <c:pt idx="1">
                  <c:v>0.36170000000000002</c:v>
                </c:pt>
                <c:pt idx="2">
                  <c:v>0.51</c:v>
                </c:pt>
                <c:pt idx="3">
                  <c:v>0.18900000000000003</c:v>
                </c:pt>
                <c:pt idx="4">
                  <c:v>0.33000000000000007</c:v>
                </c:pt>
                <c:pt idx="5">
                  <c:v>0.28138061210732107</c:v>
                </c:pt>
                <c:pt idx="6">
                  <c:v>0.29420000000000002</c:v>
                </c:pt>
              </c:numCache>
            </c:numRef>
          </c:val>
        </c:ser>
        <c:ser>
          <c:idx val="1"/>
          <c:order val="1"/>
          <c:tx>
            <c:strRef>
              <c:f>Лист2!$C$60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Лист2!$A$61:$A$67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Лист2!$C$61:$C$67</c:f>
              <c:numCache>
                <c:formatCode>0.0%</c:formatCode>
                <c:ptCount val="7"/>
                <c:pt idx="0">
                  <c:v>0.4032</c:v>
                </c:pt>
                <c:pt idx="1">
                  <c:v>0.37570000000000003</c:v>
                </c:pt>
                <c:pt idx="2">
                  <c:v>0.51</c:v>
                </c:pt>
                <c:pt idx="3">
                  <c:v>0.26100000000000001</c:v>
                </c:pt>
                <c:pt idx="4">
                  <c:v>0.3590000000000001</c:v>
                </c:pt>
                <c:pt idx="5">
                  <c:v>0.28315703824247401</c:v>
                </c:pt>
                <c:pt idx="6">
                  <c:v>0.29420000000000002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90688"/>
        <c:axId val="67025088"/>
      </c:barChart>
      <c:catAx>
        <c:axId val="582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025088"/>
        <c:crosses val="autoZero"/>
        <c:auto val="1"/>
        <c:lblAlgn val="ctr"/>
        <c:lblOffset val="100"/>
        <c:noMultiLvlLbl val="0"/>
      </c:catAx>
      <c:valAx>
        <c:axId val="670250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2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27304841662544E-2"/>
          <c:y val="7.567567567567568E-2"/>
          <c:w val="0.9346944891798874"/>
          <c:h val="0.80218784197060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Лист2!$B$70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Лист2!$A$71:$A$77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Лист2!$B$71:$B$77</c:f>
              <c:numCache>
                <c:formatCode>0%</c:formatCode>
                <c:ptCount val="7"/>
                <c:pt idx="0">
                  <c:v>0.74620000000000009</c:v>
                </c:pt>
                <c:pt idx="1">
                  <c:v>0.98099999999999998</c:v>
                </c:pt>
                <c:pt idx="2">
                  <c:v>1</c:v>
                </c:pt>
                <c:pt idx="3">
                  <c:v>0.63200000000000012</c:v>
                </c:pt>
                <c:pt idx="4">
                  <c:v>0.60000000000000009</c:v>
                </c:pt>
                <c:pt idx="5">
                  <c:v>0.62500000000000011</c:v>
                </c:pt>
                <c:pt idx="6">
                  <c:v>0.62420000000000009</c:v>
                </c:pt>
              </c:numCache>
            </c:numRef>
          </c:val>
        </c:ser>
        <c:ser>
          <c:idx val="1"/>
          <c:order val="1"/>
          <c:tx>
            <c:strRef>
              <c:f>Лист2!$C$70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Лист2!$A$71:$A$77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Лист2!$C$71:$C$77</c:f>
              <c:numCache>
                <c:formatCode>0%</c:formatCode>
                <c:ptCount val="7"/>
                <c:pt idx="0">
                  <c:v>0.7622000000000001</c:v>
                </c:pt>
                <c:pt idx="1">
                  <c:v>0.96400000000000008</c:v>
                </c:pt>
                <c:pt idx="2">
                  <c:v>1</c:v>
                </c:pt>
                <c:pt idx="3">
                  <c:v>0.55740000000000001</c:v>
                </c:pt>
                <c:pt idx="4">
                  <c:v>0.69499999999999995</c:v>
                </c:pt>
                <c:pt idx="5">
                  <c:v>0.62500000000000011</c:v>
                </c:pt>
                <c:pt idx="6">
                  <c:v>0.62420000000000009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23808"/>
        <c:axId val="67747840"/>
      </c:barChart>
      <c:catAx>
        <c:axId val="5842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747840"/>
        <c:crosses val="autoZero"/>
        <c:auto val="1"/>
        <c:lblAlgn val="ctr"/>
        <c:lblOffset val="100"/>
        <c:noMultiLvlLbl val="0"/>
      </c:catAx>
      <c:valAx>
        <c:axId val="67747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4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27468565826036E-2"/>
          <c:y val="7.567567567567568E-2"/>
          <c:w val="0.93380881160837104"/>
          <c:h val="0.7990365068438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Лист2!$B$80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Лист2!$A$81:$A$87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Лист2!$B$81:$B$87</c:f>
              <c:numCache>
                <c:formatCode>#,##0.0</c:formatCode>
                <c:ptCount val="7"/>
                <c:pt idx="0">
                  <c:v>17.579999999999995</c:v>
                </c:pt>
                <c:pt idx="1">
                  <c:v>25.73</c:v>
                </c:pt>
                <c:pt idx="2">
                  <c:v>20.29</c:v>
                </c:pt>
                <c:pt idx="3">
                  <c:v>36.300000000000011</c:v>
                </c:pt>
                <c:pt idx="4">
                  <c:v>25.9</c:v>
                </c:pt>
                <c:pt idx="5">
                  <c:v>34.4</c:v>
                </c:pt>
                <c:pt idx="6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Лист2!$C$80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Лист2!$A$81:$A$87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Лист2!$C$81:$C$87</c:f>
              <c:numCache>
                <c:formatCode>#,##0.0</c:formatCode>
                <c:ptCount val="7"/>
                <c:pt idx="0">
                  <c:v>17.32</c:v>
                </c:pt>
                <c:pt idx="1">
                  <c:v>22.49</c:v>
                </c:pt>
                <c:pt idx="2">
                  <c:v>20.29</c:v>
                </c:pt>
                <c:pt idx="3">
                  <c:v>27.5</c:v>
                </c:pt>
                <c:pt idx="4">
                  <c:v>26.3</c:v>
                </c:pt>
                <c:pt idx="5">
                  <c:v>42.566307692307696</c:v>
                </c:pt>
                <c:pt idx="6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573312"/>
        <c:axId val="67750720"/>
      </c:barChart>
      <c:catAx>
        <c:axId val="585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750720"/>
        <c:crosses val="autoZero"/>
        <c:auto val="1"/>
        <c:lblAlgn val="ctr"/>
        <c:lblOffset val="100"/>
        <c:noMultiLvlLbl val="0"/>
      </c:catAx>
      <c:valAx>
        <c:axId val="677507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7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5470085470086E-2"/>
          <c:y val="8.1282495861154103E-2"/>
          <c:w val="0.92095705262276262"/>
          <c:h val="0.7885542961761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Лист2!$A$9:$A$15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Лист2!$B$9:$B$15</c:f>
              <c:numCache>
                <c:formatCode>#,##0</c:formatCode>
                <c:ptCount val="7"/>
                <c:pt idx="0">
                  <c:v>284</c:v>
                </c:pt>
                <c:pt idx="1">
                  <c:v>207.01</c:v>
                </c:pt>
                <c:pt idx="2">
                  <c:v>55</c:v>
                </c:pt>
                <c:pt idx="3">
                  <c:v>283</c:v>
                </c:pt>
                <c:pt idx="4">
                  <c:v>287</c:v>
                </c:pt>
                <c:pt idx="5">
                  <c:v>327.62572468653099</c:v>
                </c:pt>
                <c:pt idx="6">
                  <c:v>101</c:v>
                </c:pt>
              </c:numCache>
            </c:numRef>
          </c:val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Лист2!$A$9:$A$15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Лист2!$C$9:$C$15</c:f>
              <c:numCache>
                <c:formatCode>#,##0</c:formatCode>
                <c:ptCount val="7"/>
                <c:pt idx="0">
                  <c:v>301</c:v>
                </c:pt>
                <c:pt idx="1">
                  <c:v>200.48000000000002</c:v>
                </c:pt>
                <c:pt idx="2">
                  <c:v>56</c:v>
                </c:pt>
                <c:pt idx="3">
                  <c:v>320</c:v>
                </c:pt>
                <c:pt idx="4">
                  <c:v>270</c:v>
                </c:pt>
                <c:pt idx="5">
                  <c:v>318.68727963113651</c:v>
                </c:pt>
                <c:pt idx="6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9536"/>
        <c:axId val="152493376"/>
      </c:barChart>
      <c:catAx>
        <c:axId val="519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493376"/>
        <c:crosses val="autoZero"/>
        <c:auto val="1"/>
        <c:lblAlgn val="ctr"/>
        <c:lblOffset val="100"/>
        <c:noMultiLvlLbl val="0"/>
      </c:catAx>
      <c:valAx>
        <c:axId val="152493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19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41062179792261E-2"/>
          <c:y val="8.4848484848484854E-2"/>
          <c:w val="0.92536908461416423"/>
          <c:h val="0.78468623682745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Лист2!$A$241:$A$247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Лист2!$B$241:$B$247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0.35000000000000003</c:v>
                </c:pt>
                <c:pt idx="5">
                  <c:v>3.0000000000000002E-2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Лист2!$C$240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Лист2!$A$241:$A$247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Лист2!$C$241:$C$247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0.35000000000000003</c:v>
                </c:pt>
                <c:pt idx="5">
                  <c:v>3.0000000000000002E-2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49088"/>
        <c:axId val="67752448"/>
      </c:barChart>
      <c:catAx>
        <c:axId val="586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752448"/>
        <c:crosses val="autoZero"/>
        <c:auto val="1"/>
        <c:lblAlgn val="ctr"/>
        <c:lblOffset val="100"/>
        <c:noMultiLvlLbl val="0"/>
      </c:catAx>
      <c:valAx>
        <c:axId val="67752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64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42350973605916E-2"/>
          <c:y val="4.7015975709388175E-2"/>
          <c:w val="0.94275811330609283"/>
          <c:h val="0.8419509988317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Лист2!$B$252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Лист2!$A$253:$A$259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Лист2!$B$253:$B$259</c:f>
              <c:numCache>
                <c:formatCode>0%</c:formatCode>
                <c:ptCount val="7"/>
                <c:pt idx="0">
                  <c:v>0.5</c:v>
                </c:pt>
                <c:pt idx="1">
                  <c:v>0</c:v>
                </c:pt>
                <c:pt idx="2">
                  <c:v>0.8</c:v>
                </c:pt>
                <c:pt idx="3">
                  <c:v>0</c:v>
                </c:pt>
                <c:pt idx="4">
                  <c:v>0.72000000000000008</c:v>
                </c:pt>
                <c:pt idx="5">
                  <c:v>1</c:v>
                </c:pt>
                <c:pt idx="6">
                  <c:v>6.000000000000001E-3</c:v>
                </c:pt>
              </c:numCache>
            </c:numRef>
          </c:val>
        </c:ser>
        <c:ser>
          <c:idx val="1"/>
          <c:order val="1"/>
          <c:tx>
            <c:strRef>
              <c:f>Лист2!$C$252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Лист2!$A$253:$A$259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Лист2!$C$253:$C$259</c:f>
              <c:numCache>
                <c:formatCode>0%</c:formatCode>
                <c:ptCount val="7"/>
                <c:pt idx="0">
                  <c:v>0.2</c:v>
                </c:pt>
                <c:pt idx="1">
                  <c:v>0</c:v>
                </c:pt>
                <c:pt idx="2">
                  <c:v>0.8</c:v>
                </c:pt>
                <c:pt idx="3">
                  <c:v>0</c:v>
                </c:pt>
                <c:pt idx="4">
                  <c:v>0.83300000000000007</c:v>
                </c:pt>
                <c:pt idx="5">
                  <c:v>1</c:v>
                </c:pt>
                <c:pt idx="6">
                  <c:v>6.000000000000001E-3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18400"/>
        <c:axId val="67754752"/>
      </c:barChart>
      <c:catAx>
        <c:axId val="589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754752"/>
        <c:crosses val="autoZero"/>
        <c:auto val="1"/>
        <c:lblAlgn val="ctr"/>
        <c:lblOffset val="100"/>
        <c:noMultiLvlLbl val="0"/>
      </c:catAx>
      <c:valAx>
        <c:axId val="67754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91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36765802651775E-2"/>
          <c:y val="0.11382113821138212"/>
          <c:w val="0.92672908159729461"/>
          <c:h val="0.76091084182016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Лист2!$B$264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Лист2!$A$265:$A$271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Лист2!$B$265:$B$271</c:f>
              <c:numCache>
                <c:formatCode>0%</c:formatCode>
                <c:ptCount val="7"/>
                <c:pt idx="0">
                  <c:v>1</c:v>
                </c:pt>
                <c:pt idx="1">
                  <c:v>0.1633</c:v>
                </c:pt>
                <c:pt idx="2">
                  <c:v>0.31600000000000006</c:v>
                </c:pt>
                <c:pt idx="3">
                  <c:v>0.96830000000000005</c:v>
                </c:pt>
                <c:pt idx="4">
                  <c:v>0.28200000000000003</c:v>
                </c:pt>
                <c:pt idx="5">
                  <c:v>0.45901639344262307</c:v>
                </c:pt>
                <c:pt idx="6">
                  <c:v>0.44500000000000001</c:v>
                </c:pt>
              </c:numCache>
            </c:numRef>
          </c:val>
        </c:ser>
        <c:ser>
          <c:idx val="1"/>
          <c:order val="1"/>
          <c:tx>
            <c:strRef>
              <c:f>Лист2!$C$264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Лист2!$A$265:$A$271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Лист2!$C$265:$C$271</c:f>
              <c:numCache>
                <c:formatCode>0%</c:formatCode>
                <c:ptCount val="7"/>
                <c:pt idx="0">
                  <c:v>1</c:v>
                </c:pt>
                <c:pt idx="1">
                  <c:v>0.1633</c:v>
                </c:pt>
                <c:pt idx="2">
                  <c:v>0.32200000000000006</c:v>
                </c:pt>
                <c:pt idx="3">
                  <c:v>0.96830000000000005</c:v>
                </c:pt>
                <c:pt idx="4">
                  <c:v>0.60000000000000009</c:v>
                </c:pt>
                <c:pt idx="5">
                  <c:v>0.45901639344262307</c:v>
                </c:pt>
                <c:pt idx="6">
                  <c:v>0.45800000000000002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90784"/>
        <c:axId val="74170944"/>
      </c:barChart>
      <c:catAx>
        <c:axId val="591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70944"/>
        <c:crosses val="autoZero"/>
        <c:auto val="1"/>
        <c:lblAlgn val="ctr"/>
        <c:lblOffset val="100"/>
        <c:noMultiLvlLbl val="0"/>
      </c:catAx>
      <c:valAx>
        <c:axId val="74170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1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94237672102694E-2"/>
          <c:y val="0.10852713178294573"/>
          <c:w val="0.92674055549257672"/>
          <c:h val="0.75943371777822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Лист2!$B$277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Лист2!$A$278:$A$284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Лист2!$B$278:$B$284</c:f>
              <c:numCache>
                <c:formatCode>0%</c:formatCode>
                <c:ptCount val="7"/>
                <c:pt idx="0">
                  <c:v>4.8100000000000004E-2</c:v>
                </c:pt>
                <c:pt idx="1">
                  <c:v>0.25230000000000002</c:v>
                </c:pt>
                <c:pt idx="2">
                  <c:v>6.1000000000000006E-2</c:v>
                </c:pt>
                <c:pt idx="3">
                  <c:v>0.31700000000000006</c:v>
                </c:pt>
                <c:pt idx="4">
                  <c:v>0.19500000000000001</c:v>
                </c:pt>
                <c:pt idx="5">
                  <c:v>0.17800000000000002</c:v>
                </c:pt>
                <c:pt idx="6">
                  <c:v>6.0000000000000016E-4</c:v>
                </c:pt>
              </c:numCache>
            </c:numRef>
          </c:val>
        </c:ser>
        <c:ser>
          <c:idx val="1"/>
          <c:order val="1"/>
          <c:tx>
            <c:strRef>
              <c:f>Лист2!$C$277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Лист2!$A$278:$A$284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Лист2!$C$278:$C$284</c:f>
              <c:numCache>
                <c:formatCode>0%</c:formatCode>
                <c:ptCount val="7"/>
                <c:pt idx="0">
                  <c:v>6.1199999999999997E-2</c:v>
                </c:pt>
                <c:pt idx="1">
                  <c:v>0.46540000000000004</c:v>
                </c:pt>
                <c:pt idx="2">
                  <c:v>0.12889999999999999</c:v>
                </c:pt>
                <c:pt idx="3">
                  <c:v>0.33800000000000008</c:v>
                </c:pt>
                <c:pt idx="4">
                  <c:v>0.19400000000000001</c:v>
                </c:pt>
                <c:pt idx="5">
                  <c:v>0.28571428571428603</c:v>
                </c:pt>
                <c:pt idx="6">
                  <c:v>6.0000000000000016E-4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29408"/>
        <c:axId val="74173824"/>
      </c:barChart>
      <c:catAx>
        <c:axId val="597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73824"/>
        <c:crosses val="autoZero"/>
        <c:auto val="1"/>
        <c:lblAlgn val="ctr"/>
        <c:lblOffset val="100"/>
        <c:noMultiLvlLbl val="0"/>
      </c:catAx>
      <c:valAx>
        <c:axId val="74173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7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66697354626902E-2"/>
          <c:y val="7.6502732240437174E-2"/>
          <c:w val="0.91797395140535654"/>
          <c:h val="0.79493259521322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Лист2!$B$291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Лист2!$A$292:$A$298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Лист2!$B$292:$B$298</c:f>
              <c:numCache>
                <c:formatCode>0%</c:formatCode>
                <c:ptCount val="7"/>
                <c:pt idx="0">
                  <c:v>0.7269000000000001</c:v>
                </c:pt>
                <c:pt idx="1">
                  <c:v>0.2268</c:v>
                </c:pt>
                <c:pt idx="2">
                  <c:v>0.126</c:v>
                </c:pt>
                <c:pt idx="3">
                  <c:v>0.38000000000000006</c:v>
                </c:pt>
                <c:pt idx="4">
                  <c:v>0.29100000000000004</c:v>
                </c:pt>
                <c:pt idx="5">
                  <c:v>0.24303703947618702</c:v>
                </c:pt>
                <c:pt idx="6">
                  <c:v>0.10100000000000002</c:v>
                </c:pt>
              </c:numCache>
            </c:numRef>
          </c:val>
        </c:ser>
        <c:ser>
          <c:idx val="1"/>
          <c:order val="1"/>
          <c:tx>
            <c:strRef>
              <c:f>Лист2!$C$291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Лист2!$A$292:$A$298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Лист2!$C$292:$C$298</c:f>
              <c:numCache>
                <c:formatCode>0%</c:formatCode>
                <c:ptCount val="7"/>
                <c:pt idx="0">
                  <c:v>0.94410000000000005</c:v>
                </c:pt>
                <c:pt idx="1">
                  <c:v>0.18220000000000003</c:v>
                </c:pt>
                <c:pt idx="2">
                  <c:v>0.14000000000000001</c:v>
                </c:pt>
                <c:pt idx="3">
                  <c:v>0.5</c:v>
                </c:pt>
                <c:pt idx="4">
                  <c:v>0.28400000000000003</c:v>
                </c:pt>
                <c:pt idx="5">
                  <c:v>0.2783568572682531</c:v>
                </c:pt>
                <c:pt idx="6">
                  <c:v>8.8000000000000023E-2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40864"/>
        <c:axId val="74176128"/>
      </c:barChart>
      <c:catAx>
        <c:axId val="599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76128"/>
        <c:crosses val="autoZero"/>
        <c:auto val="1"/>
        <c:lblAlgn val="ctr"/>
        <c:lblOffset val="100"/>
        <c:noMultiLvlLbl val="0"/>
      </c:catAx>
      <c:valAx>
        <c:axId val="74176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94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56397144006763E-2"/>
          <c:y val="0.10606060606060613"/>
          <c:w val="0.95018798014529837"/>
          <c:h val="0.76867120206799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Лист2!$B$302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Лист2!$A$303:$A$309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Лист2!$B$303:$B$309</c:f>
              <c:numCache>
                <c:formatCode>0.0</c:formatCode>
                <c:ptCount val="7"/>
                <c:pt idx="0">
                  <c:v>7.9389099999999999</c:v>
                </c:pt>
                <c:pt idx="1">
                  <c:v>16.790299999999991</c:v>
                </c:pt>
                <c:pt idx="2">
                  <c:v>25.633299999999995</c:v>
                </c:pt>
                <c:pt idx="3">
                  <c:v>22.166979999999999</c:v>
                </c:pt>
                <c:pt idx="4">
                  <c:v>16.22</c:v>
                </c:pt>
                <c:pt idx="5">
                  <c:v>14.816876911150063</c:v>
                </c:pt>
                <c:pt idx="6">
                  <c:v>17.183959999999999</c:v>
                </c:pt>
              </c:numCache>
            </c:numRef>
          </c:val>
        </c:ser>
        <c:ser>
          <c:idx val="1"/>
          <c:order val="1"/>
          <c:tx>
            <c:strRef>
              <c:f>Лист2!$C$302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Лист2!$A$303:$A$309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Лист2!$C$303:$C$309</c:f>
              <c:numCache>
                <c:formatCode>0.0</c:formatCode>
                <c:ptCount val="7"/>
                <c:pt idx="0">
                  <c:v>6.161999999999999</c:v>
                </c:pt>
                <c:pt idx="1">
                  <c:v>16.1281</c:v>
                </c:pt>
                <c:pt idx="2">
                  <c:v>25.372689999999995</c:v>
                </c:pt>
                <c:pt idx="3">
                  <c:v>27.586669999999991</c:v>
                </c:pt>
                <c:pt idx="4">
                  <c:v>16.244999999999997</c:v>
                </c:pt>
                <c:pt idx="5">
                  <c:v>16.838927938703552</c:v>
                </c:pt>
                <c:pt idx="6">
                  <c:v>17.437860000000004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69888"/>
        <c:axId val="74448896"/>
      </c:barChart>
      <c:catAx>
        <c:axId val="600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448896"/>
        <c:crosses val="autoZero"/>
        <c:auto val="1"/>
        <c:lblAlgn val="ctr"/>
        <c:lblOffset val="100"/>
        <c:noMultiLvlLbl val="0"/>
      </c:catAx>
      <c:valAx>
        <c:axId val="744488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06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42357266160553E-2"/>
          <c:y val="6.2780269058296007E-2"/>
          <c:w val="0.94224361721474603"/>
          <c:h val="0.80865520488137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Лист2!$B$91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Лист2!$A$92:$A$98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Лист2!$B$92:$B$98</c:f>
              <c:numCache>
                <c:formatCode>0%</c:formatCode>
                <c:ptCount val="7"/>
                <c:pt idx="0">
                  <c:v>0.79</c:v>
                </c:pt>
                <c:pt idx="1">
                  <c:v>0.58000000000000007</c:v>
                </c:pt>
                <c:pt idx="2">
                  <c:v>0.31000000000000005</c:v>
                </c:pt>
                <c:pt idx="3">
                  <c:v>0.63000000000000012</c:v>
                </c:pt>
                <c:pt idx="4">
                  <c:v>0.6100000000000001</c:v>
                </c:pt>
                <c:pt idx="5">
                  <c:v>0.32000000000000006</c:v>
                </c:pt>
                <c:pt idx="6">
                  <c:v>0.6100000000000001</c:v>
                </c:pt>
              </c:numCache>
            </c:numRef>
          </c:val>
        </c:ser>
        <c:ser>
          <c:idx val="1"/>
          <c:order val="1"/>
          <c:tx>
            <c:strRef>
              <c:f>Лист2!$C$91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Лист2!$A$92:$A$98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Лист2!$C$92:$C$98</c:f>
              <c:numCache>
                <c:formatCode>0%</c:formatCode>
                <c:ptCount val="7"/>
                <c:pt idx="0">
                  <c:v>0.92</c:v>
                </c:pt>
                <c:pt idx="1">
                  <c:v>0.7400000000000001</c:v>
                </c:pt>
                <c:pt idx="2">
                  <c:v>0.43000000000000005</c:v>
                </c:pt>
                <c:pt idx="3">
                  <c:v>0.84000000000000008</c:v>
                </c:pt>
                <c:pt idx="4">
                  <c:v>0.65000000000000013</c:v>
                </c:pt>
                <c:pt idx="5">
                  <c:v>0.45</c:v>
                </c:pt>
                <c:pt idx="6">
                  <c:v>0.84000000000000008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22464"/>
        <c:axId val="74450624"/>
      </c:barChart>
      <c:catAx>
        <c:axId val="602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450624"/>
        <c:crosses val="autoZero"/>
        <c:auto val="1"/>
        <c:lblAlgn val="ctr"/>
        <c:lblOffset val="100"/>
        <c:noMultiLvlLbl val="0"/>
      </c:catAx>
      <c:valAx>
        <c:axId val="74450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22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11406795942289E-2"/>
          <c:y val="0.10937500000000004"/>
          <c:w val="0.94818859320405768"/>
          <c:h val="0.76535687032901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Лист2!$B$314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Лист2!$A$315:$A$321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Лист2!$B$315:$B$321</c:f>
              <c:numCache>
                <c:formatCode>0</c:formatCode>
                <c:ptCount val="7"/>
                <c:pt idx="0">
                  <c:v>583.37082841339873</c:v>
                </c:pt>
                <c:pt idx="1">
                  <c:v>1003.9499999999999</c:v>
                </c:pt>
                <c:pt idx="2">
                  <c:v>1160.8899999999999</c:v>
                </c:pt>
                <c:pt idx="3">
                  <c:v>924.6</c:v>
                </c:pt>
                <c:pt idx="4">
                  <c:v>1087.46</c:v>
                </c:pt>
                <c:pt idx="5">
                  <c:v>965.71197223828813</c:v>
                </c:pt>
                <c:pt idx="6">
                  <c:v>1058.92</c:v>
                </c:pt>
              </c:numCache>
            </c:numRef>
          </c:val>
        </c:ser>
        <c:ser>
          <c:idx val="1"/>
          <c:order val="1"/>
          <c:tx>
            <c:strRef>
              <c:f>Лист2!$C$314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Лист2!$A$315:$A$321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Лист2!$C$315:$C$321</c:f>
              <c:numCache>
                <c:formatCode>0</c:formatCode>
                <c:ptCount val="7"/>
                <c:pt idx="0">
                  <c:v>533.48273962541316</c:v>
                </c:pt>
                <c:pt idx="1">
                  <c:v>1018.02</c:v>
                </c:pt>
                <c:pt idx="2">
                  <c:v>1160</c:v>
                </c:pt>
                <c:pt idx="3">
                  <c:v>971.88</c:v>
                </c:pt>
                <c:pt idx="4">
                  <c:v>973.47</c:v>
                </c:pt>
                <c:pt idx="5">
                  <c:v>965.71197223828813</c:v>
                </c:pt>
                <c:pt idx="6">
                  <c:v>956.56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48000"/>
        <c:axId val="74452928"/>
      </c:barChart>
      <c:catAx>
        <c:axId val="644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452928"/>
        <c:crosses val="autoZero"/>
        <c:auto val="1"/>
        <c:lblAlgn val="ctr"/>
        <c:lblOffset val="100"/>
        <c:noMultiLvlLbl val="0"/>
      </c:catAx>
      <c:valAx>
        <c:axId val="744529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44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42821451696493E-2"/>
          <c:y val="9.5238095238095247E-2"/>
          <c:w val="0.94226617616827057"/>
          <c:h val="0.78560464165071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Лист2!$B$325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Лист2!$A$326:$A$332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Лист2!$B$326:$B$332</c:f>
              <c:numCache>
                <c:formatCode>0.00</c:formatCode>
                <c:ptCount val="7"/>
                <c:pt idx="0">
                  <c:v>0.27282078472958654</c:v>
                </c:pt>
                <c:pt idx="1">
                  <c:v>0.47000000000000003</c:v>
                </c:pt>
                <c:pt idx="2">
                  <c:v>0.30000000000000004</c:v>
                </c:pt>
                <c:pt idx="3">
                  <c:v>0.39000000000000007</c:v>
                </c:pt>
                <c:pt idx="4">
                  <c:v>0.31000000000000005</c:v>
                </c:pt>
                <c:pt idx="5">
                  <c:v>0.44144853015178825</c:v>
                </c:pt>
                <c:pt idx="6">
                  <c:v>0.39000000000000007</c:v>
                </c:pt>
              </c:numCache>
            </c:numRef>
          </c:val>
        </c:ser>
        <c:ser>
          <c:idx val="1"/>
          <c:order val="1"/>
          <c:tx>
            <c:strRef>
              <c:f>Лист2!$C$325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Лист2!$A$326:$A$332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Лист2!$C$326:$C$332</c:f>
              <c:numCache>
                <c:formatCode>0.00</c:formatCode>
                <c:ptCount val="7"/>
                <c:pt idx="0">
                  <c:v>0.27716861081654298</c:v>
                </c:pt>
                <c:pt idx="1">
                  <c:v>0.28000000000000008</c:v>
                </c:pt>
                <c:pt idx="2">
                  <c:v>0.30000000000000004</c:v>
                </c:pt>
                <c:pt idx="3">
                  <c:v>0.37000000000000005</c:v>
                </c:pt>
                <c:pt idx="4">
                  <c:v>0.25</c:v>
                </c:pt>
                <c:pt idx="5">
                  <c:v>0.44144853015178825</c:v>
                </c:pt>
                <c:pt idx="6">
                  <c:v>0.37000000000000005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46304"/>
        <c:axId val="74455808"/>
      </c:barChart>
      <c:catAx>
        <c:axId val="645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455808"/>
        <c:crosses val="autoZero"/>
        <c:auto val="1"/>
        <c:lblAlgn val="ctr"/>
        <c:lblOffset val="100"/>
        <c:noMultiLvlLbl val="0"/>
      </c:catAx>
      <c:valAx>
        <c:axId val="744558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54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60309407753222E-2"/>
          <c:y val="8.4337349397590466E-2"/>
          <c:w val="0.92582529519326584"/>
          <c:h val="0.79952634691145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Лист2!$B$339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Лист2!$A$340:$A$346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Лист2!$B$340:$B$346</c:f>
              <c:numCache>
                <c:formatCode>0.0</c:formatCode>
                <c:ptCount val="7"/>
                <c:pt idx="0">
                  <c:v>19.269441262568407</c:v>
                </c:pt>
                <c:pt idx="1">
                  <c:v>23.74</c:v>
                </c:pt>
                <c:pt idx="2">
                  <c:v>17.190000000000001</c:v>
                </c:pt>
                <c:pt idx="3">
                  <c:v>19.68</c:v>
                </c:pt>
                <c:pt idx="4">
                  <c:v>15.16</c:v>
                </c:pt>
                <c:pt idx="5">
                  <c:v>42.266422402512426</c:v>
                </c:pt>
                <c:pt idx="6">
                  <c:v>28.23</c:v>
                </c:pt>
              </c:numCache>
            </c:numRef>
          </c:val>
        </c:ser>
        <c:ser>
          <c:idx val="1"/>
          <c:order val="1"/>
          <c:tx>
            <c:strRef>
              <c:f>Лист2!$C$339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Лист2!$A$340:$A$346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Лист2!$C$340:$C$346</c:f>
              <c:numCache>
                <c:formatCode>0.0</c:formatCode>
                <c:ptCount val="7"/>
                <c:pt idx="0">
                  <c:v>20.750078869329293</c:v>
                </c:pt>
                <c:pt idx="1">
                  <c:v>17.02</c:v>
                </c:pt>
                <c:pt idx="2">
                  <c:v>17.2</c:v>
                </c:pt>
                <c:pt idx="3">
                  <c:v>17.04</c:v>
                </c:pt>
                <c:pt idx="4">
                  <c:v>8.9500000000000011</c:v>
                </c:pt>
                <c:pt idx="5">
                  <c:v>42.266422402512426</c:v>
                </c:pt>
                <c:pt idx="6">
                  <c:v>20.010000000000005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07616"/>
        <c:axId val="84288640"/>
      </c:barChart>
      <c:catAx>
        <c:axId val="650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288640"/>
        <c:crosses val="autoZero"/>
        <c:auto val="1"/>
        <c:lblAlgn val="ctr"/>
        <c:lblOffset val="100"/>
        <c:noMultiLvlLbl val="0"/>
      </c:catAx>
      <c:valAx>
        <c:axId val="842886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00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02534257347955E-2"/>
          <c:y val="9.1503267973856245E-2"/>
          <c:w val="0.8944038573900116"/>
          <c:h val="0.73586499121962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Лист2!$B$115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Лист2!$A$116:$A$122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Лист2!$B$116:$B$122</c:f>
              <c:numCache>
                <c:formatCode>0.0%</c:formatCode>
                <c:ptCount val="7"/>
                <c:pt idx="0">
                  <c:v>0.129</c:v>
                </c:pt>
                <c:pt idx="1">
                  <c:v>0.17200000000000001</c:v>
                </c:pt>
                <c:pt idx="2">
                  <c:v>5.9000000000000004E-2</c:v>
                </c:pt>
                <c:pt idx="3">
                  <c:v>8.4000000000000019E-2</c:v>
                </c:pt>
                <c:pt idx="4">
                  <c:v>0.13800000000000001</c:v>
                </c:pt>
                <c:pt idx="5">
                  <c:v>0.11700000000000002</c:v>
                </c:pt>
                <c:pt idx="6">
                  <c:v>5.3000000000000005E-2</c:v>
                </c:pt>
              </c:numCache>
            </c:numRef>
          </c:val>
        </c:ser>
        <c:ser>
          <c:idx val="1"/>
          <c:order val="1"/>
          <c:tx>
            <c:strRef>
              <c:f>Лист2!$C$115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Лист2!$A$116:$A$122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Лист2!$C$116:$C$122</c:f>
              <c:numCache>
                <c:formatCode>0.0%</c:formatCode>
                <c:ptCount val="7"/>
                <c:pt idx="0">
                  <c:v>0.129</c:v>
                </c:pt>
                <c:pt idx="1">
                  <c:v>0.17200000000000001</c:v>
                </c:pt>
                <c:pt idx="2">
                  <c:v>6.0000000000000005E-2</c:v>
                </c:pt>
                <c:pt idx="3">
                  <c:v>0.129</c:v>
                </c:pt>
                <c:pt idx="4">
                  <c:v>0.13800000000000001</c:v>
                </c:pt>
                <c:pt idx="5">
                  <c:v>0.11700000000000002</c:v>
                </c:pt>
                <c:pt idx="6">
                  <c:v>5.3000000000000005E-2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35136"/>
        <c:axId val="168633472"/>
      </c:barChart>
      <c:catAx>
        <c:axId val="5263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33472"/>
        <c:crosses val="autoZero"/>
        <c:auto val="1"/>
        <c:lblAlgn val="ctr"/>
        <c:lblOffset val="100"/>
        <c:noMultiLvlLbl val="0"/>
      </c:catAx>
      <c:valAx>
        <c:axId val="1686334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63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59011813746396E-2"/>
          <c:y val="0.10144927536231886"/>
          <c:w val="0.94284184239746471"/>
          <c:h val="0.77997146682857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Лист2!$B$349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Лист2!$A$350:$A$356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Лист2!$B$350:$B$356</c:f>
              <c:numCache>
                <c:formatCode>0.0</c:formatCode>
                <c:ptCount val="7"/>
                <c:pt idx="0">
                  <c:v>27.629202659871979</c:v>
                </c:pt>
                <c:pt idx="1">
                  <c:v>31.05</c:v>
                </c:pt>
                <c:pt idx="2">
                  <c:v>28.1</c:v>
                </c:pt>
                <c:pt idx="3">
                  <c:v>25.68</c:v>
                </c:pt>
                <c:pt idx="4">
                  <c:v>25.759999999999998</c:v>
                </c:pt>
                <c:pt idx="5">
                  <c:v>55.407750144592249</c:v>
                </c:pt>
                <c:pt idx="6">
                  <c:v>21.99</c:v>
                </c:pt>
              </c:numCache>
            </c:numRef>
          </c:val>
        </c:ser>
        <c:ser>
          <c:idx val="1"/>
          <c:order val="1"/>
          <c:tx>
            <c:strRef>
              <c:f>Лист2!$C$349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Лист2!$A$350:$A$356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Лист2!$C$350:$C$356</c:f>
              <c:numCache>
                <c:formatCode>0.0</c:formatCode>
                <c:ptCount val="7"/>
                <c:pt idx="0">
                  <c:v>28.174317541926793</c:v>
                </c:pt>
                <c:pt idx="1">
                  <c:v>28.79</c:v>
                </c:pt>
                <c:pt idx="2">
                  <c:v>28</c:v>
                </c:pt>
                <c:pt idx="3">
                  <c:v>23.279999999999998</c:v>
                </c:pt>
                <c:pt idx="4">
                  <c:v>23.759999999999998</c:v>
                </c:pt>
                <c:pt idx="5">
                  <c:v>55.407750144592249</c:v>
                </c:pt>
                <c:pt idx="6">
                  <c:v>22.310000000000002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97568"/>
        <c:axId val="84290944"/>
      </c:barChart>
      <c:catAx>
        <c:axId val="651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290944"/>
        <c:crosses val="autoZero"/>
        <c:auto val="1"/>
        <c:lblAlgn val="ctr"/>
        <c:lblOffset val="100"/>
        <c:noMultiLvlLbl val="0"/>
      </c:catAx>
      <c:valAx>
        <c:axId val="842909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19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79487179487175E-2"/>
          <c:y val="0.11475409836065574"/>
          <c:w val="0.89651685441353113"/>
          <c:h val="0.76351506657909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Лист2!$A$29:$A$35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Лист2!$B$29:$B$35</c:f>
              <c:numCache>
                <c:formatCode>#,##0.0</c:formatCode>
                <c:ptCount val="7"/>
                <c:pt idx="0">
                  <c:v>243.64830000000001</c:v>
                </c:pt>
                <c:pt idx="1">
                  <c:v>38.420100000000005</c:v>
                </c:pt>
                <c:pt idx="2">
                  <c:v>0.43300000000000005</c:v>
                </c:pt>
                <c:pt idx="3">
                  <c:v>232.91290000000001</c:v>
                </c:pt>
                <c:pt idx="4">
                  <c:v>71.0364</c:v>
                </c:pt>
                <c:pt idx="5">
                  <c:v>292.38049999999993</c:v>
                </c:pt>
                <c:pt idx="6">
                  <c:v>0.42580000000000007</c:v>
                </c:pt>
              </c:numCache>
            </c:numRef>
          </c:val>
        </c:ser>
        <c:ser>
          <c:idx val="1"/>
          <c:order val="1"/>
          <c:tx>
            <c:strRef>
              <c:f>Лист2!$C$28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Лист2!$A$29:$A$35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Лист2!$C$29:$C$35</c:f>
              <c:numCache>
                <c:formatCode>#,##0.0</c:formatCode>
                <c:ptCount val="7"/>
                <c:pt idx="0">
                  <c:v>306.18940000000009</c:v>
                </c:pt>
                <c:pt idx="1">
                  <c:v>15.2905</c:v>
                </c:pt>
                <c:pt idx="2">
                  <c:v>0.43300000000000005</c:v>
                </c:pt>
                <c:pt idx="3">
                  <c:v>249.4752</c:v>
                </c:pt>
                <c:pt idx="4">
                  <c:v>87.700300000000013</c:v>
                </c:pt>
                <c:pt idx="5">
                  <c:v>468.64140000000009</c:v>
                </c:pt>
                <c:pt idx="6">
                  <c:v>0.13290000000000005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64832"/>
        <c:axId val="168635776"/>
      </c:barChart>
      <c:catAx>
        <c:axId val="5266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35776"/>
        <c:crosses val="autoZero"/>
        <c:auto val="1"/>
        <c:lblAlgn val="ctr"/>
        <c:lblOffset val="100"/>
        <c:noMultiLvlLbl val="0"/>
      </c:catAx>
      <c:valAx>
        <c:axId val="1686357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6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79487179487175E-2"/>
          <c:y val="9.7902097902097945E-2"/>
          <c:w val="0.89707088630687981"/>
          <c:h val="0.7844703144837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Лист2!$B$38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Лист2!$A$39:$A$45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Лист2!$B$39:$B$45</c:f>
              <c:numCache>
                <c:formatCode>#,##0.0</c:formatCode>
                <c:ptCount val="7"/>
                <c:pt idx="0">
                  <c:v>106.66539999999998</c:v>
                </c:pt>
                <c:pt idx="1">
                  <c:v>83.827529999999996</c:v>
                </c:pt>
                <c:pt idx="2">
                  <c:v>70.7209</c:v>
                </c:pt>
                <c:pt idx="3">
                  <c:v>93.614800000000002</c:v>
                </c:pt>
                <c:pt idx="4">
                  <c:v>89.4328</c:v>
                </c:pt>
                <c:pt idx="5">
                  <c:v>64.238852407754834</c:v>
                </c:pt>
                <c:pt idx="6">
                  <c:v>66.256</c:v>
                </c:pt>
              </c:numCache>
            </c:numRef>
          </c:val>
        </c:ser>
        <c:ser>
          <c:idx val="1"/>
          <c:order val="1"/>
          <c:tx>
            <c:strRef>
              <c:f>Лист2!$C$38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Лист2!$A$39:$A$45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Лист2!$C$39:$C$45</c:f>
              <c:numCache>
                <c:formatCode>#,##0.0</c:formatCode>
                <c:ptCount val="7"/>
                <c:pt idx="0">
                  <c:v>113.3498</c:v>
                </c:pt>
                <c:pt idx="1">
                  <c:v>87.48</c:v>
                </c:pt>
                <c:pt idx="2">
                  <c:v>70.85029999999999</c:v>
                </c:pt>
                <c:pt idx="3">
                  <c:v>97.68549999999999</c:v>
                </c:pt>
                <c:pt idx="4">
                  <c:v>98.56219999999999</c:v>
                </c:pt>
                <c:pt idx="5">
                  <c:v>101.37899999999999</c:v>
                </c:pt>
                <c:pt idx="6">
                  <c:v>73.073799999999991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86848"/>
        <c:axId val="168642240"/>
      </c:barChart>
      <c:catAx>
        <c:axId val="526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42240"/>
        <c:crosses val="autoZero"/>
        <c:auto val="1"/>
        <c:lblAlgn val="ctr"/>
        <c:lblOffset val="100"/>
        <c:noMultiLvlLbl val="0"/>
      </c:catAx>
      <c:valAx>
        <c:axId val="1686422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68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80880745229234E-2"/>
          <c:y val="9.0909090909091023E-2"/>
          <c:w val="0.91650472385578974"/>
          <c:h val="0.79350416186307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Лист2!$A$128:$A$134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Лист2!$B$128:$B$134</c:f>
              <c:numCache>
                <c:formatCode>0.0</c:formatCode>
                <c:ptCount val="7"/>
                <c:pt idx="0">
                  <c:v>65.796000000000006</c:v>
                </c:pt>
                <c:pt idx="1">
                  <c:v>57.534390000000002</c:v>
                </c:pt>
                <c:pt idx="2">
                  <c:v>59.596380000000011</c:v>
                </c:pt>
                <c:pt idx="3">
                  <c:v>57.685300000000012</c:v>
                </c:pt>
                <c:pt idx="4">
                  <c:v>73.868100000000013</c:v>
                </c:pt>
                <c:pt idx="5">
                  <c:v>62.484999999999999</c:v>
                </c:pt>
                <c:pt idx="6">
                  <c:v>60.857899999999994</c:v>
                </c:pt>
              </c:numCache>
            </c:numRef>
          </c:val>
        </c:ser>
        <c:ser>
          <c:idx val="1"/>
          <c:order val="1"/>
          <c:tx>
            <c:strRef>
              <c:f>Лист2!$C$127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Лист2!$A$128:$A$134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Лист2!$C$128:$C$134</c:f>
              <c:numCache>
                <c:formatCode>0.0</c:formatCode>
                <c:ptCount val="7"/>
                <c:pt idx="0">
                  <c:v>68.034999999999997</c:v>
                </c:pt>
                <c:pt idx="1">
                  <c:v>64.972200000000001</c:v>
                </c:pt>
                <c:pt idx="2">
                  <c:v>74.227999999999994</c:v>
                </c:pt>
                <c:pt idx="3">
                  <c:v>67.454200000000014</c:v>
                </c:pt>
                <c:pt idx="4">
                  <c:v>73.865899999999982</c:v>
                </c:pt>
                <c:pt idx="5">
                  <c:v>65.558699999999988</c:v>
                </c:pt>
                <c:pt idx="6">
                  <c:v>87.391000000000005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91296"/>
        <c:axId val="168643392"/>
      </c:barChart>
      <c:catAx>
        <c:axId val="5279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43392"/>
        <c:crosses val="autoZero"/>
        <c:auto val="1"/>
        <c:lblAlgn val="ctr"/>
        <c:lblOffset val="100"/>
        <c:noMultiLvlLbl val="0"/>
      </c:catAx>
      <c:valAx>
        <c:axId val="168643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79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5000000000002"/>
          <c:y val="9.6551724137931047E-2"/>
          <c:w val="0.87683558001748751"/>
          <c:h val="0.78331405715387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Лист2!$B$138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Лист2!$A$139:$A$145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Лист2!$B$139:$B$145</c:f>
              <c:numCache>
                <c:formatCode>#,##0.0</c:formatCode>
                <c:ptCount val="7"/>
                <c:pt idx="0">
                  <c:v>85.879100000000008</c:v>
                </c:pt>
                <c:pt idx="1">
                  <c:v>66.449590000000015</c:v>
                </c:pt>
                <c:pt idx="2">
                  <c:v>58.836150000000011</c:v>
                </c:pt>
                <c:pt idx="3">
                  <c:v>75.810199999999995</c:v>
                </c:pt>
                <c:pt idx="4">
                  <c:v>68.667199999999994</c:v>
                </c:pt>
                <c:pt idx="5">
                  <c:v>69.151999999999987</c:v>
                </c:pt>
                <c:pt idx="6">
                  <c:v>101.69793</c:v>
                </c:pt>
              </c:numCache>
            </c:numRef>
          </c:val>
        </c:ser>
        <c:ser>
          <c:idx val="1"/>
          <c:order val="1"/>
          <c:tx>
            <c:strRef>
              <c:f>Лист2!$C$138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Лист2!$A$139:$A$145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Лист2!$C$139:$C$145</c:f>
              <c:numCache>
                <c:formatCode>#,##0.0</c:formatCode>
                <c:ptCount val="7"/>
                <c:pt idx="0">
                  <c:v>92.437700000000007</c:v>
                </c:pt>
                <c:pt idx="1">
                  <c:v>73.68389999999998</c:v>
                </c:pt>
                <c:pt idx="2">
                  <c:v>94.632999999999981</c:v>
                </c:pt>
                <c:pt idx="3">
                  <c:v>84.367000000000004</c:v>
                </c:pt>
                <c:pt idx="4">
                  <c:v>72.906200000000013</c:v>
                </c:pt>
                <c:pt idx="5">
                  <c:v>75.625299999999996</c:v>
                </c:pt>
                <c:pt idx="6">
                  <c:v>97.718999999999994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74880"/>
        <c:axId val="168646272"/>
      </c:barChart>
      <c:catAx>
        <c:axId val="5407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646272"/>
        <c:crosses val="autoZero"/>
        <c:auto val="1"/>
        <c:lblAlgn val="ctr"/>
        <c:lblOffset val="100"/>
        <c:noMultiLvlLbl val="0"/>
      </c:catAx>
      <c:valAx>
        <c:axId val="1686462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0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5000000000002"/>
          <c:y val="0.10144927536231886"/>
          <c:w val="0.87683558001748751"/>
          <c:h val="0.77191266362489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Лист2!$B$161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Лист2!$A$162:$A$168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Лист2!$B$162:$B$168</c:f>
              <c:numCache>
                <c:formatCode>#,##0.0</c:formatCode>
                <c:ptCount val="7"/>
                <c:pt idx="0">
                  <c:v>85.389560000000003</c:v>
                </c:pt>
                <c:pt idx="1">
                  <c:v>87.928350000000009</c:v>
                </c:pt>
                <c:pt idx="2">
                  <c:v>80.712000000000003</c:v>
                </c:pt>
                <c:pt idx="3">
                  <c:v>94.807729999999992</c:v>
                </c:pt>
                <c:pt idx="4">
                  <c:v>92.376889999999989</c:v>
                </c:pt>
                <c:pt idx="5">
                  <c:v>75.775862068965509</c:v>
                </c:pt>
                <c:pt idx="6">
                  <c:v>101.69793</c:v>
                </c:pt>
              </c:numCache>
            </c:numRef>
          </c:val>
        </c:ser>
        <c:ser>
          <c:idx val="1"/>
          <c:order val="1"/>
          <c:tx>
            <c:strRef>
              <c:f>Лист2!$C$161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Лист2!$A$162:$A$168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Лист2!$C$162:$C$168</c:f>
              <c:numCache>
                <c:formatCode>#,##0.0</c:formatCode>
                <c:ptCount val="7"/>
                <c:pt idx="0">
                  <c:v>96.802479999999989</c:v>
                </c:pt>
                <c:pt idx="1">
                  <c:v>89.975399999999979</c:v>
                </c:pt>
                <c:pt idx="2">
                  <c:v>101.82192999999999</c:v>
                </c:pt>
                <c:pt idx="3">
                  <c:v>97.710000000000008</c:v>
                </c:pt>
                <c:pt idx="4">
                  <c:v>93.553630000000013</c:v>
                </c:pt>
                <c:pt idx="5">
                  <c:v>75.775862068965509</c:v>
                </c:pt>
                <c:pt idx="6">
                  <c:v>97.718999999999994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30176"/>
        <c:axId val="228859904"/>
      </c:barChart>
      <c:catAx>
        <c:axId val="541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59904"/>
        <c:crosses val="autoZero"/>
        <c:auto val="1"/>
        <c:lblAlgn val="ctr"/>
        <c:lblOffset val="100"/>
        <c:noMultiLvlLbl val="0"/>
      </c:catAx>
      <c:valAx>
        <c:axId val="228859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1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50338288679225E-2"/>
          <c:y val="6.8965517241379309E-2"/>
          <c:w val="0.91648025793928534"/>
          <c:h val="0.78019436434390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Лист2!$B$173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Лист2!$A$174:$A$180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Лист2!$B$174:$B$180</c:f>
              <c:numCache>
                <c:formatCode>#,##0.0</c:formatCode>
                <c:ptCount val="7"/>
                <c:pt idx="0">
                  <c:v>68.661799999999999</c:v>
                </c:pt>
                <c:pt idx="1">
                  <c:v>77.001899999999992</c:v>
                </c:pt>
                <c:pt idx="2">
                  <c:v>67.636399999999981</c:v>
                </c:pt>
                <c:pt idx="3">
                  <c:v>80.14739999999999</c:v>
                </c:pt>
                <c:pt idx="4">
                  <c:v>80.543200000000013</c:v>
                </c:pt>
                <c:pt idx="5">
                  <c:v>66.834500000000006</c:v>
                </c:pt>
                <c:pt idx="6">
                  <c:v>75.917900000000017</c:v>
                </c:pt>
              </c:numCache>
            </c:numRef>
          </c:val>
        </c:ser>
        <c:ser>
          <c:idx val="1"/>
          <c:order val="1"/>
          <c:tx>
            <c:strRef>
              <c:f>Лист2!$C$173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Лист2!$A$174:$A$180</c:f>
              <c:strCache>
                <c:ptCount val="7"/>
                <c:pt idx="0">
                  <c:v>ГО Анадырь </c:v>
                </c:pt>
                <c:pt idx="1">
                  <c:v>ГО Эгвекинот</c:v>
                </c:pt>
                <c:pt idx="2">
                  <c:v>ГО Провиденский</c:v>
                </c:pt>
                <c:pt idx="3">
                  <c:v>ГО Певек</c:v>
                </c:pt>
                <c:pt idx="4">
                  <c:v>Анадырский</c:v>
                </c:pt>
                <c:pt idx="5">
                  <c:v>Билибинский</c:v>
                </c:pt>
                <c:pt idx="6">
                  <c:v>Чукотский</c:v>
                </c:pt>
              </c:strCache>
            </c:strRef>
          </c:cat>
          <c:val>
            <c:numRef>
              <c:f>Лист2!$C$174:$C$180</c:f>
              <c:numCache>
                <c:formatCode>#,##0.0</c:formatCode>
                <c:ptCount val="7"/>
                <c:pt idx="0">
                  <c:v>88.237600000000015</c:v>
                </c:pt>
                <c:pt idx="1">
                  <c:v>93.850499999999982</c:v>
                </c:pt>
                <c:pt idx="2">
                  <c:v>94.632999999999981</c:v>
                </c:pt>
                <c:pt idx="3">
                  <c:v>99.073799999999991</c:v>
                </c:pt>
                <c:pt idx="4">
                  <c:v>93.714500000000015</c:v>
                </c:pt>
                <c:pt idx="5">
                  <c:v>87.524600000000007</c:v>
                </c:pt>
                <c:pt idx="6">
                  <c:v>88.811000000000007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72160"/>
        <c:axId val="228862208"/>
      </c:barChart>
      <c:catAx>
        <c:axId val="5417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8862208"/>
        <c:crosses val="autoZero"/>
        <c:auto val="1"/>
        <c:lblAlgn val="ctr"/>
        <c:lblOffset val="100"/>
        <c:noMultiLvlLbl val="0"/>
      </c:catAx>
      <c:valAx>
        <c:axId val="2288622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17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856" cy="4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561" y="0"/>
            <a:ext cx="2972856" cy="4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00975"/>
            <a:ext cx="2972856" cy="4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561" y="9200975"/>
            <a:ext cx="2972856" cy="4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20662">
              <a:defRPr sz="1200">
                <a:solidFill>
                  <a:schemeClr val="tx1"/>
                </a:solidFill>
              </a:defRPr>
            </a:lvl1pPr>
          </a:lstStyle>
          <a:p>
            <a:fld id="{E2E0EC30-B2D1-4B36-9F7A-4FBE07940CB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6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856" cy="4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561" y="0"/>
            <a:ext cx="2972856" cy="4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6637" cy="3633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69" y="4601252"/>
            <a:ext cx="5480064" cy="435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00975"/>
            <a:ext cx="2972856" cy="4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20662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561" y="9200975"/>
            <a:ext cx="2972856" cy="4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20662">
              <a:defRPr sz="1200">
                <a:solidFill>
                  <a:schemeClr val="tx1"/>
                </a:solidFill>
              </a:defRPr>
            </a:lvl1pPr>
          </a:lstStyle>
          <a:p>
            <a:fld id="{6BC024CD-0220-41B9-AC6F-542E59B1A37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536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1819275"/>
            <a:ext cx="9144000" cy="3960813"/>
          </a:xfrm>
          <a:prstGeom prst="rect">
            <a:avLst/>
          </a:prstGeom>
          <a:gradFill rotWithShape="1">
            <a:gsLst>
              <a:gs pos="0">
                <a:srgbClr val="D5EAFF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3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  <p:pic>
        <p:nvPicPr>
          <p:cNvPr id="5" name="Picture 7" descr="Герб Чукотского автономного округа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6988" y="250825"/>
            <a:ext cx="10287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755650" y="2251075"/>
            <a:ext cx="2127250" cy="2854325"/>
          </a:xfrm>
          <a:custGeom>
            <a:avLst/>
            <a:gdLst/>
            <a:ahLst/>
            <a:cxnLst>
              <a:cxn ang="0">
                <a:pos x="304" y="65"/>
              </a:cxn>
              <a:cxn ang="0">
                <a:pos x="388" y="138"/>
              </a:cxn>
              <a:cxn ang="0">
                <a:pos x="312" y="288"/>
              </a:cxn>
              <a:cxn ang="0">
                <a:pos x="259" y="299"/>
              </a:cxn>
              <a:cxn ang="0">
                <a:pos x="207" y="288"/>
              </a:cxn>
              <a:cxn ang="0">
                <a:pos x="99" y="118"/>
              </a:cxn>
              <a:cxn ang="0">
                <a:pos x="148" y="28"/>
              </a:cxn>
              <a:cxn ang="0">
                <a:pos x="111" y="23"/>
              </a:cxn>
              <a:cxn ang="0">
                <a:pos x="101" y="0"/>
              </a:cxn>
              <a:cxn ang="0">
                <a:pos x="54" y="102"/>
              </a:cxn>
              <a:cxn ang="0">
                <a:pos x="65" y="145"/>
              </a:cxn>
              <a:cxn ang="0">
                <a:pos x="45" y="150"/>
              </a:cxn>
              <a:cxn ang="0">
                <a:pos x="137" y="288"/>
              </a:cxn>
              <a:cxn ang="0">
                <a:pos x="135" y="328"/>
              </a:cxn>
              <a:cxn ang="0">
                <a:pos x="191" y="371"/>
              </a:cxn>
              <a:cxn ang="0">
                <a:pos x="157" y="562"/>
              </a:cxn>
              <a:cxn ang="0">
                <a:pos x="189" y="670"/>
              </a:cxn>
              <a:cxn ang="0">
                <a:pos x="270" y="779"/>
              </a:cxn>
              <a:cxn ang="0">
                <a:pos x="327" y="896"/>
              </a:cxn>
              <a:cxn ang="0">
                <a:pos x="284" y="1098"/>
              </a:cxn>
              <a:cxn ang="0">
                <a:pos x="307" y="1104"/>
              </a:cxn>
              <a:cxn ang="0">
                <a:pos x="347" y="1023"/>
              </a:cxn>
              <a:cxn ang="0">
                <a:pos x="374" y="931"/>
              </a:cxn>
              <a:cxn ang="0">
                <a:pos x="366" y="1062"/>
              </a:cxn>
              <a:cxn ang="0">
                <a:pos x="426" y="1028"/>
              </a:cxn>
              <a:cxn ang="0">
                <a:pos x="470" y="987"/>
              </a:cxn>
              <a:cxn ang="0">
                <a:pos x="489" y="957"/>
              </a:cxn>
              <a:cxn ang="0">
                <a:pos x="597" y="846"/>
              </a:cxn>
              <a:cxn ang="0">
                <a:pos x="606" y="717"/>
              </a:cxn>
              <a:cxn ang="0">
                <a:pos x="698" y="761"/>
              </a:cxn>
              <a:cxn ang="0">
                <a:pos x="759" y="969"/>
              </a:cxn>
              <a:cxn ang="0">
                <a:pos x="740" y="1019"/>
              </a:cxn>
              <a:cxn ang="0">
                <a:pos x="816" y="979"/>
              </a:cxn>
              <a:cxn ang="0">
                <a:pos x="806" y="934"/>
              </a:cxn>
              <a:cxn ang="0">
                <a:pos x="809" y="780"/>
              </a:cxn>
              <a:cxn ang="0">
                <a:pos x="737" y="571"/>
              </a:cxn>
              <a:cxn ang="0">
                <a:pos x="550" y="460"/>
              </a:cxn>
              <a:cxn ang="0">
                <a:pos x="385" y="483"/>
              </a:cxn>
              <a:cxn ang="0">
                <a:pos x="353" y="452"/>
              </a:cxn>
              <a:cxn ang="0">
                <a:pos x="366" y="426"/>
              </a:cxn>
              <a:cxn ang="0">
                <a:pos x="356" y="366"/>
              </a:cxn>
              <a:cxn ang="0">
                <a:pos x="360" y="349"/>
              </a:cxn>
              <a:cxn ang="0">
                <a:pos x="382" y="305"/>
              </a:cxn>
              <a:cxn ang="0">
                <a:pos x="482" y="177"/>
              </a:cxn>
              <a:cxn ang="0">
                <a:pos x="412" y="153"/>
              </a:cxn>
              <a:cxn ang="0">
                <a:pos x="423" y="117"/>
              </a:cxn>
              <a:cxn ang="0">
                <a:pos x="399" y="114"/>
              </a:cxn>
              <a:cxn ang="0">
                <a:pos x="345" y="83"/>
              </a:cxn>
              <a:cxn ang="0">
                <a:pos x="437" y="759"/>
              </a:cxn>
              <a:cxn ang="0">
                <a:pos x="399" y="863"/>
              </a:cxn>
              <a:cxn ang="0">
                <a:pos x="428" y="976"/>
              </a:cxn>
              <a:cxn ang="0">
                <a:pos x="509" y="806"/>
              </a:cxn>
              <a:cxn ang="0">
                <a:pos x="489" y="755"/>
              </a:cxn>
              <a:cxn ang="0">
                <a:pos x="88" y="98"/>
              </a:cxn>
              <a:cxn ang="0">
                <a:pos x="74" y="109"/>
              </a:cxn>
              <a:cxn ang="0">
                <a:pos x="419" y="245"/>
              </a:cxn>
              <a:cxn ang="0">
                <a:pos x="419" y="245"/>
              </a:cxn>
            </a:cxnLst>
            <a:rect l="0" t="0" r="r" b="b"/>
            <a:pathLst>
              <a:path w="823" h="1104">
                <a:moveTo>
                  <a:pt x="345" y="83"/>
                </a:moveTo>
                <a:cubicBezTo>
                  <a:pt x="335" y="91"/>
                  <a:pt x="319" y="76"/>
                  <a:pt x="304" y="65"/>
                </a:cubicBezTo>
                <a:cubicBezTo>
                  <a:pt x="318" y="97"/>
                  <a:pt x="349" y="104"/>
                  <a:pt x="358" y="109"/>
                </a:cubicBezTo>
                <a:cubicBezTo>
                  <a:pt x="364" y="119"/>
                  <a:pt x="381" y="132"/>
                  <a:pt x="388" y="138"/>
                </a:cubicBezTo>
                <a:cubicBezTo>
                  <a:pt x="383" y="165"/>
                  <a:pt x="388" y="205"/>
                  <a:pt x="374" y="230"/>
                </a:cubicBezTo>
                <a:cubicBezTo>
                  <a:pt x="360" y="259"/>
                  <a:pt x="323" y="286"/>
                  <a:pt x="312" y="288"/>
                </a:cubicBezTo>
                <a:cubicBezTo>
                  <a:pt x="297" y="286"/>
                  <a:pt x="303" y="299"/>
                  <a:pt x="288" y="300"/>
                </a:cubicBezTo>
                <a:cubicBezTo>
                  <a:pt x="279" y="303"/>
                  <a:pt x="267" y="301"/>
                  <a:pt x="259" y="299"/>
                </a:cubicBezTo>
                <a:cubicBezTo>
                  <a:pt x="291" y="275"/>
                  <a:pt x="309" y="241"/>
                  <a:pt x="295" y="218"/>
                </a:cubicBezTo>
                <a:cubicBezTo>
                  <a:pt x="276" y="280"/>
                  <a:pt x="227" y="285"/>
                  <a:pt x="207" y="288"/>
                </a:cubicBezTo>
                <a:cubicBezTo>
                  <a:pt x="131" y="268"/>
                  <a:pt x="79" y="203"/>
                  <a:pt x="85" y="137"/>
                </a:cubicBezTo>
                <a:cubicBezTo>
                  <a:pt x="88" y="126"/>
                  <a:pt x="94" y="125"/>
                  <a:pt x="99" y="118"/>
                </a:cubicBezTo>
                <a:cubicBezTo>
                  <a:pt x="106" y="100"/>
                  <a:pt x="115" y="89"/>
                  <a:pt x="116" y="70"/>
                </a:cubicBezTo>
                <a:cubicBezTo>
                  <a:pt x="125" y="62"/>
                  <a:pt x="149" y="42"/>
                  <a:pt x="148" y="28"/>
                </a:cubicBezTo>
                <a:cubicBezTo>
                  <a:pt x="137" y="34"/>
                  <a:pt x="122" y="54"/>
                  <a:pt x="116" y="52"/>
                </a:cubicBezTo>
                <a:cubicBezTo>
                  <a:pt x="116" y="45"/>
                  <a:pt x="116" y="27"/>
                  <a:pt x="111" y="23"/>
                </a:cubicBezTo>
                <a:cubicBezTo>
                  <a:pt x="107" y="44"/>
                  <a:pt x="108" y="45"/>
                  <a:pt x="105" y="54"/>
                </a:cubicBezTo>
                <a:cubicBezTo>
                  <a:pt x="87" y="52"/>
                  <a:pt x="95" y="22"/>
                  <a:pt x="101" y="0"/>
                </a:cubicBezTo>
                <a:cubicBezTo>
                  <a:pt x="79" y="11"/>
                  <a:pt x="80" y="55"/>
                  <a:pt x="70" y="65"/>
                </a:cubicBezTo>
                <a:cubicBezTo>
                  <a:pt x="64" y="71"/>
                  <a:pt x="52" y="83"/>
                  <a:pt x="54" y="102"/>
                </a:cubicBezTo>
                <a:cubicBezTo>
                  <a:pt x="31" y="64"/>
                  <a:pt x="37" y="33"/>
                  <a:pt x="39" y="13"/>
                </a:cubicBezTo>
                <a:cubicBezTo>
                  <a:pt x="0" y="79"/>
                  <a:pt x="65" y="139"/>
                  <a:pt x="65" y="145"/>
                </a:cubicBezTo>
                <a:cubicBezTo>
                  <a:pt x="65" y="171"/>
                  <a:pt x="70" y="201"/>
                  <a:pt x="79" y="224"/>
                </a:cubicBezTo>
                <a:cubicBezTo>
                  <a:pt x="54" y="216"/>
                  <a:pt x="53" y="173"/>
                  <a:pt x="45" y="150"/>
                </a:cubicBezTo>
                <a:cubicBezTo>
                  <a:pt x="36" y="154"/>
                  <a:pt x="38" y="205"/>
                  <a:pt x="56" y="230"/>
                </a:cubicBezTo>
                <a:cubicBezTo>
                  <a:pt x="79" y="250"/>
                  <a:pt x="120" y="257"/>
                  <a:pt x="137" y="288"/>
                </a:cubicBezTo>
                <a:cubicBezTo>
                  <a:pt x="132" y="295"/>
                  <a:pt x="128" y="302"/>
                  <a:pt x="135" y="308"/>
                </a:cubicBezTo>
                <a:cubicBezTo>
                  <a:pt x="140" y="315"/>
                  <a:pt x="133" y="320"/>
                  <a:pt x="135" y="328"/>
                </a:cubicBezTo>
                <a:cubicBezTo>
                  <a:pt x="137" y="337"/>
                  <a:pt x="151" y="342"/>
                  <a:pt x="153" y="353"/>
                </a:cubicBezTo>
                <a:cubicBezTo>
                  <a:pt x="171" y="367"/>
                  <a:pt x="180" y="365"/>
                  <a:pt x="191" y="371"/>
                </a:cubicBezTo>
                <a:cubicBezTo>
                  <a:pt x="173" y="433"/>
                  <a:pt x="163" y="491"/>
                  <a:pt x="152" y="554"/>
                </a:cubicBezTo>
                <a:cubicBezTo>
                  <a:pt x="153" y="558"/>
                  <a:pt x="155" y="559"/>
                  <a:pt x="157" y="562"/>
                </a:cubicBezTo>
                <a:cubicBezTo>
                  <a:pt x="152" y="602"/>
                  <a:pt x="171" y="636"/>
                  <a:pt x="183" y="674"/>
                </a:cubicBezTo>
                <a:cubicBezTo>
                  <a:pt x="185" y="670"/>
                  <a:pt x="185" y="670"/>
                  <a:pt x="189" y="670"/>
                </a:cubicBezTo>
                <a:cubicBezTo>
                  <a:pt x="194" y="680"/>
                  <a:pt x="203" y="687"/>
                  <a:pt x="212" y="697"/>
                </a:cubicBezTo>
                <a:cubicBezTo>
                  <a:pt x="205" y="725"/>
                  <a:pt x="244" y="770"/>
                  <a:pt x="270" y="779"/>
                </a:cubicBezTo>
                <a:cubicBezTo>
                  <a:pt x="280" y="812"/>
                  <a:pt x="307" y="842"/>
                  <a:pt x="334" y="872"/>
                </a:cubicBezTo>
                <a:cubicBezTo>
                  <a:pt x="336" y="878"/>
                  <a:pt x="327" y="887"/>
                  <a:pt x="327" y="896"/>
                </a:cubicBezTo>
                <a:cubicBezTo>
                  <a:pt x="338" y="955"/>
                  <a:pt x="316" y="1017"/>
                  <a:pt x="284" y="1070"/>
                </a:cubicBezTo>
                <a:cubicBezTo>
                  <a:pt x="283" y="1078"/>
                  <a:pt x="277" y="1086"/>
                  <a:pt x="284" y="1098"/>
                </a:cubicBezTo>
                <a:cubicBezTo>
                  <a:pt x="288" y="1104"/>
                  <a:pt x="296" y="1097"/>
                  <a:pt x="302" y="1098"/>
                </a:cubicBezTo>
                <a:cubicBezTo>
                  <a:pt x="300" y="1103"/>
                  <a:pt x="301" y="1104"/>
                  <a:pt x="307" y="1104"/>
                </a:cubicBezTo>
                <a:cubicBezTo>
                  <a:pt x="334" y="1095"/>
                  <a:pt x="358" y="1072"/>
                  <a:pt x="349" y="1049"/>
                </a:cubicBezTo>
                <a:cubicBezTo>
                  <a:pt x="363" y="1040"/>
                  <a:pt x="349" y="1030"/>
                  <a:pt x="347" y="1023"/>
                </a:cubicBezTo>
                <a:cubicBezTo>
                  <a:pt x="353" y="991"/>
                  <a:pt x="361" y="959"/>
                  <a:pt x="372" y="928"/>
                </a:cubicBezTo>
                <a:cubicBezTo>
                  <a:pt x="372" y="928"/>
                  <a:pt x="372" y="928"/>
                  <a:pt x="374" y="931"/>
                </a:cubicBezTo>
                <a:cubicBezTo>
                  <a:pt x="383" y="959"/>
                  <a:pt x="408" y="995"/>
                  <a:pt x="379" y="1023"/>
                </a:cubicBezTo>
                <a:cubicBezTo>
                  <a:pt x="374" y="1034"/>
                  <a:pt x="359" y="1054"/>
                  <a:pt x="366" y="1062"/>
                </a:cubicBezTo>
                <a:cubicBezTo>
                  <a:pt x="364" y="1067"/>
                  <a:pt x="365" y="1071"/>
                  <a:pt x="372" y="1072"/>
                </a:cubicBezTo>
                <a:cubicBezTo>
                  <a:pt x="401" y="1074"/>
                  <a:pt x="429" y="1053"/>
                  <a:pt x="426" y="1028"/>
                </a:cubicBezTo>
                <a:cubicBezTo>
                  <a:pt x="438" y="1022"/>
                  <a:pt x="435" y="1012"/>
                  <a:pt x="432" y="1004"/>
                </a:cubicBezTo>
                <a:cubicBezTo>
                  <a:pt x="443" y="1004"/>
                  <a:pt x="459" y="995"/>
                  <a:pt x="470" y="987"/>
                </a:cubicBezTo>
                <a:cubicBezTo>
                  <a:pt x="480" y="981"/>
                  <a:pt x="475" y="972"/>
                  <a:pt x="477" y="965"/>
                </a:cubicBezTo>
                <a:cubicBezTo>
                  <a:pt x="477" y="957"/>
                  <a:pt x="489" y="965"/>
                  <a:pt x="489" y="957"/>
                </a:cubicBezTo>
                <a:cubicBezTo>
                  <a:pt x="493" y="953"/>
                  <a:pt x="492" y="948"/>
                  <a:pt x="500" y="944"/>
                </a:cubicBezTo>
                <a:cubicBezTo>
                  <a:pt x="502" y="896"/>
                  <a:pt x="569" y="880"/>
                  <a:pt x="597" y="846"/>
                </a:cubicBezTo>
                <a:cubicBezTo>
                  <a:pt x="601" y="842"/>
                  <a:pt x="599" y="842"/>
                  <a:pt x="597" y="838"/>
                </a:cubicBezTo>
                <a:cubicBezTo>
                  <a:pt x="565" y="799"/>
                  <a:pt x="601" y="755"/>
                  <a:pt x="606" y="717"/>
                </a:cubicBezTo>
                <a:cubicBezTo>
                  <a:pt x="611" y="714"/>
                  <a:pt x="617" y="708"/>
                  <a:pt x="624" y="706"/>
                </a:cubicBezTo>
                <a:cubicBezTo>
                  <a:pt x="649" y="725"/>
                  <a:pt x="683" y="731"/>
                  <a:pt x="698" y="761"/>
                </a:cubicBezTo>
                <a:cubicBezTo>
                  <a:pt x="705" y="774"/>
                  <a:pt x="726" y="776"/>
                  <a:pt x="737" y="789"/>
                </a:cubicBezTo>
                <a:cubicBezTo>
                  <a:pt x="789" y="859"/>
                  <a:pt x="771" y="953"/>
                  <a:pt x="759" y="969"/>
                </a:cubicBezTo>
                <a:cubicBezTo>
                  <a:pt x="752" y="979"/>
                  <a:pt x="739" y="1004"/>
                  <a:pt x="736" y="1010"/>
                </a:cubicBezTo>
                <a:cubicBezTo>
                  <a:pt x="736" y="1011"/>
                  <a:pt x="734" y="1014"/>
                  <a:pt x="740" y="1019"/>
                </a:cubicBezTo>
                <a:cubicBezTo>
                  <a:pt x="749" y="1021"/>
                  <a:pt x="751" y="1012"/>
                  <a:pt x="756" y="1019"/>
                </a:cubicBezTo>
                <a:cubicBezTo>
                  <a:pt x="791" y="1023"/>
                  <a:pt x="800" y="996"/>
                  <a:pt x="816" y="979"/>
                </a:cubicBezTo>
                <a:cubicBezTo>
                  <a:pt x="823" y="970"/>
                  <a:pt x="815" y="956"/>
                  <a:pt x="814" y="945"/>
                </a:cubicBezTo>
                <a:cubicBezTo>
                  <a:pt x="812" y="940"/>
                  <a:pt x="809" y="940"/>
                  <a:pt x="806" y="934"/>
                </a:cubicBezTo>
                <a:cubicBezTo>
                  <a:pt x="801" y="911"/>
                  <a:pt x="805" y="887"/>
                  <a:pt x="802" y="864"/>
                </a:cubicBezTo>
                <a:cubicBezTo>
                  <a:pt x="807" y="836"/>
                  <a:pt x="813" y="806"/>
                  <a:pt x="809" y="780"/>
                </a:cubicBezTo>
                <a:cubicBezTo>
                  <a:pt x="766" y="753"/>
                  <a:pt x="767" y="717"/>
                  <a:pt x="739" y="676"/>
                </a:cubicBezTo>
                <a:cubicBezTo>
                  <a:pt x="718" y="638"/>
                  <a:pt x="741" y="607"/>
                  <a:pt x="737" y="571"/>
                </a:cubicBezTo>
                <a:cubicBezTo>
                  <a:pt x="734" y="550"/>
                  <a:pt x="713" y="498"/>
                  <a:pt x="683" y="481"/>
                </a:cubicBezTo>
                <a:cubicBezTo>
                  <a:pt x="641" y="462"/>
                  <a:pt x="570" y="452"/>
                  <a:pt x="550" y="460"/>
                </a:cubicBezTo>
                <a:cubicBezTo>
                  <a:pt x="508" y="476"/>
                  <a:pt x="463" y="478"/>
                  <a:pt x="430" y="494"/>
                </a:cubicBezTo>
                <a:cubicBezTo>
                  <a:pt x="422" y="500"/>
                  <a:pt x="403" y="484"/>
                  <a:pt x="385" y="483"/>
                </a:cubicBezTo>
                <a:cubicBezTo>
                  <a:pt x="368" y="482"/>
                  <a:pt x="351" y="496"/>
                  <a:pt x="342" y="473"/>
                </a:cubicBezTo>
                <a:cubicBezTo>
                  <a:pt x="333" y="458"/>
                  <a:pt x="352" y="467"/>
                  <a:pt x="353" y="452"/>
                </a:cubicBezTo>
                <a:cubicBezTo>
                  <a:pt x="359" y="451"/>
                  <a:pt x="368" y="444"/>
                  <a:pt x="368" y="437"/>
                </a:cubicBezTo>
                <a:cubicBezTo>
                  <a:pt x="370" y="433"/>
                  <a:pt x="370" y="430"/>
                  <a:pt x="366" y="426"/>
                </a:cubicBezTo>
                <a:cubicBezTo>
                  <a:pt x="372" y="417"/>
                  <a:pt x="363" y="407"/>
                  <a:pt x="356" y="392"/>
                </a:cubicBezTo>
                <a:cubicBezTo>
                  <a:pt x="358" y="381"/>
                  <a:pt x="365" y="373"/>
                  <a:pt x="356" y="366"/>
                </a:cubicBezTo>
                <a:cubicBezTo>
                  <a:pt x="367" y="356"/>
                  <a:pt x="351" y="350"/>
                  <a:pt x="364" y="354"/>
                </a:cubicBezTo>
                <a:cubicBezTo>
                  <a:pt x="357" y="351"/>
                  <a:pt x="360" y="349"/>
                  <a:pt x="360" y="349"/>
                </a:cubicBezTo>
                <a:cubicBezTo>
                  <a:pt x="361" y="346"/>
                  <a:pt x="361" y="343"/>
                  <a:pt x="358" y="337"/>
                </a:cubicBezTo>
                <a:cubicBezTo>
                  <a:pt x="374" y="335"/>
                  <a:pt x="389" y="319"/>
                  <a:pt x="382" y="305"/>
                </a:cubicBezTo>
                <a:cubicBezTo>
                  <a:pt x="423" y="285"/>
                  <a:pt x="426" y="258"/>
                  <a:pt x="426" y="243"/>
                </a:cubicBezTo>
                <a:cubicBezTo>
                  <a:pt x="452" y="229"/>
                  <a:pt x="482" y="199"/>
                  <a:pt x="482" y="177"/>
                </a:cubicBezTo>
                <a:cubicBezTo>
                  <a:pt x="459" y="196"/>
                  <a:pt x="437" y="218"/>
                  <a:pt x="408" y="217"/>
                </a:cubicBezTo>
                <a:cubicBezTo>
                  <a:pt x="399" y="196"/>
                  <a:pt x="403" y="169"/>
                  <a:pt x="412" y="153"/>
                </a:cubicBezTo>
                <a:cubicBezTo>
                  <a:pt x="450" y="132"/>
                  <a:pt x="487" y="82"/>
                  <a:pt x="448" y="47"/>
                </a:cubicBezTo>
                <a:cubicBezTo>
                  <a:pt x="448" y="71"/>
                  <a:pt x="446" y="107"/>
                  <a:pt x="423" y="117"/>
                </a:cubicBezTo>
                <a:cubicBezTo>
                  <a:pt x="419" y="83"/>
                  <a:pt x="426" y="33"/>
                  <a:pt x="398" y="23"/>
                </a:cubicBezTo>
                <a:cubicBezTo>
                  <a:pt x="407" y="48"/>
                  <a:pt x="409" y="88"/>
                  <a:pt x="399" y="114"/>
                </a:cubicBezTo>
                <a:cubicBezTo>
                  <a:pt x="366" y="94"/>
                  <a:pt x="359" y="55"/>
                  <a:pt x="359" y="25"/>
                </a:cubicBezTo>
                <a:cubicBezTo>
                  <a:pt x="350" y="27"/>
                  <a:pt x="353" y="71"/>
                  <a:pt x="345" y="83"/>
                </a:cubicBezTo>
                <a:close/>
                <a:moveTo>
                  <a:pt x="480" y="755"/>
                </a:moveTo>
                <a:cubicBezTo>
                  <a:pt x="466" y="759"/>
                  <a:pt x="448" y="757"/>
                  <a:pt x="437" y="759"/>
                </a:cubicBezTo>
                <a:cubicBezTo>
                  <a:pt x="437" y="763"/>
                  <a:pt x="426" y="767"/>
                  <a:pt x="426" y="770"/>
                </a:cubicBezTo>
                <a:cubicBezTo>
                  <a:pt x="419" y="801"/>
                  <a:pt x="410" y="832"/>
                  <a:pt x="399" y="863"/>
                </a:cubicBezTo>
                <a:cubicBezTo>
                  <a:pt x="421" y="893"/>
                  <a:pt x="401" y="936"/>
                  <a:pt x="426" y="970"/>
                </a:cubicBezTo>
                <a:cubicBezTo>
                  <a:pt x="426" y="972"/>
                  <a:pt x="426" y="981"/>
                  <a:pt x="428" y="976"/>
                </a:cubicBezTo>
                <a:cubicBezTo>
                  <a:pt x="430" y="921"/>
                  <a:pt x="509" y="891"/>
                  <a:pt x="532" y="847"/>
                </a:cubicBezTo>
                <a:cubicBezTo>
                  <a:pt x="529" y="831"/>
                  <a:pt x="523" y="817"/>
                  <a:pt x="509" y="806"/>
                </a:cubicBezTo>
                <a:cubicBezTo>
                  <a:pt x="502" y="804"/>
                  <a:pt x="500" y="799"/>
                  <a:pt x="498" y="795"/>
                </a:cubicBezTo>
                <a:cubicBezTo>
                  <a:pt x="491" y="783"/>
                  <a:pt x="495" y="763"/>
                  <a:pt x="489" y="755"/>
                </a:cubicBezTo>
                <a:cubicBezTo>
                  <a:pt x="484" y="755"/>
                  <a:pt x="484" y="755"/>
                  <a:pt x="480" y="755"/>
                </a:cubicBezTo>
                <a:close/>
                <a:moveTo>
                  <a:pt x="88" y="98"/>
                </a:moveTo>
                <a:cubicBezTo>
                  <a:pt x="92" y="93"/>
                  <a:pt x="92" y="90"/>
                  <a:pt x="98" y="78"/>
                </a:cubicBezTo>
                <a:cubicBezTo>
                  <a:pt x="88" y="82"/>
                  <a:pt x="69" y="93"/>
                  <a:pt x="74" y="109"/>
                </a:cubicBezTo>
                <a:cubicBezTo>
                  <a:pt x="84" y="108"/>
                  <a:pt x="84" y="103"/>
                  <a:pt x="88" y="98"/>
                </a:cubicBezTo>
                <a:close/>
                <a:moveTo>
                  <a:pt x="419" y="245"/>
                </a:moveTo>
                <a:cubicBezTo>
                  <a:pt x="401" y="251"/>
                  <a:pt x="375" y="272"/>
                  <a:pt x="372" y="285"/>
                </a:cubicBezTo>
                <a:cubicBezTo>
                  <a:pt x="387" y="281"/>
                  <a:pt x="410" y="271"/>
                  <a:pt x="419" y="24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rgbClr val="99CCFF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996A-9A24-498F-A0EF-639D636B66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FD7-AA0A-462F-8754-3599F2A1C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00150"/>
            <a:ext cx="77724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3FDB-AFF4-4123-9E74-0649434DE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2D4F-2DBD-4199-873A-12FC54EDA8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0C62-9D97-48DA-B182-8DDDD9272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FF7C-7B95-421A-A7BD-26874C0F7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3485-6A2D-484C-98A9-2588E403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D89F-148E-41C2-972B-421100E8F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F7F12-BFA9-4933-843F-5C20A7E978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E68A-961C-4EDE-9CDB-753E74E21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7162-EC74-4189-A85D-D0B4A4D50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- Третий уровень</a:t>
            </a:r>
          </a:p>
        </p:txBody>
      </p:sp>
      <p:sp>
        <p:nvSpPr>
          <p:cNvPr id="11059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381750"/>
            <a:ext cx="496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4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A13921-7B8F-4E79-BFE1-08170E86C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05925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  <p:sp>
        <p:nvSpPr>
          <p:cNvPr id="1105926" name="Line 6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  <p:pic>
        <p:nvPicPr>
          <p:cNvPr id="9223" name="Picture 9" descr="Герб Чукотского автономного округ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3888" y="6305550"/>
            <a:ext cx="40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•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Arial" charset="0"/>
        <a:buChar char="u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w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w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w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w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00"/>
        </a:buClr>
        <a:buFont typeface="Arial" charset="0"/>
        <a:buChar char="w"/>
        <a:defRPr sz="1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chart" Target="../charts/chart2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chart" Target="../charts/chart2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chart" Target="../charts/chart28.xml"/><Relationship Id="rId2" Type="http://schemas.openxmlformats.org/officeDocument/2006/relationships/tags" Target="../tags/tag5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chart" Target="../charts/chart29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chart" Target="../charts/chart30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3.xml"/><Relationship Id="rId7" Type="http://schemas.openxmlformats.org/officeDocument/2006/relationships/image" Target="../media/image10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276872"/>
            <a:ext cx="5820461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Сводный доклад 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 результатах мониторинга 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и оценки эффективности деятельности органов местного самоуправления 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 итогам 201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ru-RU" sz="2800" b="1" dirty="0" smtClean="0">
                <a:solidFill>
                  <a:schemeClr val="tx1"/>
                </a:solidFill>
              </a:rPr>
              <a:t> года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ea typeface="+mj-ea"/>
                <a:cs typeface="Arial Cyr" pitchFamily="34" charset="0"/>
              </a:rPr>
              <a:t>ЧУКОТСКИЙ АВТОНОМНЫЙ ОКРУГ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x-none" sz="1200" smtClean="0"/>
              <a:t>Сельское </a:t>
            </a:r>
            <a:r>
              <a:rPr lang="x-none" sz="1200" dirty="0" smtClean="0"/>
              <a:t>хозяйство округа – главная сфера приложения труда коренных малочисленных народов Чукотки в традиционных для них отраслях – оленеводстве и морском зверобойном промысле.  </a:t>
            </a:r>
            <a:endParaRPr lang="ru-RU" sz="1200" dirty="0" smtClean="0"/>
          </a:p>
          <a:p>
            <a:pPr algn="just"/>
            <a:r>
              <a:rPr lang="ru-RU" sz="1200" dirty="0" smtClean="0"/>
              <a:t>      Также, весьма незначительно, агропромышленное производство округа представлено промыслом рыбы внутренних водоемов, пушным звероводством, растениеводством, животноводством и птицеводством.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Уровень жизни населения</a:t>
            </a:r>
            <a:endParaRPr lang="ru-RU" sz="1200" dirty="0" smtClean="0"/>
          </a:p>
          <a:p>
            <a:pPr algn="just"/>
            <a:r>
              <a:rPr lang="ru-RU" sz="1200" dirty="0" smtClean="0"/>
              <a:t>       </a:t>
            </a:r>
            <a:r>
              <a:rPr lang="ru-RU" sz="1200" dirty="0" smtClean="0">
                <a:solidFill>
                  <a:schemeClr val="tx1"/>
                </a:solidFill>
              </a:rPr>
              <a:t>Среднемесячная номинальная начисленная заработная плата одного работника (по полному кругу предприятий и организаций) в 2018 году составила 98,9 тыс. рублей, увеличившись на 7,5%. Уровень реальной заработной платы в 2018 году увеличился на 4%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tabLst>
                <a:tab pos="266700" algn="l"/>
              </a:tabLst>
            </a:pPr>
            <a:r>
              <a:rPr lang="ru-RU" sz="1200" dirty="0"/>
              <a:t> </a:t>
            </a:r>
            <a:r>
              <a:rPr lang="ru-RU" sz="1200" dirty="0" smtClean="0"/>
              <a:t>      </a:t>
            </a:r>
            <a:r>
              <a:rPr lang="ru-RU" sz="1200" dirty="0"/>
              <a:t>С 1 января 2018 года оклады работников всей бюджетной сферы округа за исключением государственных и муниципальных служащих были проиндексированы в среднем на 10%, а также была увеличена оплата труда отдельных категорий работников, определенных «майскими» указами Президента России, до установленных целевых значений.</a:t>
            </a:r>
          </a:p>
          <a:p>
            <a:pPr algn="just">
              <a:tabLst>
                <a:tab pos="266700" algn="l"/>
              </a:tabLst>
            </a:pPr>
            <a:r>
              <a:rPr lang="ru-RU" sz="1200" dirty="0"/>
              <a:t>       С 1 мая 2018 года в связи с изменениями в федеральном законодательстве, регламентирующем размер МРОТ, в системе оплаты труда для работников бюджетных организаций округа произошли изменения: действующую до 1 мая 2018 года доплату к окладу до величины 9 489 рублей заменили на новую доплату до величины прожиточного минимума трудоспособного населения по Чукотскому автономному округу, установленного на текущий год в размере 22 252 рубля.</a:t>
            </a:r>
          </a:p>
          <a:p>
            <a:pPr algn="just">
              <a:tabLst>
                <a:tab pos="266700" algn="l"/>
              </a:tabLst>
            </a:pPr>
            <a:r>
              <a:rPr lang="ru-RU" sz="1200" dirty="0"/>
              <a:t>       Кроме того, с 1 мая </a:t>
            </a:r>
            <a:r>
              <a:rPr lang="ru-RU" sz="1200" dirty="0" smtClean="0"/>
              <a:t>произведено </a:t>
            </a:r>
            <a:r>
              <a:rPr lang="ru-RU" sz="1200" dirty="0"/>
              <a:t>повышение размеров окладов работников бюджетной сферы округа.</a:t>
            </a:r>
          </a:p>
          <a:p>
            <a:endParaRPr lang="ru-RU" sz="1200" dirty="0" smtClean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8569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Средний </a:t>
            </a:r>
            <a:r>
              <a:rPr lang="ru-RU" sz="1200" dirty="0">
                <a:solidFill>
                  <a:schemeClr val="tx1"/>
                </a:solidFill>
              </a:rPr>
              <a:t>размер пенсий за 2018 год составил 24 290,7 рублей, увеличившись по сравнению с 2017 годом на 3,4%. Численность пенсионеров, состоящих на учете в Пенсионном фонде РФ, по состоянию на 1 января 2019 года увеличилась в сравнении с аналогичной датой прошлого года на 0,6% и составила 15 127 человек.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С </a:t>
            </a:r>
            <a:r>
              <a:rPr lang="ru-RU" sz="1200" dirty="0">
                <a:solidFill>
                  <a:schemeClr val="tx1"/>
                </a:solidFill>
              </a:rPr>
              <a:t>1 января 2018 года проиндексирован на 3,2% размер ежемесячных денежных выплат для отдельных категорий граждан, в том числе: для реабилитированных лиц, лиц, признанных пострадавшими от политических репрессий, лиц, проработавших в тылу в период Великой Отечественной войны, ветеранов труда, а также граждан, приравненных к ним по состоянию на 31 декабря 2004 года.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Размер </a:t>
            </a:r>
            <a:r>
              <a:rPr lang="ru-RU" sz="1200" dirty="0">
                <a:solidFill>
                  <a:schemeClr val="tx1"/>
                </a:solidFill>
              </a:rPr>
              <a:t>регионального материнского капитала для многодетных семей в 2018 году составляет 131 557 рублей. На 1 января 2019 года правом на получение регионального материнского капитала воспользовались 138 человек на общую сумму 18 228 тыс.  рублей.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С </a:t>
            </a:r>
            <a:r>
              <a:rPr lang="ru-RU" sz="1200" dirty="0">
                <a:solidFill>
                  <a:schemeClr val="tx1"/>
                </a:solidFill>
              </a:rPr>
              <a:t>1 января 2018 года по инициативе Президента РФ осуществляется ежемесячная выплата в связи с рождением или усыновлением первого ребёнка. В Чукотском автономном округе размер  ежемесячной выплаты в 2018 году составляет 22 222 рубля. На 1 января 2019 года правом на получение данной выплаты воспользовались 122 человека на общую сумму 18 148 тыс. рублей.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В </a:t>
            </a:r>
            <a:r>
              <a:rPr lang="ru-RU" sz="1200" dirty="0">
                <a:solidFill>
                  <a:schemeClr val="tx1"/>
                </a:solidFill>
              </a:rPr>
              <a:t>целях обеспечения минимального дохода пенсионера на уровне не ниже прожиточного минимума в 2018 году пенсионерам округа, не осуществляющим работу или иную деятельность, осуществляется выплата ежемесячной региональной социальной доплаты к пенсии до величины прожиточного минимума пенсионера, установленной законодательством Чукотского автономного округа в размере 19 тыс. рублей.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</a:t>
            </a:r>
            <a:r>
              <a:rPr lang="ru-RU" sz="1200" dirty="0">
                <a:solidFill>
                  <a:schemeClr val="tx1"/>
                </a:solidFill>
              </a:rPr>
              <a:t>Также, в целях поддержки населения в округе, создания условий для роста благосостояния граждан в рамках Государственной программы «Социальная поддержка населения Чукотского автономного округа на 2014-2020 годы» реализуются подпрограммы «Социальная поддержка отдельных категорий граждан» и «Социальная поддержка семей и детей». 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/>
          </a:p>
          <a:p>
            <a:endParaRPr lang="ru-RU" sz="14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28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Потребительский рынок</a:t>
            </a:r>
            <a:endParaRPr lang="ru-RU" sz="1200" dirty="0" smtClean="0"/>
          </a:p>
          <a:p>
            <a:pPr algn="just"/>
            <a:r>
              <a:rPr lang="ru-RU" sz="1200" dirty="0" smtClean="0"/>
              <a:t>       </a:t>
            </a:r>
            <a:r>
              <a:rPr lang="ru-RU" sz="1200" dirty="0" smtClean="0">
                <a:solidFill>
                  <a:schemeClr val="tx1"/>
                </a:solidFill>
              </a:rPr>
              <a:t>Объем оборота розничной торговли по итогам 2018 года увеличился на 1,5% и составил 9,6 млрд. рублей.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Увеличение оборота розничной торговли обусловлено увеличением объема продаж продовольственных товаров на 1,8%, непродовольственных товаров – 0,8%. 69% оборота обеспечивает реализация пищевых продуктов, включая напитки и табачные изделия, 31% - непродовольственных товаров.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       В 2018 году оборот общественного питания вырос на 12,3% и составил 723,2 млн. рублей.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</a:rPr>
              <a:t>Труд и занятость</a:t>
            </a:r>
            <a:r>
              <a:rPr lang="ru-RU" sz="1200" b="1" dirty="0" smtClean="0">
                <a:solidFill>
                  <a:srgbClr val="FF0000"/>
                </a:solidFill>
              </a:rPr>
              <a:t>	 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just">
              <a:tabLst>
                <a:tab pos="266700" algn="l"/>
              </a:tabLst>
            </a:pPr>
            <a:r>
              <a:rPr lang="ru-RU" sz="1200" dirty="0">
                <a:solidFill>
                  <a:schemeClr val="tx1"/>
                </a:solidFill>
              </a:rPr>
              <a:t>       Среднегодовая численность работников (без внешних совместителей) предприятий и организаций округа за 2018 год увеличилась относительно 2017 года на 1,2% и составила 29,1 тыс. человек, из них 21,3% заняты добычей полезных ископаемых; 14,7% - в сфере государственного управления и обеспечения военной безопасности; социального обеспечения; 11,3% - в обеспечении электрической энергией, газом и паром; кондиционирование воздуха; 9,8% - в образовании.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      Численность экономически активного населения Чукотского автономного округа в 2018 году составила 30,4 тыс. человек, из них 29,5 тыс. человек, (96,9% ) были заняты в экономике.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      Уровень регистрируемой безработицы на 1 января 2019 года остался на уровне относительно соответствующей даты предыдущего года и составил 2,2%.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Перечень основных проблемных вопросов,</a:t>
            </a:r>
            <a:endParaRPr lang="ru-RU" sz="1200" dirty="0" smtClean="0"/>
          </a:p>
          <a:p>
            <a:pPr algn="ctr"/>
            <a:r>
              <a:rPr lang="ru-RU" sz="1200" b="1" dirty="0" smtClean="0"/>
              <a:t>сдерживающих развитие муниципальных районов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1. Низкий уровень доступности пассажирских авиаперевозок на внутрирегиональных и магистральных авиалиниях</a:t>
            </a:r>
            <a:endParaRPr lang="ru-RU" sz="1200" dirty="0" smtClean="0"/>
          </a:p>
          <a:p>
            <a:r>
              <a:rPr lang="ru-RU" sz="1200" dirty="0" smtClean="0"/>
              <a:t>       </a:t>
            </a:r>
          </a:p>
          <a:p>
            <a:pPr algn="just"/>
            <a:r>
              <a:rPr lang="ru-RU" sz="1200" dirty="0" smtClean="0"/>
              <a:t>       В округе отсутствуют железные дороги, автодороги межрегионального сообщения и единая сеть наземного внутреннего сообщения. Дорогие авиационные перевозки являются единственным регулярным круглогодичным видом сообщения между населенными пунктами округа и другими регионами. </a:t>
            </a:r>
          </a:p>
          <a:p>
            <a:r>
              <a:rPr lang="ru-RU" sz="1200" b="1" dirty="0" smtClean="0"/>
              <a:t>       </a:t>
            </a:r>
          </a:p>
          <a:p>
            <a:pPr algn="just"/>
            <a:r>
              <a:rPr lang="ru-RU" sz="1200" b="1" dirty="0" smtClean="0"/>
              <a:t>       </a:t>
            </a:r>
            <a:r>
              <a:rPr lang="ru-RU" sz="1200" b="1" i="1" dirty="0" smtClean="0"/>
              <a:t>Предложения: </a:t>
            </a:r>
          </a:p>
          <a:p>
            <a:pPr algn="just"/>
            <a:r>
              <a:rPr lang="ru-RU" sz="1200" b="1" i="1" dirty="0" smtClean="0"/>
              <a:t>- </a:t>
            </a:r>
            <a:r>
              <a:rPr lang="ru-RU" sz="1200" dirty="0" smtClean="0"/>
              <a:t>В связи с высокой себестоимостью авиаперевозок на внутренних воздушных линиях и низкой платежеспособностью населения (особенно жителей отдаленных национальных сел) оказывать ежегодную поддержу из федерального бюджета в размере не менее 440 млн. рублей на субсидирование социально-значимых авиамаршрутов (ежегодно из окружного бюджета на эти цели направляется более 480 млн. рублей). </a:t>
            </a:r>
          </a:p>
          <a:p>
            <a:pPr algn="just"/>
            <a:r>
              <a:rPr lang="ru-RU" sz="1200" dirty="0" smtClean="0"/>
              <a:t>- Установить плоские тарифы для всех категорий жителей округа на авиарейсы в г.Москва круглогодично.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	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2. Необходимость государственной поддержки агропромышленного комплекса</a:t>
            </a:r>
          </a:p>
          <a:p>
            <a:endParaRPr lang="ru-RU" sz="1200" dirty="0" smtClean="0"/>
          </a:p>
          <a:p>
            <a:pPr algn="just"/>
            <a:r>
              <a:rPr lang="ru-RU" sz="1200" dirty="0" smtClean="0"/>
              <a:t>       Для обеспечения сбалансированности товарных рынков в Чукотском автономном округе разработан комплекс мер, направленных на наращивание объемов собственного производства и снижения доли привозной продукции в общем продовольственном балансе региона. </a:t>
            </a:r>
          </a:p>
          <a:p>
            <a:pPr algn="just"/>
            <a:r>
              <a:rPr lang="ru-RU" sz="1200" dirty="0" smtClean="0"/>
              <a:t>       В рамках реализации Государственной программы «Развитие агропромышленного комплекса Чукотского автономного округа на 2014–2020 годы» основной упор сделан на развитие традиционных для округа отраслей хозяйствования коренных народов, населяющих округ: оленеводство и морской зверобойный промысел.</a:t>
            </a:r>
          </a:p>
          <a:p>
            <a:pPr algn="just"/>
            <a:r>
              <a:rPr lang="ru-RU" sz="1200" dirty="0" smtClean="0"/>
              <a:t>       Основой в развитии морского зверобойного промысла является обеспечение населения продовольствием – мясом и мясопродуктами из водных биологических ресурсов, которые являются неотъемлемой составной частью питательного рациона аборигенов. Ежегодно добывается более 5 000 голов морских млекопитающих, общим весом около 2,5 тыс. тонн в живой массе или 1,3 тыс. тонн чистого мяса морских млекопитающих, что позволяет полностью удовлетворить потребность коренного населения.</a:t>
            </a:r>
          </a:p>
          <a:p>
            <a:pPr algn="just"/>
            <a:r>
              <a:rPr lang="ru-RU" sz="1200" dirty="0" smtClean="0"/>
              <a:t>       Для обеспечения населения округа овощной продукцией (в том числе в межсезонный период), увеличения доли собственного производства реализованы меры по стимулированию закупок у населения дикоросов и овощей, развитию тепличного овощеводства, поддержке пищевой перерабатывающей промышленности.</a:t>
            </a:r>
          </a:p>
          <a:p>
            <a:pPr algn="just"/>
            <a:r>
              <a:rPr lang="ru-RU" sz="1200" dirty="0" smtClean="0"/>
              <a:t>       Вместе с тем, в условиях Крайнего Севера требуется системное обеспечение мер поддержки и развития сельскохозяйственных отраслей с учетом национальной специфики в традиционных отраслях хозяйствования.</a:t>
            </a:r>
          </a:p>
          <a:p>
            <a:endParaRPr lang="ru-RU" sz="1200" b="1" i="1" dirty="0" smtClean="0"/>
          </a:p>
          <a:p>
            <a:r>
              <a:rPr lang="ru-RU" sz="1200" b="1" i="1" dirty="0" smtClean="0"/>
              <a:t>Предложение:</a:t>
            </a:r>
          </a:p>
          <a:p>
            <a:pPr algn="just"/>
            <a:r>
              <a:rPr lang="ru-RU" sz="1200" dirty="0" smtClean="0"/>
              <a:t>        Необходимо увеличить объемы государственной поддержки отраслей сельского хозяйства в арктических регионах, предусмотрев отдельные меры поддержки морзверобойного промысла как традиционной отрасли хозяйствования коренных малочисленных народов.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	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5698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3. Низкое качество интернет-связи на территории Чукотского автономного округа</a:t>
            </a:r>
            <a:endParaRPr lang="ru-RU" sz="1200" dirty="0" smtClean="0"/>
          </a:p>
          <a:p>
            <a:endParaRPr lang="ru-RU" sz="1200" dirty="0" smtClean="0"/>
          </a:p>
          <a:p>
            <a:pPr algn="just"/>
            <a:r>
              <a:rPr lang="ru-RU" sz="1200" dirty="0" smtClean="0"/>
              <a:t>       </a:t>
            </a:r>
            <a:r>
              <a:rPr lang="ru-RU" sz="1100" dirty="0" smtClean="0"/>
              <a:t>На территории Чукотского автономного округа сложная региональная инфраструктура связи. В настоящее время доступ к сети «Интернет» на всей территории Чукотского автономного округа осуществляется через спутниковые каналы с низкой пропускной способностью, объем которых составляет 94,3 МГц (из них 56,82 МГц приходится на сеть «Интернет»). Основная доля потребления </a:t>
            </a:r>
            <a:r>
              <a:rPr lang="ru-RU" sz="1100" dirty="0" err="1" smtClean="0"/>
              <a:t>интернет-ресурса</a:t>
            </a:r>
            <a:r>
              <a:rPr lang="ru-RU" sz="1100" dirty="0" smtClean="0"/>
              <a:t> приходится на муниципальные и государственные учреждения. При этом говорить о наличии Интернет-соединения в округе можно лишь условно – скорость небольшая, сигнал неустойчив, низкого качества. Магистральные волоконно-оптические линии связи на территории округа отсутствуют.</a:t>
            </a:r>
          </a:p>
          <a:p>
            <a:pPr algn="just"/>
            <a:r>
              <a:rPr lang="ru-RU" sz="1100" dirty="0" smtClean="0"/>
              <a:t>       Следствием сложившейся ситуации является и высокая стоимость действующего спутникового ресурса, использование которого является весьма затратным как для населения, так и для учреждений и организаций округа, что отрицательно сказывается на доступности сети «Интернет» для населения, получению информации о деятельности органов власти региона и развитии информационного общества и формировании электронного правительства в регионе в целом. </a:t>
            </a:r>
          </a:p>
          <a:p>
            <a:r>
              <a:rPr lang="ru-RU" sz="1100" dirty="0" smtClean="0"/>
              <a:t>       Со своей стороны в 2018 году Правительство Чукотского автономного округа продолжило реализацию второго этапа проекта по предоставлению услуг доступа к сети Интернет больницам, школам, многофункциональным центрам и населению в селах до прокладки ВОЛС.  Скорость доступа в сеть Интернет возросла  до 787 Мбит/с, количество учреждений подключенных к Интернету до 190, количество населенных пунктов до 43. </a:t>
            </a:r>
          </a:p>
          <a:p>
            <a:r>
              <a:rPr lang="ru-RU" sz="1100" dirty="0" smtClean="0"/>
              <a:t>Кроме учреждений образования, здравоохранения, МФЦ доступом в сеть Интернет обеспечены библиотеки, предприятия сельского хозяйства, территориально-соседские общины коренных малочисленных народов Севера, учреждения дошкольного и дополнительного образования. Бесплатным доступом в сеть Интернет по стандарту беспроводной связи </a:t>
            </a:r>
            <a:r>
              <a:rPr lang="ru-RU" sz="1100" dirty="0" err="1" smtClean="0"/>
              <a:t>Wi-F</a:t>
            </a:r>
            <a:r>
              <a:rPr lang="en-US" sz="1100" dirty="0" err="1" smtClean="0"/>
              <a:t>i</a:t>
            </a:r>
            <a:r>
              <a:rPr lang="ru-RU" sz="1100" dirty="0" smtClean="0"/>
              <a:t> будут обеспечены жители 21 населенного пункта округа, не включенного в проект «Устранение цифрового неравенства» ПАО «</a:t>
            </a:r>
            <a:r>
              <a:rPr lang="ru-RU" sz="1100" dirty="0" err="1" smtClean="0"/>
              <a:t>Ростелеком</a:t>
            </a:r>
            <a:r>
              <a:rPr lang="ru-RU" sz="1100" dirty="0" smtClean="0"/>
              <a:t>» (создание в 2018 году бесплатных точек доступа в 19 населенных пунктах Чукотки с численностью населения от 250 до 500 человек). При этом скорость передачи данных составит 3-7 Мбит/с (в с. </a:t>
            </a:r>
            <a:r>
              <a:rPr lang="ru-RU" sz="1100" dirty="0" err="1" smtClean="0"/>
              <a:t>Усть-Белая</a:t>
            </a:r>
            <a:r>
              <a:rPr lang="ru-RU" sz="1100" dirty="0" smtClean="0"/>
              <a:t> 7 Мбит/с). Учитывая снижение стоимости тарифов, необходима ежегодная поддержка федерального бюджета на обеспечение приемлемой скорости доступа в сеть Интернет для всех жителей округа.</a:t>
            </a:r>
          </a:p>
          <a:p>
            <a:r>
              <a:rPr lang="ru-RU" sz="1100" b="1" i="1" dirty="0" smtClean="0"/>
              <a:t>Предложение:</a:t>
            </a:r>
            <a:endParaRPr lang="ru-RU" sz="1100" dirty="0" smtClean="0"/>
          </a:p>
          <a:p>
            <a:pPr algn="just"/>
            <a:r>
              <a:rPr lang="ru-RU" sz="1100" dirty="0" smtClean="0"/>
              <a:t>       Министерство цифрового развития, связи и массовых коммуникаций РФ в 2018 году впервые выделило финансовые средства на снижения тарифов доступа в сеть Интернет для жителей Чукотского автономного округа. Однако форма поддержки на момент подготовки данного Доклада не получила отклика от местных операторов связи. Необходимо изменить порядок выделения средств операторам в целях их стимулирования участия в данной программе в 2019 году и увеличения скорости доступа в сеть Интернет.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	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66743"/>
              </p:ext>
            </p:extLst>
          </p:nvPr>
        </p:nvGraphicFramePr>
        <p:xfrm>
          <a:off x="323528" y="1196753"/>
          <a:ext cx="8424935" cy="4680521"/>
        </p:xfrm>
        <a:graphic>
          <a:graphicData uri="http://schemas.openxmlformats.org/drawingml/2006/table">
            <a:tbl>
              <a:tblPr/>
              <a:tblGrid>
                <a:gridCol w="2232248"/>
                <a:gridCol w="2218662"/>
                <a:gridCol w="2245834"/>
                <a:gridCol w="1728191"/>
              </a:tblGrid>
              <a:tr h="86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Наименование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Arial Cyr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муниципального образования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Среднегодовая численность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постоянного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населения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2017 году, тыс. 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Среднегодовая численность постоянного населения в 2018году,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тыс. чел.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  Административный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 Cyr"/>
                        </a:rPr>
                        <a:t>центр муниципального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 Cyr"/>
                        </a:rPr>
                        <a:t>образования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ГО Анадырь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16,0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 Анадырь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 Эгвекинот</a:t>
                      </a:r>
                      <a:endParaRPr lang="ru-RU" sz="2000" b="0" i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4,7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п. Эгвекинот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 Провиденский</a:t>
                      </a:r>
                      <a:endParaRPr lang="ru-RU" sz="2000" b="0" i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4,2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п. Провидения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Певек</a:t>
                      </a:r>
                      <a:endParaRPr lang="ru-RU" sz="2000" b="0" i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5,4</a:t>
                      </a:r>
                      <a:endParaRPr lang="ru-RU" sz="2000" b="0" i="1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Певек</a:t>
                      </a:r>
                      <a:endParaRPr lang="ru-RU" sz="1400" b="1" i="0" u="none" strike="noStrik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Анадырский МР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Анадырь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Билибинский МР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Билибино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9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Чукотский МР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с. Лаврентия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Среднегодовая численность постоянного населения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(тыс. чел)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005064"/>
            <a:ext cx="34563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	           – 104 %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– 100 %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      – 95%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           – 101 %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05064"/>
            <a:ext cx="30963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– 99 %  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	    – 99 %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1142984"/>
            <a:ext cx="180020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Городские округа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142984"/>
            <a:ext cx="180020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Муниципальные районы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2" name="TextBox 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214422"/>
          <a:ext cx="8715435" cy="28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субъектов малого и среднего предпринимательства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расчете на 10 тыс. человек населения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(ед.)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933056"/>
            <a:ext cx="30243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– 113 %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102 %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– 97 %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– 106 %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933056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–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– 97 %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– 94 %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3" name="TextBox 12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285720" y="1214422"/>
          <a:ext cx="8643997" cy="268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всех предприятий и организаций (%)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861048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– 	    + 4,5 п.п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+ 0,1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– 	    + 0 п.п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+ 0 п.п.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86104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МР–      + 0 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МР–     + 0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п.п.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МР– 	 + 0 п.п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282" y="1142985"/>
          <a:ext cx="8786874" cy="301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7007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1300" dirty="0" smtClean="0">
                <a:solidFill>
                  <a:schemeClr val="tx1"/>
                </a:solidFill>
              </a:rPr>
              <a:t>В соответствии с Указом Президента Российской Федерации от 28 апреля 2008 года № 607 «Об оценке эффективности деятельности органов местного самоуправления городских округов и муниципальных районов» проведен мониторинг эффективности деятельности органов местного самоуправления городских округов и муниципальных районов (далее – органы местного самоуправления).</a:t>
            </a:r>
          </a:p>
          <a:p>
            <a:pPr algn="just" eaLnBrk="0" hangingPunct="0">
              <a:buFont typeface="Arial" charset="0"/>
              <a:buNone/>
              <a:tabLst>
                <a:tab pos="357188" algn="l"/>
                <a:tab pos="898525" algn="l"/>
                <a:tab pos="1073150" algn="l"/>
              </a:tabLs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	Мониторинг эффективности деятельности органов местного самоуправления (ОМСУ) осуществляется в соответствии с перечнем показателей для оценки эффективности деятельности органов местного самоуправления городских округов и муниципальных районов, утвержденным Указом Президента Российской Федерации от 28 апреля 2008 года № 607 «Об оценке эффективности деятельности органов местного самоуправления городских округов и муниципальных районов», а также перечнем дополнительных показателей для оценки эффективности деятельности органов местного самоуправления городских округов и муниципальных районов, утвержденных Постановлением Правительства Российской Федерации от 17 декабря 2012 года № 1317.</a:t>
            </a: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	В качестве основных исходных данных для проведения мониторинга эффективности деятельности органов местного самоуправления использованы данные, представленные в докладах Глав местных администраций городских округов и муниципальных районов Чукотского автономного округа, главным источником которых является официальная статистическая информация Управления Федеральной службы государственной статистики по Хабаровскому краю, Магаданской области, Еврейской автономной области и Чукотскому автономному округу, а также Управления по налогам и сборам по Чукотскому автономному округу.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	</a:t>
            </a:r>
            <a:r>
              <a:rPr lang="ru-RU" sz="1300" dirty="0" smtClean="0">
                <a:solidFill>
                  <a:schemeClr val="tx1"/>
                </a:solidFill>
              </a:rPr>
              <a:t>В соответствии с Постановлением Правительства Российской Федерации от 17 декабря 2012 года </a:t>
            </a:r>
            <a:r>
              <a:rPr lang="en-US" sz="1300" dirty="0" smtClean="0">
                <a:solidFill>
                  <a:schemeClr val="tx1"/>
                </a:solidFill>
              </a:rPr>
              <a:t>         </a:t>
            </a:r>
            <a:r>
              <a:rPr lang="ru-RU" sz="1300" dirty="0" smtClean="0">
                <a:solidFill>
                  <a:schemeClr val="tx1"/>
                </a:solidFill>
              </a:rPr>
              <a:t>№ 1317 по итогам 201</a:t>
            </a:r>
            <a:r>
              <a:rPr lang="en-US" sz="1300" dirty="0" smtClean="0">
                <a:solidFill>
                  <a:schemeClr val="tx1"/>
                </a:solidFill>
              </a:rPr>
              <a:t>8</a:t>
            </a:r>
            <a:r>
              <a:rPr lang="ru-RU" sz="1300" dirty="0" smtClean="0">
                <a:solidFill>
                  <a:schemeClr val="tx1"/>
                </a:solidFill>
              </a:rPr>
              <a:t> отчетного года проведена комплексная оценка эффективности деятельности органов местного самоуправления Чукотского автономного округа, рассчитанная на основе индексов среднего темпа роста и среднего объема показателей эффективности деятельности органов местного самоуправления. </a:t>
            </a: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	</a:t>
            </a:r>
            <a:endParaRPr lang="ru-RU" sz="13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инвестиций в основной капитал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расчете на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(за исключением бюджетных средств)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861048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–  107 %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– 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–  40 %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–  126 %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861048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  – 160 %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      –  123 %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   Чукотский МР          –  31 %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85720" y="1142984"/>
          <a:ext cx="8643997" cy="286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крупных и средних предприятий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некоммерческих организаций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933056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–  160 %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123 %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31 %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– 107 %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    – 104 %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   – 100 %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–  106 %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14282" y="1142984"/>
          <a:ext cx="8715435" cy="296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22" y="44624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 муниципальных дошкольных образовательных учреждений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933056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144 %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–  105 %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     –  100 %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–  125 %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– 117 %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    – 113 %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         –  103 %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85720" y="1142985"/>
          <a:ext cx="864399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работников муниципальных общеобразовательных учреждений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933056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–  109 %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106 %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96 %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– 161 %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      – 111 %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    – 111 %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        –  108 %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85720" y="1214423"/>
          <a:ext cx="8643998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учителей муниципальных общеобразовательных учреждений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93305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101 %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– 100 %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96 %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–   126 %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–   103 %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    –  102 %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        –  113 %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282" y="1142985"/>
          <a:ext cx="864399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04" y="1886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учреждений культуры и искусства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933056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131 %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117 %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116 %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– 140 %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– 124 %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   – 122 %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	         – 129 %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85720" y="1142985"/>
          <a:ext cx="857256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учреждений физической культуры и спорта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93305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     –  120 %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          –   68 %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3305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   – 109 %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    – 108 %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14282" y="1142984"/>
          <a:ext cx="8643998" cy="27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– + 5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– + 3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– - 27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+ 2 п.п.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+ 7 п.п.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 –   + 4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- 1 п.п.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85720" y="1142985"/>
          <a:ext cx="8643997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Доля детей в возрасте 1-6 лет, стоящих на учете для определения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муниципальные дошкольные образовательные учреждения,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общей численности детей в возрасте 1-6 лет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492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–  - 1,1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–   - 0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 –   + 2,0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- 0,4 п.п.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278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- 0,8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+1,7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+ 2,1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282" y="1214422"/>
          <a:ext cx="8643998" cy="285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sz="1800" dirty="0" smtClean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-   0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 -   0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   - -8,4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Анадырь- 	      -  + 1,1 п.п.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  -    0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       -    0 п.п.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           -  - 4,4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282" y="1142984"/>
          <a:ext cx="871543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24744"/>
            <a:ext cx="877278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1300" dirty="0" smtClean="0"/>
              <a:t>Комплексная оценка проводится по всем муниципальным образованиям, но сравнение проходит только между муниципальными районами и городскими округами, за исключением ГО Анадырь, т.к. его статус столицы, незначительная площадь, отсутствие удаленных сельских поселений в его составе, отсутствие сельскохозяйственных предприятий и иные параметры, значения по которым легли в основу комплексной оценки, не позволяет проводить сравнение корректно. Все диаграммы приводятся в сравнении 201</a:t>
            </a:r>
            <a:r>
              <a:rPr lang="en-US" sz="1300" dirty="0" smtClean="0"/>
              <a:t>8</a:t>
            </a:r>
            <a:r>
              <a:rPr lang="ru-RU" sz="1300" dirty="0" smtClean="0"/>
              <a:t> года с 201</a:t>
            </a:r>
            <a:r>
              <a:rPr lang="en-US" sz="1300" dirty="0" smtClean="0"/>
              <a:t>7</a:t>
            </a:r>
            <a:r>
              <a:rPr lang="ru-RU" sz="1300" dirty="0" smtClean="0"/>
              <a:t> годом по каждому городскому округу и муниципальному району.  Сводный Доклад размещен на официальном сайте Правительства Чукотского автономного округа: Чукотка.рф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	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	В Докладе приводятся диаграммы по показателям, значения которых отражают изменения в социально экономического развитии муниципального образования.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По остальным показателям сложилась следующая ситуация (в которых динамика нулевая или единичная):</a:t>
            </a:r>
          </a:p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	</a:t>
            </a:r>
            <a:endParaRPr lang="en-US" sz="1300" dirty="0" smtClean="0"/>
          </a:p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u="sng" dirty="0" smtClean="0"/>
              <a:t>Во всех муниципальных образованиях: </a:t>
            </a:r>
            <a:endParaRPr lang="en-US" sz="1300" u="sng" dirty="0" smtClean="0"/>
          </a:p>
          <a:p>
            <a:pPr algn="ctr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300" u="sng" dirty="0" smtClean="0"/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- отсутствуют дошкольные образовательные учреждения, здания которых находятся в аварийном состоянии или требуют капитального ремонта (за исключением ГО Провиденский), 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- все выпускники муниципальных общеобразовательных учреждений сдали экзамен по русскому языку и математике,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все выпускники муниципальных общеобразовательных учреждений получили аттестат о среднем (полном) образовании (за исключением ГО Анадырь и ГО </a:t>
            </a:r>
            <a:r>
              <a:rPr lang="ru-RU" sz="1300" dirty="0" err="1" smtClean="0"/>
              <a:t>Певек</a:t>
            </a:r>
            <a:r>
              <a:rPr lang="ru-RU" sz="1300" dirty="0" smtClean="0"/>
              <a:t>),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 муниципальные общеобразовательные учреждения соответствуют современным требованиям обучения (за исключением ГО Провиденский и ГО Певек) 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отсутствуют общеобразовательные учреждения, здания которых находятся в аварийном состоянии или требуют капитального ремонта (за исключением ГО Провиденский),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отсутствуют парки культуры и отдыха (за исключением Чукотский МР – парк </a:t>
            </a:r>
            <a:r>
              <a:rPr lang="ru-RU" sz="1400" dirty="0" smtClean="0"/>
              <a:t>«Мургин ваыргын»),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Доля детей первой и второй групп здоровья в общей численности обучающихся в муниципальных общеобразовательных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учреждениях</a:t>
            </a:r>
            <a:r>
              <a:rPr lang="ru-RU" sz="1800" dirty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- + 7,1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- 0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  - - 1,0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  - - 10,2 п.п.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	   -  + 0,6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-  + 0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-  - 2,1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42844" y="1142985"/>
          <a:ext cx="8858312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1" y="18864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общее образование в расчете на 1 обучающегося в муниципальных общеобразовательных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- 103 %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  - 102 %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 - 102 %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-   96 %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- 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-   99 %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-   84 %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282" y="1142985"/>
          <a:ext cx="87154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	    -  +1,1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      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              -    - 1,0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-      0,1 п.п.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400506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-  + 10,4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  -      0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	      -      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85720" y="1214423"/>
          <a:ext cx="864399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занимающегося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физической культурой и спортом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05064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+ 7,2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 + 1,4 п.п.</a:t>
            </a:r>
          </a:p>
          <a:p>
            <a:pPr marL="342900" indent="-342900">
              <a:buAutoNum type="arabicPeriod" startAt="2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    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+ 7,2 п.п.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005064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Анадырский МР	   + 2,9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Билибинский МР	   + 0,2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Чукотский МР	       0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85720" y="1214423"/>
          <a:ext cx="8643997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Доля обучающихся, систематически занимающихся физической культурой и спортом, в общей численности обучающихся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93305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+ 0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- 1,7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- 7,5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+ 1,6 п.п.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005064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 + 9,5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+ 0,0 п.п.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  0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85720" y="1142985"/>
          <a:ext cx="8715436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площадь жилых помещений, приходящихся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среднем на одного жителя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(кв. метров)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87 %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 76 %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  99 %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6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124%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106 %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	     102 %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85720" y="1142985"/>
          <a:ext cx="8715435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0"/>
            <a:ext cx="943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многоквартирных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 (далее – МД),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собственники помещений выбрали и реализуют один из способов управления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– МД),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общем числе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МД,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собственники помещений должны выбрать способ управления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ru-RU" sz="1800" dirty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93305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85720" y="1214423"/>
          <a:ext cx="8572560" cy="27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ТБО 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использующих объекты коммунальной инфраструктуры на праве частной собственности, по договору аренды или концессии, участие субъекта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(МР)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уставном капитале которых составляет не более 25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общем числе организаций коммунального комплекса, осуществляющих свою деятельность на территории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(МР)   (%)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383615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- 30 п.п.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50912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  + 11,3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0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Чукотский МР	     0 п.п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38304" y="5990635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214422"/>
          <a:ext cx="871543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+ 1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0 п.п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 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  0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7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	     + 32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+ 1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      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85720" y="1142985"/>
          <a:ext cx="87154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0"/>
            <a:ext cx="8391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–  + 21,3п.п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–   +6,8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+ 2,1п.п.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  –     + 1,3п.п.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6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–     10,8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      –       0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–  - 0,1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214423"/>
          <a:ext cx="8715436" cy="264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24744"/>
            <a:ext cx="877278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u="sng" dirty="0" smtClean="0"/>
              <a:t>Во всех муниципальных образованиях: </a:t>
            </a:r>
          </a:p>
          <a:p>
            <a:pPr algn="ctr" defTabSz="898525" eaLnBrk="0" hangingPunct="0">
              <a:tabLst>
                <a:tab pos="357188" algn="l"/>
                <a:tab pos="985838" algn="l"/>
              </a:tabLst>
              <a:defRPr/>
            </a:pPr>
            <a:endParaRPr lang="en-US" sz="1300" u="sng" dirty="0" smtClean="0"/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- отсутствуют обучающиеся в муниципальных учреждениях, занимающиеся во вторую (третью) смену (за исключением ГО Анадырь);</a:t>
            </a:r>
            <a:endParaRPr lang="en-US" sz="1300" dirty="0" smtClean="0"/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- отсутствуют объекты культурного наследия, находящиеся в муниципальной собственности и требующие консервации или реставрации,  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- отсутствуют земельные участки в отношении которых с даты принятия решения о предоставлении земельного участка под строительство объектов жилищного строительства или иных объектов капитального строительства и до момента получения разрешения на ввод в эксплуатацию прошло более 3 и 5 лет соответственно,</a:t>
            </a:r>
          </a:p>
          <a:p>
            <a:pPr algn="just" defTabSz="898525" eaLnBrk="0" hangingPunct="0">
              <a:buFont typeface="Arial" charset="0"/>
              <a:buNone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- отсутствуют организации муниципальной формы собственности, находящиеся в стадии банкротства (за исключением Чукотского МР),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отсутствуют незавершенные объекты строительства за счет средств городского округа (муниципального района),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отсутствует просроченная кредиторская задолженность по оплате труда (включая начисления на оплату труда),</a:t>
            </a:r>
          </a:p>
          <a:p>
            <a:pPr algn="just" defTabSz="898525" eaLnBrk="0" hangingPunct="0">
              <a:buFontTx/>
              <a:buChar char="-"/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утвержден генеральный план  городского округа (схемы территориального планирования муниципального района) (за исключением ГО Певек).</a:t>
            </a:r>
          </a:p>
          <a:p>
            <a:pPr algn="just" defTabSz="898525" eaLnBrk="0" hangingPunct="0">
              <a:tabLst>
                <a:tab pos="357188" algn="l"/>
                <a:tab pos="985838" algn="l"/>
              </a:tabLst>
              <a:defRPr/>
            </a:pPr>
            <a:r>
              <a:rPr lang="ru-RU" sz="1300" dirty="0" smtClean="0"/>
              <a:t> </a:t>
            </a:r>
          </a:p>
          <a:p>
            <a:pPr algn="just" eaLnBrk="0" hangingPunct="0">
              <a:buFont typeface="Arial" charset="0"/>
              <a:buNone/>
              <a:tabLst>
                <a:tab pos="357188" algn="l"/>
              </a:tabLst>
              <a:defRPr/>
            </a:pP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(без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субвенций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+ 12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–      + 1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 –     - 4 п.п.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+ 22 п.п.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6"/>
            <a:ext cx="3419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  + 4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 –    -1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 	    –    - 1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85720" y="1214423"/>
          <a:ext cx="864399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340768"/>
            <a:ext cx="82153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ctr" eaLnBrk="0" hangingPunct="0"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9145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33056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          –   96 %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–   99 %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	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124 %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	     –  78 %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6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	   –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– 101 %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– 114 %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85720" y="1142984"/>
          <a:ext cx="864399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2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Удовлетворенность населения деятельностью Главы ГО или МР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00506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	     –    +21 п.п.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 –   + 16 п.п.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–   + 12 п.п.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 –     - 13 п.п.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00506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–   + 23 п.п.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 + 13 п.п.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 + 4 п.п.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214423"/>
          <a:ext cx="8715435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88964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Удельная величина потребления электроэнергии в многоквартирных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(кВт/ч на 1 проживающего)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00506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Провиденский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–   100 %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–   101 %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	      –    105 % 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  –     91 %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00506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 –   90 %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–   90 %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   100%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214422"/>
          <a:ext cx="87154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4005064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Эгвекинот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   –   60 %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	      –     95 %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  –   100 % 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  –      102 %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005064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  –    81 %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   –    95 %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 –    100 %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Удельная величина потребления тепловой энергии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многоквартирных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(Гкал на 1 метр общей площади)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285720" y="1142985"/>
          <a:ext cx="8643997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3507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Удельная величина потребления горячей воды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многоквартирных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домах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(куб. м. на 1 проживающего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319423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 –    72 %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	    –    87 %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 –   100 %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–   108 %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334181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 –   59 %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   –   71 %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МР   –   100%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8668" y="5934556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85720" y="1214422"/>
          <a:ext cx="8643998" cy="300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1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-1109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Удельная величина потребления холодной воды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многоквартирных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(куб. м. на 1 проживающего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25691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Эгвекинот	   –    93 %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Провиденский –    100 %</a:t>
            </a:r>
          </a:p>
          <a:p>
            <a:pPr marL="342900" indent="-342900">
              <a:buAutoNum type="arabicPeriod" startAt="3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Певек   	   –    91 %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 Анадырь                  – 102 %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293686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Рейтинг по динамике МР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Билибинский МР  –    100 %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Анадырский МР   –    92 %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Чукотский МР	–     101 %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790168"/>
            <a:ext cx="8280920" cy="246221"/>
            <a:chOff x="467544" y="5790168"/>
            <a:chExt cx="8280920" cy="246221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5790168"/>
              <a:ext cx="8280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-  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год;                  -  2018 год                                                                                                             - 2017 год;                          -  2018 год                  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63588" y="5830165"/>
              <a:ext cx="360040" cy="12311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051720" y="5827528"/>
              <a:ext cx="360040" cy="12311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976156" y="5828322"/>
              <a:ext cx="360040" cy="12311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452320" y="5830165"/>
              <a:ext cx="360040" cy="1231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Tx/>
                <a:buNone/>
                <a:tabLst/>
              </a:pPr>
              <a:endPara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214282" y="1142984"/>
          <a:ext cx="8643998" cy="294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AutoShape 2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14279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муниципальных образований Чукотского автономного округа </a:t>
            </a:r>
          </a:p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комплексной оценке эффективности деятельности (сводный индекс)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520" y="45091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Сводный индекс ГО Анадырь   -        0,6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25660"/>
              </p:ext>
            </p:extLst>
          </p:nvPr>
        </p:nvGraphicFramePr>
        <p:xfrm>
          <a:off x="4788024" y="1556792"/>
          <a:ext cx="4248474" cy="2520280"/>
        </p:xfrm>
        <a:graphic>
          <a:graphicData uri="http://schemas.openxmlformats.org/drawingml/2006/table">
            <a:tbl>
              <a:tblPr/>
              <a:tblGrid>
                <a:gridCol w="720081"/>
                <a:gridCol w="2088232"/>
                <a:gridCol w="1440161"/>
              </a:tblGrid>
              <a:tr h="980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sng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Анадырский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2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3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Билибинский 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87277"/>
              </p:ext>
            </p:extLst>
          </p:nvPr>
        </p:nvGraphicFramePr>
        <p:xfrm>
          <a:off x="251518" y="1556792"/>
          <a:ext cx="4464498" cy="2550686"/>
        </p:xfrm>
        <a:graphic>
          <a:graphicData uri="http://schemas.openxmlformats.org/drawingml/2006/table">
            <a:tbl>
              <a:tblPr/>
              <a:tblGrid>
                <a:gridCol w="864098"/>
                <a:gridCol w="2207334"/>
                <a:gridCol w="1393066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sng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Эгвекинот</a:t>
                      </a:r>
                      <a:endParaRPr lang="ru-RU" sz="2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2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3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Певек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0,42</a:t>
                      </a:r>
                      <a:endParaRPr lang="ru-RU" sz="2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Провиденский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0,29</a:t>
                      </a:r>
                      <a:endParaRPr lang="ru-RU" sz="18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3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081463" y="3457575"/>
            <a:ext cx="893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 dirty="0">
                <a:solidFill>
                  <a:schemeClr val="tx1"/>
                </a:solidFill>
              </a:rPr>
              <a:t>Анадырский район</a:t>
            </a:r>
          </a:p>
        </p:txBody>
      </p:sp>
      <p:sp>
        <p:nvSpPr>
          <p:cNvPr id="6150" name="Text Box 4"/>
          <p:cNvSpPr txBox="1"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927503" y="2211745"/>
            <a:ext cx="100508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 dirty="0">
                <a:solidFill>
                  <a:schemeClr val="tx1"/>
                </a:solidFill>
              </a:rPr>
              <a:t>Шмидтовский район</a:t>
            </a:r>
          </a:p>
        </p:txBody>
      </p:sp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51038" y="2781300"/>
            <a:ext cx="933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 dirty="0">
                <a:solidFill>
                  <a:schemeClr val="tx1"/>
                </a:solidFill>
              </a:rPr>
              <a:t>Билибинский район</a:t>
            </a:r>
          </a:p>
        </p:txBody>
      </p:sp>
      <p:sp>
        <p:nvSpPr>
          <p:cNvPr id="6152" name="Line 6"/>
          <p:cNvSpPr>
            <a:spLocks noChangeAspect="1" noChangeShapeType="1"/>
          </p:cNvSpPr>
          <p:nvPr>
            <p:custDataLst>
              <p:tags r:id="rId5"/>
            </p:custDataLst>
          </p:nvPr>
        </p:nvSpPr>
        <p:spPr bwMode="auto">
          <a:xfrm>
            <a:off x="5624513" y="3141663"/>
            <a:ext cx="431800" cy="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624513" y="4221163"/>
            <a:ext cx="576262" cy="504825"/>
            <a:chOff x="3584" y="2702"/>
            <a:chExt cx="385" cy="320"/>
          </a:xfrm>
        </p:grpSpPr>
        <p:sp>
          <p:nvSpPr>
            <p:cNvPr id="6245" name="Freeform 8"/>
            <p:cNvSpPr>
              <a:spLocks/>
            </p:cNvSpPr>
            <p:nvPr/>
          </p:nvSpPr>
          <p:spPr bwMode="auto">
            <a:xfrm rot="-1236295">
              <a:off x="3584" y="2702"/>
              <a:ext cx="64" cy="277"/>
            </a:xfrm>
            <a:custGeom>
              <a:avLst/>
              <a:gdLst>
                <a:gd name="T0" fmla="*/ 151 w 54"/>
                <a:gd name="T1" fmla="*/ 0 h 363"/>
                <a:gd name="T2" fmla="*/ 21 w 54"/>
                <a:gd name="T3" fmla="*/ 45 h 363"/>
                <a:gd name="T4" fmla="*/ 21 w 54"/>
                <a:gd name="T5" fmla="*/ 72 h 363"/>
                <a:gd name="T6" fmla="*/ 0 60000 65536"/>
                <a:gd name="T7" fmla="*/ 0 60000 65536"/>
                <a:gd name="T8" fmla="*/ 0 60000 65536"/>
                <a:gd name="T9" fmla="*/ 0 w 54"/>
                <a:gd name="T10" fmla="*/ 0 h 363"/>
                <a:gd name="T11" fmla="*/ 54 w 54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63">
                  <a:moveTo>
                    <a:pt x="54" y="0"/>
                  </a:moveTo>
                  <a:cubicBezTo>
                    <a:pt x="35" y="83"/>
                    <a:pt x="16" y="167"/>
                    <a:pt x="8" y="227"/>
                  </a:cubicBezTo>
                  <a:cubicBezTo>
                    <a:pt x="0" y="287"/>
                    <a:pt x="4" y="325"/>
                    <a:pt x="8" y="363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  <p:sp>
          <p:nvSpPr>
            <p:cNvPr id="6246" name="Line 9"/>
            <p:cNvSpPr>
              <a:spLocks noChangeShapeType="1"/>
            </p:cNvSpPr>
            <p:nvPr/>
          </p:nvSpPr>
          <p:spPr bwMode="auto">
            <a:xfrm flipH="1" flipV="1">
              <a:off x="3651" y="2976"/>
              <a:ext cx="318" cy="46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154" name="Freeform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3471863" y="1474788"/>
            <a:ext cx="1293812" cy="1522412"/>
          </a:xfrm>
          <a:custGeom>
            <a:avLst/>
            <a:gdLst>
              <a:gd name="T0" fmla="*/ 2147483647 w 815"/>
              <a:gd name="T1" fmla="*/ 2147483647 h 953"/>
              <a:gd name="T2" fmla="*/ 2147483647 w 815"/>
              <a:gd name="T3" fmla="*/ 2147483647 h 953"/>
              <a:gd name="T4" fmla="*/ 2147483647 w 815"/>
              <a:gd name="T5" fmla="*/ 2147483647 h 953"/>
              <a:gd name="T6" fmla="*/ 2147483647 w 815"/>
              <a:gd name="T7" fmla="*/ 2147483647 h 953"/>
              <a:gd name="T8" fmla="*/ 2147483647 w 815"/>
              <a:gd name="T9" fmla="*/ 2147483647 h 953"/>
              <a:gd name="T10" fmla="*/ 2147483647 w 815"/>
              <a:gd name="T11" fmla="*/ 2147483647 h 953"/>
              <a:gd name="T12" fmla="*/ 2147483647 w 815"/>
              <a:gd name="T13" fmla="*/ 2147483647 h 953"/>
              <a:gd name="T14" fmla="*/ 2147483647 w 815"/>
              <a:gd name="T15" fmla="*/ 2147483647 h 953"/>
              <a:gd name="T16" fmla="*/ 2147483647 w 815"/>
              <a:gd name="T17" fmla="*/ 2147483647 h 953"/>
              <a:gd name="T18" fmla="*/ 2147483647 w 815"/>
              <a:gd name="T19" fmla="*/ 2147483647 h 953"/>
              <a:gd name="T20" fmla="*/ 2147483647 w 815"/>
              <a:gd name="T21" fmla="*/ 2147483647 h 953"/>
              <a:gd name="T22" fmla="*/ 2147483647 w 815"/>
              <a:gd name="T23" fmla="*/ 2147483647 h 953"/>
              <a:gd name="T24" fmla="*/ 2147483647 w 815"/>
              <a:gd name="T25" fmla="*/ 2147483647 h 953"/>
              <a:gd name="T26" fmla="*/ 2147483647 w 815"/>
              <a:gd name="T27" fmla="*/ 2147483647 h 953"/>
              <a:gd name="T28" fmla="*/ 2147483647 w 815"/>
              <a:gd name="T29" fmla="*/ 2147483647 h 953"/>
              <a:gd name="T30" fmla="*/ 2147483647 w 815"/>
              <a:gd name="T31" fmla="*/ 2147483647 h 953"/>
              <a:gd name="T32" fmla="*/ 2147483647 w 815"/>
              <a:gd name="T33" fmla="*/ 2147483647 h 953"/>
              <a:gd name="T34" fmla="*/ 2147483647 w 815"/>
              <a:gd name="T35" fmla="*/ 2147483647 h 953"/>
              <a:gd name="T36" fmla="*/ 2147483647 w 815"/>
              <a:gd name="T37" fmla="*/ 2147483647 h 953"/>
              <a:gd name="T38" fmla="*/ 2147483647 w 815"/>
              <a:gd name="T39" fmla="*/ 2147483647 h 953"/>
              <a:gd name="T40" fmla="*/ 2147483647 w 815"/>
              <a:gd name="T41" fmla="*/ 2147483647 h 953"/>
              <a:gd name="T42" fmla="*/ 2147483647 w 815"/>
              <a:gd name="T43" fmla="*/ 2147483647 h 953"/>
              <a:gd name="T44" fmla="*/ 2147483647 w 815"/>
              <a:gd name="T45" fmla="*/ 2147483647 h 953"/>
              <a:gd name="T46" fmla="*/ 2147483647 w 815"/>
              <a:gd name="T47" fmla="*/ 2147483647 h 953"/>
              <a:gd name="T48" fmla="*/ 2147483647 w 815"/>
              <a:gd name="T49" fmla="*/ 2147483647 h 953"/>
              <a:gd name="T50" fmla="*/ 2147483647 w 815"/>
              <a:gd name="T51" fmla="*/ 2147483647 h 953"/>
              <a:gd name="T52" fmla="*/ 2147483647 w 815"/>
              <a:gd name="T53" fmla="*/ 2147483647 h 953"/>
              <a:gd name="T54" fmla="*/ 2147483647 w 815"/>
              <a:gd name="T55" fmla="*/ 2147483647 h 953"/>
              <a:gd name="T56" fmla="*/ 2147483647 w 815"/>
              <a:gd name="T57" fmla="*/ 2147483647 h 953"/>
              <a:gd name="T58" fmla="*/ 2147483647 w 815"/>
              <a:gd name="T59" fmla="*/ 2147483647 h 953"/>
              <a:gd name="T60" fmla="*/ 2147483647 w 815"/>
              <a:gd name="T61" fmla="*/ 2147483647 h 953"/>
              <a:gd name="T62" fmla="*/ 2147483647 w 815"/>
              <a:gd name="T63" fmla="*/ 2147483647 h 953"/>
              <a:gd name="T64" fmla="*/ 2147483647 w 815"/>
              <a:gd name="T65" fmla="*/ 2147483647 h 953"/>
              <a:gd name="T66" fmla="*/ 2147483647 w 815"/>
              <a:gd name="T67" fmla="*/ 2147483647 h 953"/>
              <a:gd name="T68" fmla="*/ 2147483647 w 815"/>
              <a:gd name="T69" fmla="*/ 2147483647 h 953"/>
              <a:gd name="T70" fmla="*/ 2147483647 w 815"/>
              <a:gd name="T71" fmla="*/ 2147483647 h 953"/>
              <a:gd name="T72" fmla="*/ 2147483647 w 815"/>
              <a:gd name="T73" fmla="*/ 2147483647 h 953"/>
              <a:gd name="T74" fmla="*/ 2147483647 w 815"/>
              <a:gd name="T75" fmla="*/ 2147483647 h 953"/>
              <a:gd name="T76" fmla="*/ 2147483647 w 815"/>
              <a:gd name="T77" fmla="*/ 2147483647 h 953"/>
              <a:gd name="T78" fmla="*/ 2147483647 w 815"/>
              <a:gd name="T79" fmla="*/ 2147483647 h 953"/>
              <a:gd name="T80" fmla="*/ 2147483647 w 815"/>
              <a:gd name="T81" fmla="*/ 2147483647 h 953"/>
              <a:gd name="T82" fmla="*/ 2147483647 w 815"/>
              <a:gd name="T83" fmla="*/ 2147483647 h 953"/>
              <a:gd name="T84" fmla="*/ 2147483647 w 815"/>
              <a:gd name="T85" fmla="*/ 2147483647 h 953"/>
              <a:gd name="T86" fmla="*/ 2147483647 w 815"/>
              <a:gd name="T87" fmla="*/ 2147483647 h 953"/>
              <a:gd name="T88" fmla="*/ 2147483647 w 815"/>
              <a:gd name="T89" fmla="*/ 2147483647 h 953"/>
              <a:gd name="T90" fmla="*/ 2147483647 w 815"/>
              <a:gd name="T91" fmla="*/ 2147483647 h 953"/>
              <a:gd name="T92" fmla="*/ 2147483647 w 815"/>
              <a:gd name="T93" fmla="*/ 2147483647 h 953"/>
              <a:gd name="T94" fmla="*/ 2147483647 w 815"/>
              <a:gd name="T95" fmla="*/ 2147483647 h 953"/>
              <a:gd name="T96" fmla="*/ 2147483647 w 815"/>
              <a:gd name="T97" fmla="*/ 2147483647 h 953"/>
              <a:gd name="T98" fmla="*/ 2147483647 w 815"/>
              <a:gd name="T99" fmla="*/ 2147483647 h 953"/>
              <a:gd name="T100" fmla="*/ 2147483647 w 815"/>
              <a:gd name="T101" fmla="*/ 2147483647 h 953"/>
              <a:gd name="T102" fmla="*/ 2147483647 w 815"/>
              <a:gd name="T103" fmla="*/ 2147483647 h 953"/>
              <a:gd name="T104" fmla="*/ 2147483647 w 815"/>
              <a:gd name="T105" fmla="*/ 2147483647 h 953"/>
              <a:gd name="T106" fmla="*/ 2147483647 w 815"/>
              <a:gd name="T107" fmla="*/ 2147483647 h 953"/>
              <a:gd name="T108" fmla="*/ 2147483647 w 815"/>
              <a:gd name="T109" fmla="*/ 2147483647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953"/>
              <a:gd name="T167" fmla="*/ 815 w 815"/>
              <a:gd name="T168" fmla="*/ 953 h 9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55" name="Freeform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359727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chemeClr val="bg1"/>
          </a:solidFill>
          <a:ln w="3175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pSp>
        <p:nvGrpSpPr>
          <p:cNvPr id="3" name="Group 12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65913" y="2581275"/>
            <a:ext cx="1266825" cy="1182688"/>
            <a:chOff x="3206" y="2010"/>
            <a:chExt cx="798" cy="744"/>
          </a:xfrm>
          <a:solidFill>
            <a:srgbClr val="0070C0"/>
          </a:solidFill>
        </p:grpSpPr>
        <p:sp>
          <p:nvSpPr>
            <p:cNvPr id="6242" name="Freeform 13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  <p:sp>
          <p:nvSpPr>
            <p:cNvPr id="6243" name="Freeform 14"/>
            <p:cNvSpPr>
              <a:spLocks noChangeAspect="1"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8"/>
                <a:gd name="T175" fmla="*/ 0 h 744"/>
                <a:gd name="T176" fmla="*/ 798 w 798"/>
                <a:gd name="T177" fmla="*/ 744 h 7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  <p:sp>
          <p:nvSpPr>
            <p:cNvPr id="6244" name="Freeform 15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</p:grpSp>
      <p:sp>
        <p:nvSpPr>
          <p:cNvPr id="6157" name="Freeform 1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978650" y="2366963"/>
            <a:ext cx="1193800" cy="969962"/>
          </a:xfrm>
          <a:custGeom>
            <a:avLst/>
            <a:gdLst>
              <a:gd name="T0" fmla="*/ 2147483647 w 754"/>
              <a:gd name="T1" fmla="*/ 2147483647 h 610"/>
              <a:gd name="T2" fmla="*/ 2147483647 w 754"/>
              <a:gd name="T3" fmla="*/ 2147483647 h 610"/>
              <a:gd name="T4" fmla="*/ 2147483647 w 754"/>
              <a:gd name="T5" fmla="*/ 2147483647 h 610"/>
              <a:gd name="T6" fmla="*/ 2147483647 w 754"/>
              <a:gd name="T7" fmla="*/ 2147483647 h 610"/>
              <a:gd name="T8" fmla="*/ 2147483647 w 754"/>
              <a:gd name="T9" fmla="*/ 2147483647 h 610"/>
              <a:gd name="T10" fmla="*/ 2147483647 w 754"/>
              <a:gd name="T11" fmla="*/ 2147483647 h 610"/>
              <a:gd name="T12" fmla="*/ 2147483647 w 754"/>
              <a:gd name="T13" fmla="*/ 2147483647 h 610"/>
              <a:gd name="T14" fmla="*/ 2147483647 w 754"/>
              <a:gd name="T15" fmla="*/ 2147483647 h 610"/>
              <a:gd name="T16" fmla="*/ 2147483647 w 754"/>
              <a:gd name="T17" fmla="*/ 2147483647 h 610"/>
              <a:gd name="T18" fmla="*/ 2147483647 w 754"/>
              <a:gd name="T19" fmla="*/ 2147483647 h 610"/>
              <a:gd name="T20" fmla="*/ 2147483647 w 754"/>
              <a:gd name="T21" fmla="*/ 2147483647 h 610"/>
              <a:gd name="T22" fmla="*/ 2147483647 w 754"/>
              <a:gd name="T23" fmla="*/ 2147483647 h 610"/>
              <a:gd name="T24" fmla="*/ 2147483647 w 754"/>
              <a:gd name="T25" fmla="*/ 2147483647 h 610"/>
              <a:gd name="T26" fmla="*/ 2147483647 w 754"/>
              <a:gd name="T27" fmla="*/ 2147483647 h 610"/>
              <a:gd name="T28" fmla="*/ 2147483647 w 754"/>
              <a:gd name="T29" fmla="*/ 2147483647 h 610"/>
              <a:gd name="T30" fmla="*/ 2147483647 w 754"/>
              <a:gd name="T31" fmla="*/ 2147483647 h 610"/>
              <a:gd name="T32" fmla="*/ 2147483647 w 754"/>
              <a:gd name="T33" fmla="*/ 2147483647 h 610"/>
              <a:gd name="T34" fmla="*/ 2147483647 w 754"/>
              <a:gd name="T35" fmla="*/ 2147483647 h 610"/>
              <a:gd name="T36" fmla="*/ 2147483647 w 754"/>
              <a:gd name="T37" fmla="*/ 2147483647 h 610"/>
              <a:gd name="T38" fmla="*/ 2147483647 w 754"/>
              <a:gd name="T39" fmla="*/ 2147483647 h 610"/>
              <a:gd name="T40" fmla="*/ 2147483647 w 754"/>
              <a:gd name="T41" fmla="*/ 2147483647 h 610"/>
              <a:gd name="T42" fmla="*/ 2147483647 w 754"/>
              <a:gd name="T43" fmla="*/ 2147483647 h 610"/>
              <a:gd name="T44" fmla="*/ 2147483647 w 754"/>
              <a:gd name="T45" fmla="*/ 2147483647 h 610"/>
              <a:gd name="T46" fmla="*/ 2147483647 w 754"/>
              <a:gd name="T47" fmla="*/ 2147483647 h 610"/>
              <a:gd name="T48" fmla="*/ 2147483647 w 754"/>
              <a:gd name="T49" fmla="*/ 2147483647 h 610"/>
              <a:gd name="T50" fmla="*/ 2147483647 w 754"/>
              <a:gd name="T51" fmla="*/ 2147483647 h 610"/>
              <a:gd name="T52" fmla="*/ 2147483647 w 754"/>
              <a:gd name="T53" fmla="*/ 2147483647 h 610"/>
              <a:gd name="T54" fmla="*/ 2147483647 w 754"/>
              <a:gd name="T55" fmla="*/ 2147483647 h 610"/>
              <a:gd name="T56" fmla="*/ 2147483647 w 754"/>
              <a:gd name="T57" fmla="*/ 2147483647 h 610"/>
              <a:gd name="T58" fmla="*/ 2147483647 w 754"/>
              <a:gd name="T59" fmla="*/ 2147483647 h 610"/>
              <a:gd name="T60" fmla="*/ 2147483647 w 754"/>
              <a:gd name="T61" fmla="*/ 2147483647 h 610"/>
              <a:gd name="T62" fmla="*/ 2147483647 w 754"/>
              <a:gd name="T63" fmla="*/ 2147483647 h 610"/>
              <a:gd name="T64" fmla="*/ 2147483647 w 754"/>
              <a:gd name="T65" fmla="*/ 2147483647 h 610"/>
              <a:gd name="T66" fmla="*/ 2147483647 w 754"/>
              <a:gd name="T67" fmla="*/ 2147483647 h 610"/>
              <a:gd name="T68" fmla="*/ 2147483647 w 754"/>
              <a:gd name="T69" fmla="*/ 2147483647 h 610"/>
              <a:gd name="T70" fmla="*/ 2147483647 w 754"/>
              <a:gd name="T71" fmla="*/ 2147483647 h 610"/>
              <a:gd name="T72" fmla="*/ 2147483647 w 754"/>
              <a:gd name="T73" fmla="*/ 2147483647 h 610"/>
              <a:gd name="T74" fmla="*/ 2147483647 w 754"/>
              <a:gd name="T75" fmla="*/ 2147483647 h 610"/>
              <a:gd name="T76" fmla="*/ 2147483647 w 754"/>
              <a:gd name="T77" fmla="*/ 2147483647 h 610"/>
              <a:gd name="T78" fmla="*/ 2147483647 w 754"/>
              <a:gd name="T79" fmla="*/ 2147483647 h 610"/>
              <a:gd name="T80" fmla="*/ 2147483647 w 754"/>
              <a:gd name="T81" fmla="*/ 2147483647 h 610"/>
              <a:gd name="T82" fmla="*/ 2147483647 w 754"/>
              <a:gd name="T83" fmla="*/ 2147483647 h 610"/>
              <a:gd name="T84" fmla="*/ 2147483647 w 754"/>
              <a:gd name="T85" fmla="*/ 2147483647 h 610"/>
              <a:gd name="T86" fmla="*/ 2147483647 w 754"/>
              <a:gd name="T87" fmla="*/ 2147483647 h 610"/>
              <a:gd name="T88" fmla="*/ 2147483647 w 754"/>
              <a:gd name="T89" fmla="*/ 2147483647 h 610"/>
              <a:gd name="T90" fmla="*/ 2147483647 w 754"/>
              <a:gd name="T91" fmla="*/ 2147483647 h 610"/>
              <a:gd name="T92" fmla="*/ 2147483647 w 754"/>
              <a:gd name="T93" fmla="*/ 2147483647 h 610"/>
              <a:gd name="T94" fmla="*/ 2147483647 w 754"/>
              <a:gd name="T95" fmla="*/ 2147483647 h 610"/>
              <a:gd name="T96" fmla="*/ 2147483647 w 754"/>
              <a:gd name="T97" fmla="*/ 2147483647 h 610"/>
              <a:gd name="T98" fmla="*/ 2147483647 w 754"/>
              <a:gd name="T99" fmla="*/ 2147483647 h 610"/>
              <a:gd name="T100" fmla="*/ 2147483647 w 754"/>
              <a:gd name="T101" fmla="*/ 2147483647 h 610"/>
              <a:gd name="T102" fmla="*/ 2147483647 w 754"/>
              <a:gd name="T103" fmla="*/ 2147483647 h 610"/>
              <a:gd name="T104" fmla="*/ 2147483647 w 754"/>
              <a:gd name="T105" fmla="*/ 2147483647 h 610"/>
              <a:gd name="T106" fmla="*/ 2147483647 w 754"/>
              <a:gd name="T107" fmla="*/ 2147483647 h 610"/>
              <a:gd name="T108" fmla="*/ 2147483647 w 754"/>
              <a:gd name="T109" fmla="*/ 2147483647 h 610"/>
              <a:gd name="T110" fmla="*/ 2147483647 w 754"/>
              <a:gd name="T111" fmla="*/ 2147483647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54"/>
              <a:gd name="T169" fmla="*/ 0 h 610"/>
              <a:gd name="T170" fmla="*/ 754 w 754"/>
              <a:gd name="T171" fmla="*/ 610 h 6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chemeClr val="accent3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58" name="Freeform 17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58938" y="1662113"/>
            <a:ext cx="2560637" cy="2606675"/>
          </a:xfrm>
          <a:custGeom>
            <a:avLst/>
            <a:gdLst>
              <a:gd name="T0" fmla="*/ 2147483647 w 1615"/>
              <a:gd name="T1" fmla="*/ 2147483647 h 1632"/>
              <a:gd name="T2" fmla="*/ 2147483647 w 1615"/>
              <a:gd name="T3" fmla="*/ 2147483647 h 1632"/>
              <a:gd name="T4" fmla="*/ 2147483647 w 1615"/>
              <a:gd name="T5" fmla="*/ 2147483647 h 1632"/>
              <a:gd name="T6" fmla="*/ 2147483647 w 1615"/>
              <a:gd name="T7" fmla="*/ 2147483647 h 1632"/>
              <a:gd name="T8" fmla="*/ 2147483647 w 1615"/>
              <a:gd name="T9" fmla="*/ 2147483647 h 1632"/>
              <a:gd name="T10" fmla="*/ 2147483647 w 1615"/>
              <a:gd name="T11" fmla="*/ 2147483647 h 1632"/>
              <a:gd name="T12" fmla="*/ 2147483647 w 1615"/>
              <a:gd name="T13" fmla="*/ 2147483647 h 1632"/>
              <a:gd name="T14" fmla="*/ 2147483647 w 1615"/>
              <a:gd name="T15" fmla="*/ 2147483647 h 1632"/>
              <a:gd name="T16" fmla="*/ 2147483647 w 1615"/>
              <a:gd name="T17" fmla="*/ 2147483647 h 1632"/>
              <a:gd name="T18" fmla="*/ 2147483647 w 1615"/>
              <a:gd name="T19" fmla="*/ 2147483647 h 1632"/>
              <a:gd name="T20" fmla="*/ 2147483647 w 1615"/>
              <a:gd name="T21" fmla="*/ 2147483647 h 1632"/>
              <a:gd name="T22" fmla="*/ 2147483647 w 1615"/>
              <a:gd name="T23" fmla="*/ 2147483647 h 1632"/>
              <a:gd name="T24" fmla="*/ 2147483647 w 1615"/>
              <a:gd name="T25" fmla="*/ 2147483647 h 1632"/>
              <a:gd name="T26" fmla="*/ 2147483647 w 1615"/>
              <a:gd name="T27" fmla="*/ 2147483647 h 1632"/>
              <a:gd name="T28" fmla="*/ 2147483647 w 1615"/>
              <a:gd name="T29" fmla="*/ 2147483647 h 1632"/>
              <a:gd name="T30" fmla="*/ 2147483647 w 1615"/>
              <a:gd name="T31" fmla="*/ 2147483647 h 1632"/>
              <a:gd name="T32" fmla="*/ 2147483647 w 1615"/>
              <a:gd name="T33" fmla="*/ 2147483647 h 1632"/>
              <a:gd name="T34" fmla="*/ 2147483647 w 1615"/>
              <a:gd name="T35" fmla="*/ 2147483647 h 1632"/>
              <a:gd name="T36" fmla="*/ 2147483647 w 1615"/>
              <a:gd name="T37" fmla="*/ 2147483647 h 1632"/>
              <a:gd name="T38" fmla="*/ 2147483647 w 1615"/>
              <a:gd name="T39" fmla="*/ 2147483647 h 1632"/>
              <a:gd name="T40" fmla="*/ 2147483647 w 1615"/>
              <a:gd name="T41" fmla="*/ 2147483647 h 1632"/>
              <a:gd name="T42" fmla="*/ 2147483647 w 1615"/>
              <a:gd name="T43" fmla="*/ 2147483647 h 1632"/>
              <a:gd name="T44" fmla="*/ 2147483647 w 1615"/>
              <a:gd name="T45" fmla="*/ 2147483647 h 1632"/>
              <a:gd name="T46" fmla="*/ 2147483647 w 1615"/>
              <a:gd name="T47" fmla="*/ 2147483647 h 1632"/>
              <a:gd name="T48" fmla="*/ 2147483647 w 1615"/>
              <a:gd name="T49" fmla="*/ 2147483647 h 1632"/>
              <a:gd name="T50" fmla="*/ 2147483647 w 1615"/>
              <a:gd name="T51" fmla="*/ 2147483647 h 1632"/>
              <a:gd name="T52" fmla="*/ 2147483647 w 1615"/>
              <a:gd name="T53" fmla="*/ 2147483647 h 1632"/>
              <a:gd name="T54" fmla="*/ 2147483647 w 1615"/>
              <a:gd name="T55" fmla="*/ 2147483647 h 1632"/>
              <a:gd name="T56" fmla="*/ 2147483647 w 1615"/>
              <a:gd name="T57" fmla="*/ 2147483647 h 1632"/>
              <a:gd name="T58" fmla="*/ 2147483647 w 1615"/>
              <a:gd name="T59" fmla="*/ 2147483647 h 1632"/>
              <a:gd name="T60" fmla="*/ 2147483647 w 1615"/>
              <a:gd name="T61" fmla="*/ 2147483647 h 1632"/>
              <a:gd name="T62" fmla="*/ 2147483647 w 1615"/>
              <a:gd name="T63" fmla="*/ 2147483647 h 1632"/>
              <a:gd name="T64" fmla="*/ 2147483647 w 1615"/>
              <a:gd name="T65" fmla="*/ 2147483647 h 1632"/>
              <a:gd name="T66" fmla="*/ 2147483647 w 1615"/>
              <a:gd name="T67" fmla="*/ 2147483647 h 1632"/>
              <a:gd name="T68" fmla="*/ 2147483647 w 1615"/>
              <a:gd name="T69" fmla="*/ 2147483647 h 1632"/>
              <a:gd name="T70" fmla="*/ 2147483647 w 1615"/>
              <a:gd name="T71" fmla="*/ 2147483647 h 1632"/>
              <a:gd name="T72" fmla="*/ 2147483647 w 1615"/>
              <a:gd name="T73" fmla="*/ 2147483647 h 1632"/>
              <a:gd name="T74" fmla="*/ 2147483647 w 1615"/>
              <a:gd name="T75" fmla="*/ 2147483647 h 1632"/>
              <a:gd name="T76" fmla="*/ 2147483647 w 1615"/>
              <a:gd name="T77" fmla="*/ 2147483647 h 1632"/>
              <a:gd name="T78" fmla="*/ 2147483647 w 1615"/>
              <a:gd name="T79" fmla="*/ 2147483647 h 1632"/>
              <a:gd name="T80" fmla="*/ 2147483647 w 1615"/>
              <a:gd name="T81" fmla="*/ 2147483647 h 1632"/>
              <a:gd name="T82" fmla="*/ 2147483647 w 1615"/>
              <a:gd name="T83" fmla="*/ 2147483647 h 1632"/>
              <a:gd name="T84" fmla="*/ 2147483647 w 1615"/>
              <a:gd name="T85" fmla="*/ 2147483647 h 1632"/>
              <a:gd name="T86" fmla="*/ 2147483647 w 1615"/>
              <a:gd name="T87" fmla="*/ 2147483647 h 1632"/>
              <a:gd name="T88" fmla="*/ 2147483647 w 1615"/>
              <a:gd name="T89" fmla="*/ 2147483647 h 1632"/>
              <a:gd name="T90" fmla="*/ 2147483647 w 1615"/>
              <a:gd name="T91" fmla="*/ 2147483647 h 1632"/>
              <a:gd name="T92" fmla="*/ 2147483647 w 1615"/>
              <a:gd name="T93" fmla="*/ 2147483647 h 1632"/>
              <a:gd name="T94" fmla="*/ 2147483647 w 1615"/>
              <a:gd name="T95" fmla="*/ 2147483647 h 1632"/>
              <a:gd name="T96" fmla="*/ 2147483647 w 1615"/>
              <a:gd name="T97" fmla="*/ 2147483647 h 1632"/>
              <a:gd name="T98" fmla="*/ 2147483647 w 1615"/>
              <a:gd name="T99" fmla="*/ 2147483647 h 1632"/>
              <a:gd name="T100" fmla="*/ 2147483647 w 1615"/>
              <a:gd name="T101" fmla="*/ 2147483647 h 1632"/>
              <a:gd name="T102" fmla="*/ 2147483647 w 1615"/>
              <a:gd name="T103" fmla="*/ 2147483647 h 1632"/>
              <a:gd name="T104" fmla="*/ 2147483647 w 1615"/>
              <a:gd name="T105" fmla="*/ 2147483647 h 1632"/>
              <a:gd name="T106" fmla="*/ 2147483647 w 1615"/>
              <a:gd name="T107" fmla="*/ 2147483647 h 1632"/>
              <a:gd name="T108" fmla="*/ 2147483647 w 1615"/>
              <a:gd name="T109" fmla="*/ 2147483647 h 1632"/>
              <a:gd name="T110" fmla="*/ 2147483647 w 1615"/>
              <a:gd name="T111" fmla="*/ 2147483647 h 1632"/>
              <a:gd name="T112" fmla="*/ 2147483647 w 1615"/>
              <a:gd name="T113" fmla="*/ 2147483647 h 1632"/>
              <a:gd name="T114" fmla="*/ 2147483647 w 1615"/>
              <a:gd name="T115" fmla="*/ 2147483647 h 1632"/>
              <a:gd name="T116" fmla="*/ 2147483647 w 1615"/>
              <a:gd name="T117" fmla="*/ 2147483647 h 1632"/>
              <a:gd name="T118" fmla="*/ 2147483647 w 1615"/>
              <a:gd name="T119" fmla="*/ 2147483647 h 1632"/>
              <a:gd name="T120" fmla="*/ 2147483647 w 1615"/>
              <a:gd name="T121" fmla="*/ 2147483647 h 1632"/>
              <a:gd name="T122" fmla="*/ 2147483647 w 1615"/>
              <a:gd name="T123" fmla="*/ 2147483647 h 1632"/>
              <a:gd name="T124" fmla="*/ 2147483647 w 1615"/>
              <a:gd name="T125" fmla="*/ 2147483647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15"/>
              <a:gd name="T190" fmla="*/ 0 h 1632"/>
              <a:gd name="T191" fmla="*/ 1615 w 1615"/>
              <a:gd name="T192" fmla="*/ 1632 h 1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59" name="Freeform 18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359092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60" name="Freeform 1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4575175" y="1473200"/>
            <a:ext cx="1819275" cy="1201738"/>
          </a:xfrm>
          <a:custGeom>
            <a:avLst/>
            <a:gdLst>
              <a:gd name="T0" fmla="*/ 2147483647 w 1146"/>
              <a:gd name="T1" fmla="*/ 2147483647 h 755"/>
              <a:gd name="T2" fmla="*/ 2147483647 w 1146"/>
              <a:gd name="T3" fmla="*/ 2147483647 h 755"/>
              <a:gd name="T4" fmla="*/ 2147483647 w 1146"/>
              <a:gd name="T5" fmla="*/ 2147483647 h 755"/>
              <a:gd name="T6" fmla="*/ 2147483647 w 1146"/>
              <a:gd name="T7" fmla="*/ 2147483647 h 755"/>
              <a:gd name="T8" fmla="*/ 2147483647 w 1146"/>
              <a:gd name="T9" fmla="*/ 2147483647 h 755"/>
              <a:gd name="T10" fmla="*/ 2147483647 w 1146"/>
              <a:gd name="T11" fmla="*/ 2147483647 h 755"/>
              <a:gd name="T12" fmla="*/ 2147483647 w 1146"/>
              <a:gd name="T13" fmla="*/ 2147483647 h 755"/>
              <a:gd name="T14" fmla="*/ 2147483647 w 1146"/>
              <a:gd name="T15" fmla="*/ 2147483647 h 755"/>
              <a:gd name="T16" fmla="*/ 2147483647 w 1146"/>
              <a:gd name="T17" fmla="*/ 2147483647 h 755"/>
              <a:gd name="T18" fmla="*/ 2147483647 w 1146"/>
              <a:gd name="T19" fmla="*/ 2147483647 h 755"/>
              <a:gd name="T20" fmla="*/ 2147483647 w 1146"/>
              <a:gd name="T21" fmla="*/ 2147483647 h 755"/>
              <a:gd name="T22" fmla="*/ 2147483647 w 1146"/>
              <a:gd name="T23" fmla="*/ 2147483647 h 755"/>
              <a:gd name="T24" fmla="*/ 2147483647 w 1146"/>
              <a:gd name="T25" fmla="*/ 2147483647 h 755"/>
              <a:gd name="T26" fmla="*/ 2147483647 w 1146"/>
              <a:gd name="T27" fmla="*/ 2147483647 h 755"/>
              <a:gd name="T28" fmla="*/ 2147483647 w 1146"/>
              <a:gd name="T29" fmla="*/ 2147483647 h 755"/>
              <a:gd name="T30" fmla="*/ 2147483647 w 1146"/>
              <a:gd name="T31" fmla="*/ 2147483647 h 755"/>
              <a:gd name="T32" fmla="*/ 2147483647 w 1146"/>
              <a:gd name="T33" fmla="*/ 2147483647 h 755"/>
              <a:gd name="T34" fmla="*/ 2147483647 w 1146"/>
              <a:gd name="T35" fmla="*/ 2147483647 h 755"/>
              <a:gd name="T36" fmla="*/ 2147483647 w 1146"/>
              <a:gd name="T37" fmla="*/ 2147483647 h 755"/>
              <a:gd name="T38" fmla="*/ 2147483647 w 1146"/>
              <a:gd name="T39" fmla="*/ 2147483647 h 755"/>
              <a:gd name="T40" fmla="*/ 2147483647 w 1146"/>
              <a:gd name="T41" fmla="*/ 2147483647 h 755"/>
              <a:gd name="T42" fmla="*/ 2147483647 w 1146"/>
              <a:gd name="T43" fmla="*/ 2147483647 h 755"/>
              <a:gd name="T44" fmla="*/ 2147483647 w 1146"/>
              <a:gd name="T45" fmla="*/ 2147483647 h 755"/>
              <a:gd name="T46" fmla="*/ 2147483647 w 1146"/>
              <a:gd name="T47" fmla="*/ 2147483647 h 755"/>
              <a:gd name="T48" fmla="*/ 2147483647 w 1146"/>
              <a:gd name="T49" fmla="*/ 2147483647 h 755"/>
              <a:gd name="T50" fmla="*/ 2147483647 w 1146"/>
              <a:gd name="T51" fmla="*/ 2147483647 h 755"/>
              <a:gd name="T52" fmla="*/ 2147483647 w 1146"/>
              <a:gd name="T53" fmla="*/ 2147483647 h 755"/>
              <a:gd name="T54" fmla="*/ 2147483647 w 1146"/>
              <a:gd name="T55" fmla="*/ 2147483647 h 755"/>
              <a:gd name="T56" fmla="*/ 2147483647 w 1146"/>
              <a:gd name="T57" fmla="*/ 2147483647 h 755"/>
              <a:gd name="T58" fmla="*/ 2147483647 w 1146"/>
              <a:gd name="T59" fmla="*/ 2147483647 h 755"/>
              <a:gd name="T60" fmla="*/ 2147483647 w 1146"/>
              <a:gd name="T61" fmla="*/ 2147483647 h 755"/>
              <a:gd name="T62" fmla="*/ 2147483647 w 1146"/>
              <a:gd name="T63" fmla="*/ 2147483647 h 755"/>
              <a:gd name="T64" fmla="*/ 2147483647 w 1146"/>
              <a:gd name="T65" fmla="*/ 2147483647 h 755"/>
              <a:gd name="T66" fmla="*/ 2147483647 w 1146"/>
              <a:gd name="T67" fmla="*/ 2147483647 h 755"/>
              <a:gd name="T68" fmla="*/ 2147483647 w 1146"/>
              <a:gd name="T69" fmla="*/ 2147483647 h 755"/>
              <a:gd name="T70" fmla="*/ 2147483647 w 1146"/>
              <a:gd name="T71" fmla="*/ 2147483647 h 755"/>
              <a:gd name="T72" fmla="*/ 2147483647 w 1146"/>
              <a:gd name="T73" fmla="*/ 2147483647 h 755"/>
              <a:gd name="T74" fmla="*/ 2147483647 w 1146"/>
              <a:gd name="T75" fmla="*/ 2147483647 h 755"/>
              <a:gd name="T76" fmla="*/ 2147483647 w 1146"/>
              <a:gd name="T77" fmla="*/ 2147483647 h 755"/>
              <a:gd name="T78" fmla="*/ 2147483647 w 1146"/>
              <a:gd name="T79" fmla="*/ 2147483647 h 755"/>
              <a:gd name="T80" fmla="*/ 2147483647 w 1146"/>
              <a:gd name="T81" fmla="*/ 2147483647 h 755"/>
              <a:gd name="T82" fmla="*/ 2147483647 w 1146"/>
              <a:gd name="T83" fmla="*/ 2147483647 h 755"/>
              <a:gd name="T84" fmla="*/ 2147483647 w 1146"/>
              <a:gd name="T85" fmla="*/ 2147483647 h 755"/>
              <a:gd name="T86" fmla="*/ 2147483647 w 1146"/>
              <a:gd name="T87" fmla="*/ 2147483647 h 755"/>
              <a:gd name="T88" fmla="*/ 2147483647 w 1146"/>
              <a:gd name="T89" fmla="*/ 2147483647 h 755"/>
              <a:gd name="T90" fmla="*/ 2147483647 w 1146"/>
              <a:gd name="T91" fmla="*/ 2147483647 h 755"/>
              <a:gd name="T92" fmla="*/ 2147483647 w 1146"/>
              <a:gd name="T93" fmla="*/ 2147483647 h 755"/>
              <a:gd name="T94" fmla="*/ 2147483647 w 1146"/>
              <a:gd name="T95" fmla="*/ 2147483647 h 755"/>
              <a:gd name="T96" fmla="*/ 2147483647 w 1146"/>
              <a:gd name="T97" fmla="*/ 2147483647 h 755"/>
              <a:gd name="T98" fmla="*/ 2147483647 w 1146"/>
              <a:gd name="T99" fmla="*/ 2147483647 h 755"/>
              <a:gd name="T100" fmla="*/ 2147483647 w 1146"/>
              <a:gd name="T101" fmla="*/ 2147483647 h 755"/>
              <a:gd name="T102" fmla="*/ 2147483647 w 1146"/>
              <a:gd name="T103" fmla="*/ 2147483647 h 755"/>
              <a:gd name="T104" fmla="*/ 2147483647 w 1146"/>
              <a:gd name="T105" fmla="*/ 2147483647 h 755"/>
              <a:gd name="T106" fmla="*/ 2147483647 w 1146"/>
              <a:gd name="T107" fmla="*/ 2147483647 h 755"/>
              <a:gd name="T108" fmla="*/ 2147483647 w 1146"/>
              <a:gd name="T109" fmla="*/ 2147483647 h 755"/>
              <a:gd name="T110" fmla="*/ 2147483647 w 1146"/>
              <a:gd name="T111" fmla="*/ 2147483647 h 755"/>
              <a:gd name="T112" fmla="*/ 2147483647 w 1146"/>
              <a:gd name="T113" fmla="*/ 2147483647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6"/>
              <a:gd name="T172" fmla="*/ 0 h 755"/>
              <a:gd name="T173" fmla="*/ 1146 w 1146"/>
              <a:gd name="T174" fmla="*/ 755 h 7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61" name="Freeform 20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5216525" y="2065338"/>
            <a:ext cx="1835150" cy="1751012"/>
          </a:xfrm>
          <a:custGeom>
            <a:avLst/>
            <a:gdLst>
              <a:gd name="T0" fmla="*/ 2147483647 w 1156"/>
              <a:gd name="T1" fmla="*/ 2147483647 h 1098"/>
              <a:gd name="T2" fmla="*/ 2147483647 w 1156"/>
              <a:gd name="T3" fmla="*/ 2147483647 h 1098"/>
              <a:gd name="T4" fmla="*/ 2147483647 w 1156"/>
              <a:gd name="T5" fmla="*/ 2147483647 h 1098"/>
              <a:gd name="T6" fmla="*/ 2147483647 w 1156"/>
              <a:gd name="T7" fmla="*/ 2147483647 h 1098"/>
              <a:gd name="T8" fmla="*/ 2147483647 w 1156"/>
              <a:gd name="T9" fmla="*/ 2147483647 h 1098"/>
              <a:gd name="T10" fmla="*/ 2147483647 w 1156"/>
              <a:gd name="T11" fmla="*/ 2147483647 h 1098"/>
              <a:gd name="T12" fmla="*/ 2147483647 w 1156"/>
              <a:gd name="T13" fmla="*/ 2147483647 h 1098"/>
              <a:gd name="T14" fmla="*/ 2147483647 w 1156"/>
              <a:gd name="T15" fmla="*/ 2147483647 h 1098"/>
              <a:gd name="T16" fmla="*/ 2147483647 w 1156"/>
              <a:gd name="T17" fmla="*/ 2147483647 h 1098"/>
              <a:gd name="T18" fmla="*/ 2147483647 w 1156"/>
              <a:gd name="T19" fmla="*/ 2147483647 h 1098"/>
              <a:gd name="T20" fmla="*/ 2147483647 w 1156"/>
              <a:gd name="T21" fmla="*/ 2147483647 h 1098"/>
              <a:gd name="T22" fmla="*/ 2147483647 w 1156"/>
              <a:gd name="T23" fmla="*/ 2147483647 h 1098"/>
              <a:gd name="T24" fmla="*/ 2147483647 w 1156"/>
              <a:gd name="T25" fmla="*/ 2147483647 h 1098"/>
              <a:gd name="T26" fmla="*/ 2147483647 w 1156"/>
              <a:gd name="T27" fmla="*/ 2147483647 h 1098"/>
              <a:gd name="T28" fmla="*/ 2147483647 w 1156"/>
              <a:gd name="T29" fmla="*/ 2147483647 h 1098"/>
              <a:gd name="T30" fmla="*/ 2147483647 w 1156"/>
              <a:gd name="T31" fmla="*/ 2147483647 h 1098"/>
              <a:gd name="T32" fmla="*/ 2147483647 w 1156"/>
              <a:gd name="T33" fmla="*/ 2147483647 h 1098"/>
              <a:gd name="T34" fmla="*/ 2147483647 w 1156"/>
              <a:gd name="T35" fmla="*/ 2147483647 h 1098"/>
              <a:gd name="T36" fmla="*/ 2147483647 w 1156"/>
              <a:gd name="T37" fmla="*/ 2147483647 h 1098"/>
              <a:gd name="T38" fmla="*/ 2147483647 w 1156"/>
              <a:gd name="T39" fmla="*/ 2147483647 h 1098"/>
              <a:gd name="T40" fmla="*/ 2147483647 w 1156"/>
              <a:gd name="T41" fmla="*/ 2147483647 h 1098"/>
              <a:gd name="T42" fmla="*/ 2147483647 w 1156"/>
              <a:gd name="T43" fmla="*/ 2147483647 h 1098"/>
              <a:gd name="T44" fmla="*/ 2147483647 w 1156"/>
              <a:gd name="T45" fmla="*/ 2147483647 h 1098"/>
              <a:gd name="T46" fmla="*/ 2147483647 w 1156"/>
              <a:gd name="T47" fmla="*/ 2147483647 h 1098"/>
              <a:gd name="T48" fmla="*/ 2147483647 w 1156"/>
              <a:gd name="T49" fmla="*/ 2147483647 h 1098"/>
              <a:gd name="T50" fmla="*/ 2147483647 w 1156"/>
              <a:gd name="T51" fmla="*/ 2147483647 h 1098"/>
              <a:gd name="T52" fmla="*/ 2147483647 w 1156"/>
              <a:gd name="T53" fmla="*/ 2147483647 h 1098"/>
              <a:gd name="T54" fmla="*/ 2147483647 w 1156"/>
              <a:gd name="T55" fmla="*/ 2147483647 h 1098"/>
              <a:gd name="T56" fmla="*/ 2147483647 w 1156"/>
              <a:gd name="T57" fmla="*/ 2147483647 h 1098"/>
              <a:gd name="T58" fmla="*/ 2147483647 w 1156"/>
              <a:gd name="T59" fmla="*/ 2147483647 h 1098"/>
              <a:gd name="T60" fmla="*/ 2147483647 w 1156"/>
              <a:gd name="T61" fmla="*/ 2147483647 h 1098"/>
              <a:gd name="T62" fmla="*/ 2147483647 w 1156"/>
              <a:gd name="T63" fmla="*/ 2147483647 h 1098"/>
              <a:gd name="T64" fmla="*/ 2147483647 w 1156"/>
              <a:gd name="T65" fmla="*/ 2147483647 h 1098"/>
              <a:gd name="T66" fmla="*/ 2147483647 w 1156"/>
              <a:gd name="T67" fmla="*/ 2147483647 h 1098"/>
              <a:gd name="T68" fmla="*/ 2147483647 w 1156"/>
              <a:gd name="T69" fmla="*/ 2147483647 h 1098"/>
              <a:gd name="T70" fmla="*/ 2147483647 w 1156"/>
              <a:gd name="T71" fmla="*/ 2147483647 h 1098"/>
              <a:gd name="T72" fmla="*/ 2147483647 w 1156"/>
              <a:gd name="T73" fmla="*/ 2147483647 h 1098"/>
              <a:gd name="T74" fmla="*/ 2147483647 w 1156"/>
              <a:gd name="T75" fmla="*/ 2147483647 h 1098"/>
              <a:gd name="T76" fmla="*/ 2147483647 w 1156"/>
              <a:gd name="T77" fmla="*/ 2147483647 h 1098"/>
              <a:gd name="T78" fmla="*/ 2147483647 w 1156"/>
              <a:gd name="T79" fmla="*/ 2147483647 h 1098"/>
              <a:gd name="T80" fmla="*/ 2147483647 w 1156"/>
              <a:gd name="T81" fmla="*/ 2147483647 h 1098"/>
              <a:gd name="T82" fmla="*/ 2147483647 w 1156"/>
              <a:gd name="T83" fmla="*/ 0 h 1098"/>
              <a:gd name="T84" fmla="*/ 2147483647 w 1156"/>
              <a:gd name="T85" fmla="*/ 2147483647 h 1098"/>
              <a:gd name="T86" fmla="*/ 2147483647 w 1156"/>
              <a:gd name="T87" fmla="*/ 2147483647 h 1098"/>
              <a:gd name="T88" fmla="*/ 2147483647 w 1156"/>
              <a:gd name="T89" fmla="*/ 2147483647 h 1098"/>
              <a:gd name="T90" fmla="*/ 2147483647 w 1156"/>
              <a:gd name="T91" fmla="*/ 2147483647 h 1098"/>
              <a:gd name="T92" fmla="*/ 2147483647 w 1156"/>
              <a:gd name="T93" fmla="*/ 2147483647 h 1098"/>
              <a:gd name="T94" fmla="*/ 2147483647 w 1156"/>
              <a:gd name="T95" fmla="*/ 2147483647 h 1098"/>
              <a:gd name="T96" fmla="*/ 2147483647 w 1156"/>
              <a:gd name="T97" fmla="*/ 2147483647 h 1098"/>
              <a:gd name="T98" fmla="*/ 2147483647 w 1156"/>
              <a:gd name="T99" fmla="*/ 2147483647 h 1098"/>
              <a:gd name="T100" fmla="*/ 2147483647 w 1156"/>
              <a:gd name="T101" fmla="*/ 2147483647 h 1098"/>
              <a:gd name="T102" fmla="*/ 2147483647 w 1156"/>
              <a:gd name="T103" fmla="*/ 2147483647 h 1098"/>
              <a:gd name="T104" fmla="*/ 2147483647 w 1156"/>
              <a:gd name="T105" fmla="*/ 2147483647 h 1098"/>
              <a:gd name="T106" fmla="*/ 2147483647 w 1156"/>
              <a:gd name="T107" fmla="*/ 2147483647 h 1098"/>
              <a:gd name="T108" fmla="*/ 2147483647 w 1156"/>
              <a:gd name="T109" fmla="*/ 2147483647 h 1098"/>
              <a:gd name="T110" fmla="*/ 2147483647 w 1156"/>
              <a:gd name="T111" fmla="*/ 2147483647 h 1098"/>
              <a:gd name="T112" fmla="*/ 2147483647 w 1156"/>
              <a:gd name="T113" fmla="*/ 2147483647 h 1098"/>
              <a:gd name="T114" fmla="*/ 2147483647 w 1156"/>
              <a:gd name="T115" fmla="*/ 2147483647 h 1098"/>
              <a:gd name="T116" fmla="*/ 2147483647 w 1156"/>
              <a:gd name="T117" fmla="*/ 214748364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6"/>
              <a:gd name="T178" fmla="*/ 0 h 1098"/>
              <a:gd name="T179" fmla="*/ 1156 w 1156"/>
              <a:gd name="T180" fmla="*/ 1098 h 10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sp>
        <p:nvSpPr>
          <p:cNvPr id="6175" name="Text Box 41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582915" y="2404270"/>
            <a:ext cx="811119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 Эгвекинот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76" name="Text Box 42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367551" y="2765540"/>
            <a:ext cx="104195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Билибинский МР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6177" name="Text Box 43"/>
          <p:cNvSpPr txBox="1"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000706" y="2189039"/>
            <a:ext cx="562655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 Певек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141663" y="2317750"/>
            <a:ext cx="3249612" cy="3271838"/>
            <a:chOff x="3141663" y="2317750"/>
            <a:chExt cx="3249612" cy="3271838"/>
          </a:xfrm>
          <a:solidFill>
            <a:srgbClr val="92D050"/>
          </a:solidFill>
        </p:grpSpPr>
        <p:sp>
          <p:nvSpPr>
            <p:cNvPr id="6162" name="Freeform 21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3141663" y="2317750"/>
              <a:ext cx="3055937" cy="3146425"/>
            </a:xfrm>
            <a:custGeom>
              <a:avLst/>
              <a:gdLst>
                <a:gd name="T0" fmla="*/ 2147483647 w 1927"/>
                <a:gd name="T1" fmla="*/ 2147483647 h 1972"/>
                <a:gd name="T2" fmla="*/ 2147483647 w 1927"/>
                <a:gd name="T3" fmla="*/ 2147483647 h 1972"/>
                <a:gd name="T4" fmla="*/ 2147483647 w 1927"/>
                <a:gd name="T5" fmla="*/ 2147483647 h 1972"/>
                <a:gd name="T6" fmla="*/ 2147483647 w 1927"/>
                <a:gd name="T7" fmla="*/ 2147483647 h 1972"/>
                <a:gd name="T8" fmla="*/ 2147483647 w 1927"/>
                <a:gd name="T9" fmla="*/ 2147483647 h 1972"/>
                <a:gd name="T10" fmla="*/ 2147483647 w 1927"/>
                <a:gd name="T11" fmla="*/ 2147483647 h 1972"/>
                <a:gd name="T12" fmla="*/ 2147483647 w 1927"/>
                <a:gd name="T13" fmla="*/ 2147483647 h 1972"/>
                <a:gd name="T14" fmla="*/ 2147483647 w 1927"/>
                <a:gd name="T15" fmla="*/ 2147483647 h 1972"/>
                <a:gd name="T16" fmla="*/ 2147483647 w 1927"/>
                <a:gd name="T17" fmla="*/ 2147483647 h 1972"/>
                <a:gd name="T18" fmla="*/ 2147483647 w 1927"/>
                <a:gd name="T19" fmla="*/ 2147483647 h 1972"/>
                <a:gd name="T20" fmla="*/ 2147483647 w 1927"/>
                <a:gd name="T21" fmla="*/ 2147483647 h 1972"/>
                <a:gd name="T22" fmla="*/ 2147483647 w 1927"/>
                <a:gd name="T23" fmla="*/ 2147483647 h 1972"/>
                <a:gd name="T24" fmla="*/ 2147483647 w 1927"/>
                <a:gd name="T25" fmla="*/ 2147483647 h 1972"/>
                <a:gd name="T26" fmla="*/ 2147483647 w 1927"/>
                <a:gd name="T27" fmla="*/ 2147483647 h 1972"/>
                <a:gd name="T28" fmla="*/ 2147483647 w 1927"/>
                <a:gd name="T29" fmla="*/ 2147483647 h 1972"/>
                <a:gd name="T30" fmla="*/ 2147483647 w 1927"/>
                <a:gd name="T31" fmla="*/ 2147483647 h 1972"/>
                <a:gd name="T32" fmla="*/ 2147483647 w 1927"/>
                <a:gd name="T33" fmla="*/ 2147483647 h 1972"/>
                <a:gd name="T34" fmla="*/ 2147483647 w 1927"/>
                <a:gd name="T35" fmla="*/ 2147483647 h 1972"/>
                <a:gd name="T36" fmla="*/ 2147483647 w 1927"/>
                <a:gd name="T37" fmla="*/ 2147483647 h 1972"/>
                <a:gd name="T38" fmla="*/ 2147483647 w 1927"/>
                <a:gd name="T39" fmla="*/ 2147483647 h 1972"/>
                <a:gd name="T40" fmla="*/ 2147483647 w 1927"/>
                <a:gd name="T41" fmla="*/ 2147483647 h 1972"/>
                <a:gd name="T42" fmla="*/ 2147483647 w 1927"/>
                <a:gd name="T43" fmla="*/ 2147483647 h 1972"/>
                <a:gd name="T44" fmla="*/ 2147483647 w 1927"/>
                <a:gd name="T45" fmla="*/ 2147483647 h 1972"/>
                <a:gd name="T46" fmla="*/ 2147483647 w 1927"/>
                <a:gd name="T47" fmla="*/ 2147483647 h 1972"/>
                <a:gd name="T48" fmla="*/ 2147483647 w 1927"/>
                <a:gd name="T49" fmla="*/ 2147483647 h 1972"/>
                <a:gd name="T50" fmla="*/ 2147483647 w 1927"/>
                <a:gd name="T51" fmla="*/ 2147483647 h 1972"/>
                <a:gd name="T52" fmla="*/ 2147483647 w 1927"/>
                <a:gd name="T53" fmla="*/ 2147483647 h 1972"/>
                <a:gd name="T54" fmla="*/ 2147483647 w 1927"/>
                <a:gd name="T55" fmla="*/ 2147483647 h 1972"/>
                <a:gd name="T56" fmla="*/ 2147483647 w 1927"/>
                <a:gd name="T57" fmla="*/ 2147483647 h 1972"/>
                <a:gd name="T58" fmla="*/ 2147483647 w 1927"/>
                <a:gd name="T59" fmla="*/ 2147483647 h 1972"/>
                <a:gd name="T60" fmla="*/ 2147483647 w 1927"/>
                <a:gd name="T61" fmla="*/ 2147483647 h 1972"/>
                <a:gd name="T62" fmla="*/ 2147483647 w 1927"/>
                <a:gd name="T63" fmla="*/ 2147483647 h 1972"/>
                <a:gd name="T64" fmla="*/ 2147483647 w 1927"/>
                <a:gd name="T65" fmla="*/ 2147483647 h 1972"/>
                <a:gd name="T66" fmla="*/ 2147483647 w 1927"/>
                <a:gd name="T67" fmla="*/ 2147483647 h 1972"/>
                <a:gd name="T68" fmla="*/ 2147483647 w 1927"/>
                <a:gd name="T69" fmla="*/ 2147483647 h 1972"/>
                <a:gd name="T70" fmla="*/ 2147483647 w 1927"/>
                <a:gd name="T71" fmla="*/ 2147483647 h 1972"/>
                <a:gd name="T72" fmla="*/ 2147483647 w 1927"/>
                <a:gd name="T73" fmla="*/ 2147483647 h 1972"/>
                <a:gd name="T74" fmla="*/ 2147483647 w 1927"/>
                <a:gd name="T75" fmla="*/ 2147483647 h 1972"/>
                <a:gd name="T76" fmla="*/ 2147483647 w 1927"/>
                <a:gd name="T77" fmla="*/ 2147483647 h 1972"/>
                <a:gd name="T78" fmla="*/ 2147483647 w 1927"/>
                <a:gd name="T79" fmla="*/ 2147483647 h 1972"/>
                <a:gd name="T80" fmla="*/ 2147483647 w 1927"/>
                <a:gd name="T81" fmla="*/ 2147483647 h 1972"/>
                <a:gd name="T82" fmla="*/ 2147483647 w 1927"/>
                <a:gd name="T83" fmla="*/ 2147483647 h 1972"/>
                <a:gd name="T84" fmla="*/ 2147483647 w 1927"/>
                <a:gd name="T85" fmla="*/ 2147483647 h 1972"/>
                <a:gd name="T86" fmla="*/ 2147483647 w 1927"/>
                <a:gd name="T87" fmla="*/ 2147483647 h 1972"/>
                <a:gd name="T88" fmla="*/ 2147483647 w 1927"/>
                <a:gd name="T89" fmla="*/ 2147483647 h 1972"/>
                <a:gd name="T90" fmla="*/ 2147483647 w 1927"/>
                <a:gd name="T91" fmla="*/ 2147483647 h 1972"/>
                <a:gd name="T92" fmla="*/ 2147483647 w 1927"/>
                <a:gd name="T93" fmla="*/ 2147483647 h 1972"/>
                <a:gd name="T94" fmla="*/ 2147483647 w 1927"/>
                <a:gd name="T95" fmla="*/ 2147483647 h 1972"/>
                <a:gd name="T96" fmla="*/ 2147483647 w 1927"/>
                <a:gd name="T97" fmla="*/ 2147483647 h 1972"/>
                <a:gd name="T98" fmla="*/ 2147483647 w 1927"/>
                <a:gd name="T99" fmla="*/ 2147483647 h 1972"/>
                <a:gd name="T100" fmla="*/ 2147483647 w 1927"/>
                <a:gd name="T101" fmla="*/ 2147483647 h 1972"/>
                <a:gd name="T102" fmla="*/ 2147483647 w 1927"/>
                <a:gd name="T103" fmla="*/ 2147483647 h 1972"/>
                <a:gd name="T104" fmla="*/ 2147483647 w 1927"/>
                <a:gd name="T105" fmla="*/ 2147483647 h 1972"/>
                <a:gd name="T106" fmla="*/ 2147483647 w 1927"/>
                <a:gd name="T107" fmla="*/ 2147483647 h 1972"/>
                <a:gd name="T108" fmla="*/ 2147483647 w 1927"/>
                <a:gd name="T109" fmla="*/ 2147483647 h 1972"/>
                <a:gd name="T110" fmla="*/ 2147483647 w 1927"/>
                <a:gd name="T111" fmla="*/ 2147483647 h 1972"/>
                <a:gd name="T112" fmla="*/ 2147483647 w 1927"/>
                <a:gd name="T113" fmla="*/ 2147483647 h 1972"/>
                <a:gd name="T114" fmla="*/ 2147483647 w 1927"/>
                <a:gd name="T115" fmla="*/ 2147483647 h 1972"/>
                <a:gd name="T116" fmla="*/ 2147483647 w 1927"/>
                <a:gd name="T117" fmla="*/ 2147483647 h 1972"/>
                <a:gd name="T118" fmla="*/ 2147483647 w 1927"/>
                <a:gd name="T119" fmla="*/ 2147483647 h 1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27"/>
                <a:gd name="T181" fmla="*/ 0 h 1972"/>
                <a:gd name="T182" fmla="*/ 1927 w 1927"/>
                <a:gd name="T183" fmla="*/ 1972 h 1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27" h="1972">
                  <a:moveTo>
                    <a:pt x="1314" y="227"/>
                  </a:moveTo>
                  <a:lnTo>
                    <a:pt x="1304" y="227"/>
                  </a:lnTo>
                  <a:lnTo>
                    <a:pt x="1294" y="225"/>
                  </a:lnTo>
                  <a:lnTo>
                    <a:pt x="1284" y="222"/>
                  </a:lnTo>
                  <a:lnTo>
                    <a:pt x="1275" y="222"/>
                  </a:lnTo>
                  <a:lnTo>
                    <a:pt x="1265" y="224"/>
                  </a:lnTo>
                  <a:lnTo>
                    <a:pt x="1257" y="225"/>
                  </a:lnTo>
                  <a:lnTo>
                    <a:pt x="1243" y="229"/>
                  </a:lnTo>
                  <a:lnTo>
                    <a:pt x="1230" y="229"/>
                  </a:lnTo>
                  <a:lnTo>
                    <a:pt x="1217" y="225"/>
                  </a:lnTo>
                  <a:lnTo>
                    <a:pt x="1205" y="219"/>
                  </a:lnTo>
                  <a:lnTo>
                    <a:pt x="1186" y="212"/>
                  </a:lnTo>
                  <a:lnTo>
                    <a:pt x="1169" y="205"/>
                  </a:lnTo>
                  <a:lnTo>
                    <a:pt x="1151" y="198"/>
                  </a:lnTo>
                  <a:lnTo>
                    <a:pt x="1134" y="192"/>
                  </a:lnTo>
                  <a:lnTo>
                    <a:pt x="1122" y="188"/>
                  </a:lnTo>
                  <a:lnTo>
                    <a:pt x="1114" y="183"/>
                  </a:lnTo>
                  <a:lnTo>
                    <a:pt x="1109" y="180"/>
                  </a:lnTo>
                  <a:lnTo>
                    <a:pt x="1107" y="175"/>
                  </a:lnTo>
                  <a:lnTo>
                    <a:pt x="1107" y="170"/>
                  </a:lnTo>
                  <a:lnTo>
                    <a:pt x="1110" y="163"/>
                  </a:lnTo>
                  <a:lnTo>
                    <a:pt x="1116" y="158"/>
                  </a:lnTo>
                  <a:lnTo>
                    <a:pt x="1122" y="151"/>
                  </a:lnTo>
                  <a:lnTo>
                    <a:pt x="1137" y="139"/>
                  </a:lnTo>
                  <a:lnTo>
                    <a:pt x="1144" y="129"/>
                  </a:lnTo>
                  <a:lnTo>
                    <a:pt x="1144" y="126"/>
                  </a:lnTo>
                  <a:lnTo>
                    <a:pt x="1141" y="124"/>
                  </a:lnTo>
                  <a:lnTo>
                    <a:pt x="1134" y="123"/>
                  </a:lnTo>
                  <a:lnTo>
                    <a:pt x="1122" y="123"/>
                  </a:lnTo>
                  <a:lnTo>
                    <a:pt x="1114" y="123"/>
                  </a:lnTo>
                  <a:lnTo>
                    <a:pt x="1107" y="121"/>
                  </a:lnTo>
                  <a:lnTo>
                    <a:pt x="1102" y="119"/>
                  </a:lnTo>
                  <a:lnTo>
                    <a:pt x="1097" y="114"/>
                  </a:lnTo>
                  <a:lnTo>
                    <a:pt x="1095" y="109"/>
                  </a:lnTo>
                  <a:lnTo>
                    <a:pt x="1094" y="102"/>
                  </a:lnTo>
                  <a:lnTo>
                    <a:pt x="1095" y="92"/>
                  </a:lnTo>
                  <a:lnTo>
                    <a:pt x="1099" y="82"/>
                  </a:lnTo>
                  <a:lnTo>
                    <a:pt x="1102" y="69"/>
                  </a:lnTo>
                  <a:lnTo>
                    <a:pt x="1104" y="55"/>
                  </a:lnTo>
                  <a:lnTo>
                    <a:pt x="1102" y="45"/>
                  </a:lnTo>
                  <a:lnTo>
                    <a:pt x="1100" y="38"/>
                  </a:lnTo>
                  <a:lnTo>
                    <a:pt x="1095" y="32"/>
                  </a:lnTo>
                  <a:lnTo>
                    <a:pt x="1090" y="27"/>
                  </a:lnTo>
                  <a:lnTo>
                    <a:pt x="1082" y="23"/>
                  </a:lnTo>
                  <a:lnTo>
                    <a:pt x="1072" y="23"/>
                  </a:lnTo>
                  <a:lnTo>
                    <a:pt x="1058" y="20"/>
                  </a:lnTo>
                  <a:lnTo>
                    <a:pt x="1045" y="15"/>
                  </a:lnTo>
                  <a:lnTo>
                    <a:pt x="1031" y="8"/>
                  </a:lnTo>
                  <a:lnTo>
                    <a:pt x="1020" y="0"/>
                  </a:lnTo>
                  <a:lnTo>
                    <a:pt x="1020" y="1"/>
                  </a:lnTo>
                  <a:lnTo>
                    <a:pt x="1015" y="3"/>
                  </a:lnTo>
                  <a:lnTo>
                    <a:pt x="1011" y="5"/>
                  </a:lnTo>
                  <a:lnTo>
                    <a:pt x="1010" y="15"/>
                  </a:lnTo>
                  <a:lnTo>
                    <a:pt x="1008" y="25"/>
                  </a:lnTo>
                  <a:lnTo>
                    <a:pt x="1004" y="35"/>
                  </a:lnTo>
                  <a:lnTo>
                    <a:pt x="1003" y="45"/>
                  </a:lnTo>
                  <a:lnTo>
                    <a:pt x="999" y="54"/>
                  </a:lnTo>
                  <a:lnTo>
                    <a:pt x="996" y="59"/>
                  </a:lnTo>
                  <a:lnTo>
                    <a:pt x="991" y="64"/>
                  </a:lnTo>
                  <a:lnTo>
                    <a:pt x="986" y="67"/>
                  </a:lnTo>
                  <a:lnTo>
                    <a:pt x="981" y="69"/>
                  </a:lnTo>
                  <a:lnTo>
                    <a:pt x="976" y="69"/>
                  </a:lnTo>
                  <a:lnTo>
                    <a:pt x="969" y="67"/>
                  </a:lnTo>
                  <a:lnTo>
                    <a:pt x="964" y="69"/>
                  </a:lnTo>
                  <a:lnTo>
                    <a:pt x="961" y="74"/>
                  </a:lnTo>
                  <a:lnTo>
                    <a:pt x="957" y="79"/>
                  </a:lnTo>
                  <a:lnTo>
                    <a:pt x="956" y="87"/>
                  </a:lnTo>
                  <a:lnTo>
                    <a:pt x="956" y="97"/>
                  </a:lnTo>
                  <a:lnTo>
                    <a:pt x="956" y="111"/>
                  </a:lnTo>
                  <a:lnTo>
                    <a:pt x="959" y="126"/>
                  </a:lnTo>
                  <a:lnTo>
                    <a:pt x="962" y="133"/>
                  </a:lnTo>
                  <a:lnTo>
                    <a:pt x="964" y="139"/>
                  </a:lnTo>
                  <a:lnTo>
                    <a:pt x="964" y="145"/>
                  </a:lnTo>
                  <a:lnTo>
                    <a:pt x="962" y="150"/>
                  </a:lnTo>
                  <a:lnTo>
                    <a:pt x="959" y="155"/>
                  </a:lnTo>
                  <a:lnTo>
                    <a:pt x="954" y="160"/>
                  </a:lnTo>
                  <a:lnTo>
                    <a:pt x="947" y="165"/>
                  </a:lnTo>
                  <a:lnTo>
                    <a:pt x="939" y="168"/>
                  </a:lnTo>
                  <a:lnTo>
                    <a:pt x="919" y="171"/>
                  </a:lnTo>
                  <a:lnTo>
                    <a:pt x="900" y="178"/>
                  </a:lnTo>
                  <a:lnTo>
                    <a:pt x="883" y="185"/>
                  </a:lnTo>
                  <a:lnTo>
                    <a:pt x="870" y="195"/>
                  </a:lnTo>
                  <a:lnTo>
                    <a:pt x="861" y="198"/>
                  </a:lnTo>
                  <a:lnTo>
                    <a:pt x="855" y="198"/>
                  </a:lnTo>
                  <a:lnTo>
                    <a:pt x="848" y="195"/>
                  </a:lnTo>
                  <a:lnTo>
                    <a:pt x="843" y="188"/>
                  </a:lnTo>
                  <a:lnTo>
                    <a:pt x="839" y="183"/>
                  </a:lnTo>
                  <a:lnTo>
                    <a:pt x="838" y="180"/>
                  </a:lnTo>
                  <a:lnTo>
                    <a:pt x="834" y="180"/>
                  </a:lnTo>
                  <a:lnTo>
                    <a:pt x="829" y="182"/>
                  </a:lnTo>
                  <a:lnTo>
                    <a:pt x="826" y="185"/>
                  </a:lnTo>
                  <a:lnTo>
                    <a:pt x="821" y="190"/>
                  </a:lnTo>
                  <a:lnTo>
                    <a:pt x="814" y="198"/>
                  </a:lnTo>
                  <a:lnTo>
                    <a:pt x="808" y="207"/>
                  </a:lnTo>
                  <a:lnTo>
                    <a:pt x="809" y="227"/>
                  </a:lnTo>
                  <a:lnTo>
                    <a:pt x="811" y="249"/>
                  </a:lnTo>
                  <a:lnTo>
                    <a:pt x="796" y="271"/>
                  </a:lnTo>
                  <a:lnTo>
                    <a:pt x="781" y="294"/>
                  </a:lnTo>
                  <a:lnTo>
                    <a:pt x="774" y="305"/>
                  </a:lnTo>
                  <a:lnTo>
                    <a:pt x="765" y="313"/>
                  </a:lnTo>
                  <a:lnTo>
                    <a:pt x="757" y="320"/>
                  </a:lnTo>
                  <a:lnTo>
                    <a:pt x="747" y="325"/>
                  </a:lnTo>
                  <a:lnTo>
                    <a:pt x="727" y="338"/>
                  </a:lnTo>
                  <a:lnTo>
                    <a:pt x="713" y="348"/>
                  </a:lnTo>
                  <a:lnTo>
                    <a:pt x="727" y="362"/>
                  </a:lnTo>
                  <a:lnTo>
                    <a:pt x="733" y="374"/>
                  </a:lnTo>
                  <a:lnTo>
                    <a:pt x="735" y="379"/>
                  </a:lnTo>
                  <a:lnTo>
                    <a:pt x="737" y="384"/>
                  </a:lnTo>
                  <a:lnTo>
                    <a:pt x="735" y="389"/>
                  </a:lnTo>
                  <a:lnTo>
                    <a:pt x="733" y="392"/>
                  </a:lnTo>
                  <a:lnTo>
                    <a:pt x="727" y="399"/>
                  </a:lnTo>
                  <a:lnTo>
                    <a:pt x="718" y="406"/>
                  </a:lnTo>
                  <a:lnTo>
                    <a:pt x="705" y="409"/>
                  </a:lnTo>
                  <a:lnTo>
                    <a:pt x="691" y="414"/>
                  </a:lnTo>
                  <a:lnTo>
                    <a:pt x="691" y="412"/>
                  </a:lnTo>
                  <a:lnTo>
                    <a:pt x="690" y="412"/>
                  </a:lnTo>
                  <a:lnTo>
                    <a:pt x="690" y="414"/>
                  </a:lnTo>
                  <a:lnTo>
                    <a:pt x="690" y="417"/>
                  </a:lnTo>
                  <a:lnTo>
                    <a:pt x="675" y="427"/>
                  </a:lnTo>
                  <a:lnTo>
                    <a:pt x="661" y="434"/>
                  </a:lnTo>
                  <a:lnTo>
                    <a:pt x="648" y="438"/>
                  </a:lnTo>
                  <a:lnTo>
                    <a:pt x="634" y="439"/>
                  </a:lnTo>
                  <a:lnTo>
                    <a:pt x="629" y="444"/>
                  </a:lnTo>
                  <a:lnTo>
                    <a:pt x="626" y="449"/>
                  </a:lnTo>
                  <a:lnTo>
                    <a:pt x="624" y="454"/>
                  </a:lnTo>
                  <a:lnTo>
                    <a:pt x="624" y="458"/>
                  </a:lnTo>
                  <a:lnTo>
                    <a:pt x="626" y="461"/>
                  </a:lnTo>
                  <a:lnTo>
                    <a:pt x="629" y="465"/>
                  </a:lnTo>
                  <a:lnTo>
                    <a:pt x="636" y="468"/>
                  </a:lnTo>
                  <a:lnTo>
                    <a:pt x="643" y="470"/>
                  </a:lnTo>
                  <a:lnTo>
                    <a:pt x="653" y="473"/>
                  </a:lnTo>
                  <a:lnTo>
                    <a:pt x="663" y="476"/>
                  </a:lnTo>
                  <a:lnTo>
                    <a:pt x="671" y="478"/>
                  </a:lnTo>
                  <a:lnTo>
                    <a:pt x="676" y="480"/>
                  </a:lnTo>
                  <a:lnTo>
                    <a:pt x="678" y="483"/>
                  </a:lnTo>
                  <a:lnTo>
                    <a:pt x="678" y="485"/>
                  </a:lnTo>
                  <a:lnTo>
                    <a:pt x="676" y="486"/>
                  </a:lnTo>
                  <a:lnTo>
                    <a:pt x="671" y="490"/>
                  </a:lnTo>
                  <a:lnTo>
                    <a:pt x="663" y="493"/>
                  </a:lnTo>
                  <a:lnTo>
                    <a:pt x="653" y="495"/>
                  </a:lnTo>
                  <a:lnTo>
                    <a:pt x="643" y="495"/>
                  </a:lnTo>
                  <a:lnTo>
                    <a:pt x="631" y="495"/>
                  </a:lnTo>
                  <a:lnTo>
                    <a:pt x="621" y="497"/>
                  </a:lnTo>
                  <a:lnTo>
                    <a:pt x="609" y="502"/>
                  </a:lnTo>
                  <a:lnTo>
                    <a:pt x="599" y="505"/>
                  </a:lnTo>
                  <a:lnTo>
                    <a:pt x="589" y="508"/>
                  </a:lnTo>
                  <a:lnTo>
                    <a:pt x="568" y="510"/>
                  </a:lnTo>
                  <a:lnTo>
                    <a:pt x="548" y="512"/>
                  </a:lnTo>
                  <a:lnTo>
                    <a:pt x="542" y="512"/>
                  </a:lnTo>
                  <a:lnTo>
                    <a:pt x="536" y="513"/>
                  </a:lnTo>
                  <a:lnTo>
                    <a:pt x="530" y="515"/>
                  </a:lnTo>
                  <a:lnTo>
                    <a:pt x="523" y="520"/>
                  </a:lnTo>
                  <a:lnTo>
                    <a:pt x="506" y="532"/>
                  </a:lnTo>
                  <a:lnTo>
                    <a:pt x="488" y="544"/>
                  </a:lnTo>
                  <a:lnTo>
                    <a:pt x="469" y="555"/>
                  </a:lnTo>
                  <a:lnTo>
                    <a:pt x="452" y="566"/>
                  </a:lnTo>
                  <a:lnTo>
                    <a:pt x="456" y="577"/>
                  </a:lnTo>
                  <a:lnTo>
                    <a:pt x="457" y="587"/>
                  </a:lnTo>
                  <a:lnTo>
                    <a:pt x="457" y="596"/>
                  </a:lnTo>
                  <a:lnTo>
                    <a:pt x="456" y="604"/>
                  </a:lnTo>
                  <a:lnTo>
                    <a:pt x="454" y="611"/>
                  </a:lnTo>
                  <a:lnTo>
                    <a:pt x="451" y="618"/>
                  </a:lnTo>
                  <a:lnTo>
                    <a:pt x="447" y="623"/>
                  </a:lnTo>
                  <a:lnTo>
                    <a:pt x="442" y="628"/>
                  </a:lnTo>
                  <a:lnTo>
                    <a:pt x="432" y="636"/>
                  </a:lnTo>
                  <a:lnTo>
                    <a:pt x="419" y="645"/>
                  </a:lnTo>
                  <a:lnTo>
                    <a:pt x="405" y="650"/>
                  </a:lnTo>
                  <a:lnTo>
                    <a:pt x="390" y="656"/>
                  </a:lnTo>
                  <a:lnTo>
                    <a:pt x="382" y="658"/>
                  </a:lnTo>
                  <a:lnTo>
                    <a:pt x="373" y="662"/>
                  </a:lnTo>
                  <a:lnTo>
                    <a:pt x="366" y="667"/>
                  </a:lnTo>
                  <a:lnTo>
                    <a:pt x="358" y="672"/>
                  </a:lnTo>
                  <a:lnTo>
                    <a:pt x="346" y="682"/>
                  </a:lnTo>
                  <a:lnTo>
                    <a:pt x="335" y="695"/>
                  </a:lnTo>
                  <a:lnTo>
                    <a:pt x="328" y="700"/>
                  </a:lnTo>
                  <a:lnTo>
                    <a:pt x="321" y="705"/>
                  </a:lnTo>
                  <a:lnTo>
                    <a:pt x="313" y="709"/>
                  </a:lnTo>
                  <a:lnTo>
                    <a:pt x="306" y="710"/>
                  </a:lnTo>
                  <a:lnTo>
                    <a:pt x="289" y="710"/>
                  </a:lnTo>
                  <a:lnTo>
                    <a:pt x="274" y="709"/>
                  </a:lnTo>
                  <a:lnTo>
                    <a:pt x="262" y="707"/>
                  </a:lnTo>
                  <a:lnTo>
                    <a:pt x="254" y="705"/>
                  </a:lnTo>
                  <a:lnTo>
                    <a:pt x="245" y="707"/>
                  </a:lnTo>
                  <a:lnTo>
                    <a:pt x="240" y="709"/>
                  </a:lnTo>
                  <a:lnTo>
                    <a:pt x="234" y="712"/>
                  </a:lnTo>
                  <a:lnTo>
                    <a:pt x="230" y="717"/>
                  </a:lnTo>
                  <a:lnTo>
                    <a:pt x="225" y="722"/>
                  </a:lnTo>
                  <a:lnTo>
                    <a:pt x="222" y="729"/>
                  </a:lnTo>
                  <a:lnTo>
                    <a:pt x="217" y="739"/>
                  </a:lnTo>
                  <a:lnTo>
                    <a:pt x="212" y="744"/>
                  </a:lnTo>
                  <a:lnTo>
                    <a:pt x="205" y="747"/>
                  </a:lnTo>
                  <a:lnTo>
                    <a:pt x="200" y="747"/>
                  </a:lnTo>
                  <a:lnTo>
                    <a:pt x="195" y="746"/>
                  </a:lnTo>
                  <a:lnTo>
                    <a:pt x="188" y="741"/>
                  </a:lnTo>
                  <a:lnTo>
                    <a:pt x="183" y="736"/>
                  </a:lnTo>
                  <a:lnTo>
                    <a:pt x="178" y="729"/>
                  </a:lnTo>
                  <a:lnTo>
                    <a:pt x="164" y="719"/>
                  </a:lnTo>
                  <a:lnTo>
                    <a:pt x="154" y="712"/>
                  </a:lnTo>
                  <a:lnTo>
                    <a:pt x="149" y="710"/>
                  </a:lnTo>
                  <a:lnTo>
                    <a:pt x="144" y="710"/>
                  </a:lnTo>
                  <a:lnTo>
                    <a:pt x="141" y="710"/>
                  </a:lnTo>
                  <a:lnTo>
                    <a:pt x="138" y="712"/>
                  </a:lnTo>
                  <a:lnTo>
                    <a:pt x="129" y="717"/>
                  </a:lnTo>
                  <a:lnTo>
                    <a:pt x="124" y="726"/>
                  </a:lnTo>
                  <a:lnTo>
                    <a:pt x="119" y="736"/>
                  </a:lnTo>
                  <a:lnTo>
                    <a:pt x="114" y="749"/>
                  </a:lnTo>
                  <a:lnTo>
                    <a:pt x="106" y="776"/>
                  </a:lnTo>
                  <a:lnTo>
                    <a:pt x="95" y="803"/>
                  </a:lnTo>
                  <a:lnTo>
                    <a:pt x="87" y="830"/>
                  </a:lnTo>
                  <a:lnTo>
                    <a:pt x="77" y="857"/>
                  </a:lnTo>
                  <a:lnTo>
                    <a:pt x="72" y="870"/>
                  </a:lnTo>
                  <a:lnTo>
                    <a:pt x="65" y="882"/>
                  </a:lnTo>
                  <a:lnTo>
                    <a:pt x="60" y="886"/>
                  </a:lnTo>
                  <a:lnTo>
                    <a:pt x="55" y="889"/>
                  </a:lnTo>
                  <a:lnTo>
                    <a:pt x="48" y="891"/>
                  </a:lnTo>
                  <a:lnTo>
                    <a:pt x="42" y="892"/>
                  </a:lnTo>
                  <a:lnTo>
                    <a:pt x="26" y="897"/>
                  </a:lnTo>
                  <a:lnTo>
                    <a:pt x="16" y="902"/>
                  </a:lnTo>
                  <a:lnTo>
                    <a:pt x="11" y="907"/>
                  </a:lnTo>
                  <a:lnTo>
                    <a:pt x="8" y="911"/>
                  </a:lnTo>
                  <a:lnTo>
                    <a:pt x="8" y="914"/>
                  </a:lnTo>
                  <a:lnTo>
                    <a:pt x="11" y="918"/>
                  </a:lnTo>
                  <a:lnTo>
                    <a:pt x="18" y="919"/>
                  </a:lnTo>
                  <a:lnTo>
                    <a:pt x="30" y="921"/>
                  </a:lnTo>
                  <a:lnTo>
                    <a:pt x="38" y="924"/>
                  </a:lnTo>
                  <a:lnTo>
                    <a:pt x="47" y="929"/>
                  </a:lnTo>
                  <a:lnTo>
                    <a:pt x="53" y="934"/>
                  </a:lnTo>
                  <a:lnTo>
                    <a:pt x="57" y="939"/>
                  </a:lnTo>
                  <a:lnTo>
                    <a:pt x="58" y="948"/>
                  </a:lnTo>
                  <a:lnTo>
                    <a:pt x="58" y="956"/>
                  </a:lnTo>
                  <a:lnTo>
                    <a:pt x="55" y="968"/>
                  </a:lnTo>
                  <a:lnTo>
                    <a:pt x="50" y="980"/>
                  </a:lnTo>
                  <a:lnTo>
                    <a:pt x="43" y="997"/>
                  </a:lnTo>
                  <a:lnTo>
                    <a:pt x="35" y="1010"/>
                  </a:lnTo>
                  <a:lnTo>
                    <a:pt x="32" y="1015"/>
                  </a:lnTo>
                  <a:lnTo>
                    <a:pt x="26" y="1020"/>
                  </a:lnTo>
                  <a:lnTo>
                    <a:pt x="21" y="1025"/>
                  </a:lnTo>
                  <a:lnTo>
                    <a:pt x="16" y="1027"/>
                  </a:lnTo>
                  <a:lnTo>
                    <a:pt x="11" y="1029"/>
                  </a:lnTo>
                  <a:lnTo>
                    <a:pt x="6" y="1034"/>
                  </a:lnTo>
                  <a:lnTo>
                    <a:pt x="5" y="1040"/>
                  </a:lnTo>
                  <a:lnTo>
                    <a:pt x="3" y="1051"/>
                  </a:lnTo>
                  <a:lnTo>
                    <a:pt x="0" y="1056"/>
                  </a:lnTo>
                  <a:lnTo>
                    <a:pt x="0" y="1061"/>
                  </a:lnTo>
                  <a:lnTo>
                    <a:pt x="0" y="1064"/>
                  </a:lnTo>
                  <a:lnTo>
                    <a:pt x="0" y="1067"/>
                  </a:lnTo>
                  <a:lnTo>
                    <a:pt x="3" y="1067"/>
                  </a:lnTo>
                  <a:lnTo>
                    <a:pt x="6" y="1067"/>
                  </a:lnTo>
                  <a:lnTo>
                    <a:pt x="10" y="1066"/>
                  </a:lnTo>
                  <a:lnTo>
                    <a:pt x="16" y="1064"/>
                  </a:lnTo>
                  <a:lnTo>
                    <a:pt x="23" y="1061"/>
                  </a:lnTo>
                  <a:lnTo>
                    <a:pt x="28" y="1059"/>
                  </a:lnTo>
                  <a:lnTo>
                    <a:pt x="33" y="1059"/>
                  </a:lnTo>
                  <a:lnTo>
                    <a:pt x="37" y="1062"/>
                  </a:lnTo>
                  <a:lnTo>
                    <a:pt x="40" y="1067"/>
                  </a:lnTo>
                  <a:lnTo>
                    <a:pt x="40" y="1072"/>
                  </a:lnTo>
                  <a:lnTo>
                    <a:pt x="38" y="1079"/>
                  </a:lnTo>
                  <a:lnTo>
                    <a:pt x="37" y="1086"/>
                  </a:lnTo>
                  <a:lnTo>
                    <a:pt x="26" y="1103"/>
                  </a:lnTo>
                  <a:lnTo>
                    <a:pt x="18" y="1120"/>
                  </a:lnTo>
                  <a:lnTo>
                    <a:pt x="10" y="1135"/>
                  </a:lnTo>
                  <a:lnTo>
                    <a:pt x="0" y="1148"/>
                  </a:lnTo>
                  <a:lnTo>
                    <a:pt x="5" y="1165"/>
                  </a:lnTo>
                  <a:lnTo>
                    <a:pt x="6" y="1173"/>
                  </a:lnTo>
                  <a:lnTo>
                    <a:pt x="6" y="1184"/>
                  </a:lnTo>
                  <a:lnTo>
                    <a:pt x="5" y="1199"/>
                  </a:lnTo>
                  <a:lnTo>
                    <a:pt x="6" y="1202"/>
                  </a:lnTo>
                  <a:lnTo>
                    <a:pt x="11" y="1204"/>
                  </a:lnTo>
                  <a:lnTo>
                    <a:pt x="16" y="1205"/>
                  </a:lnTo>
                  <a:lnTo>
                    <a:pt x="23" y="1204"/>
                  </a:lnTo>
                  <a:lnTo>
                    <a:pt x="28" y="1204"/>
                  </a:lnTo>
                  <a:lnTo>
                    <a:pt x="33" y="1204"/>
                  </a:lnTo>
                  <a:lnTo>
                    <a:pt x="37" y="1205"/>
                  </a:lnTo>
                  <a:lnTo>
                    <a:pt x="42" y="1209"/>
                  </a:lnTo>
                  <a:lnTo>
                    <a:pt x="45" y="1214"/>
                  </a:lnTo>
                  <a:lnTo>
                    <a:pt x="48" y="1221"/>
                  </a:lnTo>
                  <a:lnTo>
                    <a:pt x="52" y="1231"/>
                  </a:lnTo>
                  <a:lnTo>
                    <a:pt x="55" y="1246"/>
                  </a:lnTo>
                  <a:lnTo>
                    <a:pt x="55" y="1253"/>
                  </a:lnTo>
                  <a:lnTo>
                    <a:pt x="58" y="1259"/>
                  </a:lnTo>
                  <a:lnTo>
                    <a:pt x="62" y="1263"/>
                  </a:lnTo>
                  <a:lnTo>
                    <a:pt x="67" y="1266"/>
                  </a:lnTo>
                  <a:lnTo>
                    <a:pt x="74" y="1266"/>
                  </a:lnTo>
                  <a:lnTo>
                    <a:pt x="82" y="1266"/>
                  </a:lnTo>
                  <a:lnTo>
                    <a:pt x="90" y="1263"/>
                  </a:lnTo>
                  <a:lnTo>
                    <a:pt x="101" y="1258"/>
                  </a:lnTo>
                  <a:lnTo>
                    <a:pt x="107" y="1254"/>
                  </a:lnTo>
                  <a:lnTo>
                    <a:pt x="114" y="1251"/>
                  </a:lnTo>
                  <a:lnTo>
                    <a:pt x="121" y="1251"/>
                  </a:lnTo>
                  <a:lnTo>
                    <a:pt x="127" y="1251"/>
                  </a:lnTo>
                  <a:lnTo>
                    <a:pt x="136" y="1251"/>
                  </a:lnTo>
                  <a:lnTo>
                    <a:pt x="144" y="1254"/>
                  </a:lnTo>
                  <a:lnTo>
                    <a:pt x="153" y="1259"/>
                  </a:lnTo>
                  <a:lnTo>
                    <a:pt x="163" y="1266"/>
                  </a:lnTo>
                  <a:lnTo>
                    <a:pt x="173" y="1269"/>
                  </a:lnTo>
                  <a:lnTo>
                    <a:pt x="183" y="1273"/>
                  </a:lnTo>
                  <a:lnTo>
                    <a:pt x="191" y="1273"/>
                  </a:lnTo>
                  <a:lnTo>
                    <a:pt x="200" y="1273"/>
                  </a:lnTo>
                  <a:lnTo>
                    <a:pt x="208" y="1271"/>
                  </a:lnTo>
                  <a:lnTo>
                    <a:pt x="215" y="1269"/>
                  </a:lnTo>
                  <a:lnTo>
                    <a:pt x="222" y="1266"/>
                  </a:lnTo>
                  <a:lnTo>
                    <a:pt x="228" y="1263"/>
                  </a:lnTo>
                  <a:lnTo>
                    <a:pt x="239" y="1251"/>
                  </a:lnTo>
                  <a:lnTo>
                    <a:pt x="247" y="1246"/>
                  </a:lnTo>
                  <a:lnTo>
                    <a:pt x="250" y="1246"/>
                  </a:lnTo>
                  <a:lnTo>
                    <a:pt x="254" y="1249"/>
                  </a:lnTo>
                  <a:lnTo>
                    <a:pt x="257" y="1254"/>
                  </a:lnTo>
                  <a:lnTo>
                    <a:pt x="260" y="1263"/>
                  </a:lnTo>
                  <a:lnTo>
                    <a:pt x="271" y="1273"/>
                  </a:lnTo>
                  <a:lnTo>
                    <a:pt x="279" y="1283"/>
                  </a:lnTo>
                  <a:lnTo>
                    <a:pt x="291" y="1298"/>
                  </a:lnTo>
                  <a:lnTo>
                    <a:pt x="303" y="1313"/>
                  </a:lnTo>
                  <a:lnTo>
                    <a:pt x="311" y="1322"/>
                  </a:lnTo>
                  <a:lnTo>
                    <a:pt x="321" y="1332"/>
                  </a:lnTo>
                  <a:lnTo>
                    <a:pt x="331" y="1339"/>
                  </a:lnTo>
                  <a:lnTo>
                    <a:pt x="341" y="1344"/>
                  </a:lnTo>
                  <a:lnTo>
                    <a:pt x="355" y="1347"/>
                  </a:lnTo>
                  <a:lnTo>
                    <a:pt x="368" y="1349"/>
                  </a:lnTo>
                  <a:lnTo>
                    <a:pt x="383" y="1347"/>
                  </a:lnTo>
                  <a:lnTo>
                    <a:pt x="400" y="1342"/>
                  </a:lnTo>
                  <a:lnTo>
                    <a:pt x="407" y="1339"/>
                  </a:lnTo>
                  <a:lnTo>
                    <a:pt x="412" y="1335"/>
                  </a:lnTo>
                  <a:lnTo>
                    <a:pt x="417" y="1335"/>
                  </a:lnTo>
                  <a:lnTo>
                    <a:pt x="422" y="1337"/>
                  </a:lnTo>
                  <a:lnTo>
                    <a:pt x="427" y="1340"/>
                  </a:lnTo>
                  <a:lnTo>
                    <a:pt x="432" y="1345"/>
                  </a:lnTo>
                  <a:lnTo>
                    <a:pt x="437" y="1350"/>
                  </a:lnTo>
                  <a:lnTo>
                    <a:pt x="442" y="1359"/>
                  </a:lnTo>
                  <a:lnTo>
                    <a:pt x="454" y="1365"/>
                  </a:lnTo>
                  <a:lnTo>
                    <a:pt x="464" y="1372"/>
                  </a:lnTo>
                  <a:lnTo>
                    <a:pt x="467" y="1377"/>
                  </a:lnTo>
                  <a:lnTo>
                    <a:pt x="471" y="1382"/>
                  </a:lnTo>
                  <a:lnTo>
                    <a:pt x="471" y="1387"/>
                  </a:lnTo>
                  <a:lnTo>
                    <a:pt x="471" y="1396"/>
                  </a:lnTo>
                  <a:lnTo>
                    <a:pt x="473" y="1408"/>
                  </a:lnTo>
                  <a:lnTo>
                    <a:pt x="476" y="1421"/>
                  </a:lnTo>
                  <a:lnTo>
                    <a:pt x="479" y="1426"/>
                  </a:lnTo>
                  <a:lnTo>
                    <a:pt x="488" y="1433"/>
                  </a:lnTo>
                  <a:lnTo>
                    <a:pt x="499" y="1440"/>
                  </a:lnTo>
                  <a:lnTo>
                    <a:pt x="518" y="1446"/>
                  </a:lnTo>
                  <a:lnTo>
                    <a:pt x="530" y="1448"/>
                  </a:lnTo>
                  <a:lnTo>
                    <a:pt x="540" y="1451"/>
                  </a:lnTo>
                  <a:lnTo>
                    <a:pt x="545" y="1453"/>
                  </a:lnTo>
                  <a:lnTo>
                    <a:pt x="547" y="1455"/>
                  </a:lnTo>
                  <a:lnTo>
                    <a:pt x="550" y="1458"/>
                  </a:lnTo>
                  <a:lnTo>
                    <a:pt x="552" y="1463"/>
                  </a:lnTo>
                  <a:lnTo>
                    <a:pt x="563" y="1475"/>
                  </a:lnTo>
                  <a:lnTo>
                    <a:pt x="570" y="1483"/>
                  </a:lnTo>
                  <a:lnTo>
                    <a:pt x="574" y="1490"/>
                  </a:lnTo>
                  <a:lnTo>
                    <a:pt x="575" y="1495"/>
                  </a:lnTo>
                  <a:lnTo>
                    <a:pt x="577" y="1514"/>
                  </a:lnTo>
                  <a:lnTo>
                    <a:pt x="579" y="1532"/>
                  </a:lnTo>
                  <a:lnTo>
                    <a:pt x="575" y="1541"/>
                  </a:lnTo>
                  <a:lnTo>
                    <a:pt x="572" y="1547"/>
                  </a:lnTo>
                  <a:lnTo>
                    <a:pt x="565" y="1552"/>
                  </a:lnTo>
                  <a:lnTo>
                    <a:pt x="557" y="1556"/>
                  </a:lnTo>
                  <a:lnTo>
                    <a:pt x="548" y="1559"/>
                  </a:lnTo>
                  <a:lnTo>
                    <a:pt x="540" y="1564"/>
                  </a:lnTo>
                  <a:lnTo>
                    <a:pt x="533" y="1571"/>
                  </a:lnTo>
                  <a:lnTo>
                    <a:pt x="525" y="1578"/>
                  </a:lnTo>
                  <a:lnTo>
                    <a:pt x="511" y="1596"/>
                  </a:lnTo>
                  <a:lnTo>
                    <a:pt x="499" y="1615"/>
                  </a:lnTo>
                  <a:lnTo>
                    <a:pt x="484" y="1635"/>
                  </a:lnTo>
                  <a:lnTo>
                    <a:pt x="469" y="1653"/>
                  </a:lnTo>
                  <a:lnTo>
                    <a:pt x="454" y="1674"/>
                  </a:lnTo>
                  <a:lnTo>
                    <a:pt x="441" y="1692"/>
                  </a:lnTo>
                  <a:lnTo>
                    <a:pt x="434" y="1697"/>
                  </a:lnTo>
                  <a:lnTo>
                    <a:pt x="429" y="1702"/>
                  </a:lnTo>
                  <a:lnTo>
                    <a:pt x="425" y="1707"/>
                  </a:lnTo>
                  <a:lnTo>
                    <a:pt x="424" y="1712"/>
                  </a:lnTo>
                  <a:lnTo>
                    <a:pt x="425" y="1717"/>
                  </a:lnTo>
                  <a:lnTo>
                    <a:pt x="427" y="1724"/>
                  </a:lnTo>
                  <a:lnTo>
                    <a:pt x="432" y="1729"/>
                  </a:lnTo>
                  <a:lnTo>
                    <a:pt x="442" y="1734"/>
                  </a:lnTo>
                  <a:lnTo>
                    <a:pt x="451" y="1744"/>
                  </a:lnTo>
                  <a:lnTo>
                    <a:pt x="462" y="1753"/>
                  </a:lnTo>
                  <a:lnTo>
                    <a:pt x="469" y="1756"/>
                  </a:lnTo>
                  <a:lnTo>
                    <a:pt x="478" y="1760"/>
                  </a:lnTo>
                  <a:lnTo>
                    <a:pt x="488" y="1763"/>
                  </a:lnTo>
                  <a:lnTo>
                    <a:pt x="498" y="1765"/>
                  </a:lnTo>
                  <a:lnTo>
                    <a:pt x="510" y="1761"/>
                  </a:lnTo>
                  <a:lnTo>
                    <a:pt x="518" y="1761"/>
                  </a:lnTo>
                  <a:lnTo>
                    <a:pt x="526" y="1761"/>
                  </a:lnTo>
                  <a:lnTo>
                    <a:pt x="535" y="1763"/>
                  </a:lnTo>
                  <a:lnTo>
                    <a:pt x="542" y="1766"/>
                  </a:lnTo>
                  <a:lnTo>
                    <a:pt x="547" y="1770"/>
                  </a:lnTo>
                  <a:lnTo>
                    <a:pt x="552" y="1775"/>
                  </a:lnTo>
                  <a:lnTo>
                    <a:pt x="555" y="1781"/>
                  </a:lnTo>
                  <a:lnTo>
                    <a:pt x="563" y="1786"/>
                  </a:lnTo>
                  <a:lnTo>
                    <a:pt x="575" y="1795"/>
                  </a:lnTo>
                  <a:lnTo>
                    <a:pt x="587" y="1807"/>
                  </a:lnTo>
                  <a:lnTo>
                    <a:pt x="599" y="1818"/>
                  </a:lnTo>
                  <a:lnTo>
                    <a:pt x="609" y="1830"/>
                  </a:lnTo>
                  <a:lnTo>
                    <a:pt x="619" y="1839"/>
                  </a:lnTo>
                  <a:lnTo>
                    <a:pt x="624" y="1842"/>
                  </a:lnTo>
                  <a:lnTo>
                    <a:pt x="627" y="1845"/>
                  </a:lnTo>
                  <a:lnTo>
                    <a:pt x="631" y="1845"/>
                  </a:lnTo>
                  <a:lnTo>
                    <a:pt x="634" y="1845"/>
                  </a:lnTo>
                  <a:lnTo>
                    <a:pt x="643" y="1845"/>
                  </a:lnTo>
                  <a:lnTo>
                    <a:pt x="649" y="1847"/>
                  </a:lnTo>
                  <a:lnTo>
                    <a:pt x="656" y="1850"/>
                  </a:lnTo>
                  <a:lnTo>
                    <a:pt x="659" y="1856"/>
                  </a:lnTo>
                  <a:lnTo>
                    <a:pt x="663" y="1861"/>
                  </a:lnTo>
                  <a:lnTo>
                    <a:pt x="664" y="1869"/>
                  </a:lnTo>
                  <a:lnTo>
                    <a:pt x="666" y="1877"/>
                  </a:lnTo>
                  <a:lnTo>
                    <a:pt x="664" y="1888"/>
                  </a:lnTo>
                  <a:lnTo>
                    <a:pt x="666" y="1903"/>
                  </a:lnTo>
                  <a:lnTo>
                    <a:pt x="669" y="1918"/>
                  </a:lnTo>
                  <a:lnTo>
                    <a:pt x="671" y="1925"/>
                  </a:lnTo>
                  <a:lnTo>
                    <a:pt x="675" y="1930"/>
                  </a:lnTo>
                  <a:lnTo>
                    <a:pt x="678" y="1936"/>
                  </a:lnTo>
                  <a:lnTo>
                    <a:pt x="683" y="1941"/>
                  </a:lnTo>
                  <a:lnTo>
                    <a:pt x="685" y="1950"/>
                  </a:lnTo>
                  <a:lnTo>
                    <a:pt x="688" y="1957"/>
                  </a:lnTo>
                  <a:lnTo>
                    <a:pt x="693" y="1962"/>
                  </a:lnTo>
                  <a:lnTo>
                    <a:pt x="701" y="1967"/>
                  </a:lnTo>
                  <a:lnTo>
                    <a:pt x="712" y="1970"/>
                  </a:lnTo>
                  <a:lnTo>
                    <a:pt x="727" y="1972"/>
                  </a:lnTo>
                  <a:lnTo>
                    <a:pt x="745" y="1970"/>
                  </a:lnTo>
                  <a:lnTo>
                    <a:pt x="767" y="1967"/>
                  </a:lnTo>
                  <a:lnTo>
                    <a:pt x="781" y="1968"/>
                  </a:lnTo>
                  <a:lnTo>
                    <a:pt x="794" y="1968"/>
                  </a:lnTo>
                  <a:lnTo>
                    <a:pt x="801" y="1967"/>
                  </a:lnTo>
                  <a:lnTo>
                    <a:pt x="808" y="1965"/>
                  </a:lnTo>
                  <a:lnTo>
                    <a:pt x="814" y="1963"/>
                  </a:lnTo>
                  <a:lnTo>
                    <a:pt x="823" y="1958"/>
                  </a:lnTo>
                  <a:lnTo>
                    <a:pt x="831" y="1953"/>
                  </a:lnTo>
                  <a:lnTo>
                    <a:pt x="839" y="1950"/>
                  </a:lnTo>
                  <a:lnTo>
                    <a:pt x="850" y="1948"/>
                  </a:lnTo>
                  <a:lnTo>
                    <a:pt x="858" y="1946"/>
                  </a:lnTo>
                  <a:lnTo>
                    <a:pt x="878" y="1920"/>
                  </a:lnTo>
                  <a:lnTo>
                    <a:pt x="898" y="1894"/>
                  </a:lnTo>
                  <a:lnTo>
                    <a:pt x="910" y="1882"/>
                  </a:lnTo>
                  <a:lnTo>
                    <a:pt x="920" y="1872"/>
                  </a:lnTo>
                  <a:lnTo>
                    <a:pt x="932" y="1864"/>
                  </a:lnTo>
                  <a:lnTo>
                    <a:pt x="942" y="1856"/>
                  </a:lnTo>
                  <a:lnTo>
                    <a:pt x="951" y="1847"/>
                  </a:lnTo>
                  <a:lnTo>
                    <a:pt x="959" y="1842"/>
                  </a:lnTo>
                  <a:lnTo>
                    <a:pt x="962" y="1840"/>
                  </a:lnTo>
                  <a:lnTo>
                    <a:pt x="966" y="1839"/>
                  </a:lnTo>
                  <a:lnTo>
                    <a:pt x="971" y="1840"/>
                  </a:lnTo>
                  <a:lnTo>
                    <a:pt x="974" y="1840"/>
                  </a:lnTo>
                  <a:lnTo>
                    <a:pt x="981" y="1840"/>
                  </a:lnTo>
                  <a:lnTo>
                    <a:pt x="986" y="1837"/>
                  </a:lnTo>
                  <a:lnTo>
                    <a:pt x="989" y="1834"/>
                  </a:lnTo>
                  <a:lnTo>
                    <a:pt x="993" y="1829"/>
                  </a:lnTo>
                  <a:lnTo>
                    <a:pt x="994" y="1820"/>
                  </a:lnTo>
                  <a:lnTo>
                    <a:pt x="998" y="1815"/>
                  </a:lnTo>
                  <a:lnTo>
                    <a:pt x="999" y="1812"/>
                  </a:lnTo>
                  <a:lnTo>
                    <a:pt x="1003" y="1812"/>
                  </a:lnTo>
                  <a:lnTo>
                    <a:pt x="1008" y="1813"/>
                  </a:lnTo>
                  <a:lnTo>
                    <a:pt x="1015" y="1820"/>
                  </a:lnTo>
                  <a:lnTo>
                    <a:pt x="1028" y="1820"/>
                  </a:lnTo>
                  <a:lnTo>
                    <a:pt x="1040" y="1820"/>
                  </a:lnTo>
                  <a:lnTo>
                    <a:pt x="1053" y="1820"/>
                  </a:lnTo>
                  <a:lnTo>
                    <a:pt x="1065" y="1820"/>
                  </a:lnTo>
                  <a:lnTo>
                    <a:pt x="1072" y="1820"/>
                  </a:lnTo>
                  <a:lnTo>
                    <a:pt x="1077" y="1818"/>
                  </a:lnTo>
                  <a:lnTo>
                    <a:pt x="1080" y="1815"/>
                  </a:lnTo>
                  <a:lnTo>
                    <a:pt x="1082" y="1813"/>
                  </a:lnTo>
                  <a:lnTo>
                    <a:pt x="1084" y="1810"/>
                  </a:lnTo>
                  <a:lnTo>
                    <a:pt x="1084" y="1805"/>
                  </a:lnTo>
                  <a:lnTo>
                    <a:pt x="1082" y="1800"/>
                  </a:lnTo>
                  <a:lnTo>
                    <a:pt x="1080" y="1795"/>
                  </a:lnTo>
                  <a:lnTo>
                    <a:pt x="1075" y="1788"/>
                  </a:lnTo>
                  <a:lnTo>
                    <a:pt x="1073" y="1783"/>
                  </a:lnTo>
                  <a:lnTo>
                    <a:pt x="1075" y="1778"/>
                  </a:lnTo>
                  <a:lnTo>
                    <a:pt x="1079" y="1775"/>
                  </a:lnTo>
                  <a:lnTo>
                    <a:pt x="1084" y="1766"/>
                  </a:lnTo>
                  <a:lnTo>
                    <a:pt x="1085" y="1756"/>
                  </a:lnTo>
                  <a:lnTo>
                    <a:pt x="1085" y="1746"/>
                  </a:lnTo>
                  <a:lnTo>
                    <a:pt x="1085" y="1734"/>
                  </a:lnTo>
                  <a:lnTo>
                    <a:pt x="1084" y="1731"/>
                  </a:lnTo>
                  <a:lnTo>
                    <a:pt x="1084" y="1728"/>
                  </a:lnTo>
                  <a:lnTo>
                    <a:pt x="1084" y="1724"/>
                  </a:lnTo>
                  <a:lnTo>
                    <a:pt x="1085" y="1722"/>
                  </a:lnTo>
                  <a:lnTo>
                    <a:pt x="1089" y="1721"/>
                  </a:lnTo>
                  <a:lnTo>
                    <a:pt x="1092" y="1721"/>
                  </a:lnTo>
                  <a:lnTo>
                    <a:pt x="1095" y="1722"/>
                  </a:lnTo>
                  <a:lnTo>
                    <a:pt x="1099" y="1726"/>
                  </a:lnTo>
                  <a:lnTo>
                    <a:pt x="1107" y="1726"/>
                  </a:lnTo>
                  <a:lnTo>
                    <a:pt x="1112" y="1726"/>
                  </a:lnTo>
                  <a:lnTo>
                    <a:pt x="1116" y="1724"/>
                  </a:lnTo>
                  <a:lnTo>
                    <a:pt x="1116" y="1722"/>
                  </a:lnTo>
                  <a:lnTo>
                    <a:pt x="1116" y="1719"/>
                  </a:lnTo>
                  <a:lnTo>
                    <a:pt x="1112" y="1714"/>
                  </a:lnTo>
                  <a:lnTo>
                    <a:pt x="1109" y="1711"/>
                  </a:lnTo>
                  <a:lnTo>
                    <a:pt x="1107" y="1707"/>
                  </a:lnTo>
                  <a:lnTo>
                    <a:pt x="1107" y="1704"/>
                  </a:lnTo>
                  <a:lnTo>
                    <a:pt x="1107" y="1702"/>
                  </a:lnTo>
                  <a:lnTo>
                    <a:pt x="1112" y="1699"/>
                  </a:lnTo>
                  <a:lnTo>
                    <a:pt x="1122" y="1699"/>
                  </a:lnTo>
                  <a:lnTo>
                    <a:pt x="1129" y="1696"/>
                  </a:lnTo>
                  <a:lnTo>
                    <a:pt x="1136" y="1692"/>
                  </a:lnTo>
                  <a:lnTo>
                    <a:pt x="1139" y="1682"/>
                  </a:lnTo>
                  <a:lnTo>
                    <a:pt x="1141" y="1680"/>
                  </a:lnTo>
                  <a:lnTo>
                    <a:pt x="1144" y="1682"/>
                  </a:lnTo>
                  <a:lnTo>
                    <a:pt x="1148" y="1690"/>
                  </a:lnTo>
                  <a:lnTo>
                    <a:pt x="1153" y="1701"/>
                  </a:lnTo>
                  <a:lnTo>
                    <a:pt x="1156" y="1706"/>
                  </a:lnTo>
                  <a:lnTo>
                    <a:pt x="1159" y="1704"/>
                  </a:lnTo>
                  <a:lnTo>
                    <a:pt x="1161" y="1696"/>
                  </a:lnTo>
                  <a:lnTo>
                    <a:pt x="1161" y="1687"/>
                  </a:lnTo>
                  <a:lnTo>
                    <a:pt x="1163" y="1680"/>
                  </a:lnTo>
                  <a:lnTo>
                    <a:pt x="1164" y="1675"/>
                  </a:lnTo>
                  <a:lnTo>
                    <a:pt x="1166" y="1674"/>
                  </a:lnTo>
                  <a:lnTo>
                    <a:pt x="1171" y="1672"/>
                  </a:lnTo>
                  <a:lnTo>
                    <a:pt x="1174" y="1672"/>
                  </a:lnTo>
                  <a:lnTo>
                    <a:pt x="1180" y="1675"/>
                  </a:lnTo>
                  <a:lnTo>
                    <a:pt x="1186" y="1679"/>
                  </a:lnTo>
                  <a:lnTo>
                    <a:pt x="1191" y="1692"/>
                  </a:lnTo>
                  <a:lnTo>
                    <a:pt x="1198" y="1704"/>
                  </a:lnTo>
                  <a:lnTo>
                    <a:pt x="1200" y="1709"/>
                  </a:lnTo>
                  <a:lnTo>
                    <a:pt x="1201" y="1711"/>
                  </a:lnTo>
                  <a:lnTo>
                    <a:pt x="1205" y="1712"/>
                  </a:lnTo>
                  <a:lnTo>
                    <a:pt x="1206" y="1714"/>
                  </a:lnTo>
                  <a:lnTo>
                    <a:pt x="1211" y="1711"/>
                  </a:lnTo>
                  <a:lnTo>
                    <a:pt x="1218" y="1704"/>
                  </a:lnTo>
                  <a:lnTo>
                    <a:pt x="1220" y="1694"/>
                  </a:lnTo>
                  <a:lnTo>
                    <a:pt x="1223" y="1687"/>
                  </a:lnTo>
                  <a:lnTo>
                    <a:pt x="1227" y="1682"/>
                  </a:lnTo>
                  <a:lnTo>
                    <a:pt x="1230" y="1679"/>
                  </a:lnTo>
                  <a:lnTo>
                    <a:pt x="1233" y="1675"/>
                  </a:lnTo>
                  <a:lnTo>
                    <a:pt x="1238" y="1675"/>
                  </a:lnTo>
                  <a:lnTo>
                    <a:pt x="1245" y="1675"/>
                  </a:lnTo>
                  <a:lnTo>
                    <a:pt x="1250" y="1677"/>
                  </a:lnTo>
                  <a:lnTo>
                    <a:pt x="1259" y="1679"/>
                  </a:lnTo>
                  <a:lnTo>
                    <a:pt x="1265" y="1677"/>
                  </a:lnTo>
                  <a:lnTo>
                    <a:pt x="1274" y="1675"/>
                  </a:lnTo>
                  <a:lnTo>
                    <a:pt x="1282" y="1670"/>
                  </a:lnTo>
                  <a:lnTo>
                    <a:pt x="1289" y="1665"/>
                  </a:lnTo>
                  <a:lnTo>
                    <a:pt x="1296" y="1662"/>
                  </a:lnTo>
                  <a:lnTo>
                    <a:pt x="1302" y="1664"/>
                  </a:lnTo>
                  <a:lnTo>
                    <a:pt x="1311" y="1667"/>
                  </a:lnTo>
                  <a:lnTo>
                    <a:pt x="1324" y="1669"/>
                  </a:lnTo>
                  <a:lnTo>
                    <a:pt x="1338" y="1669"/>
                  </a:lnTo>
                  <a:lnTo>
                    <a:pt x="1350" y="1669"/>
                  </a:lnTo>
                  <a:lnTo>
                    <a:pt x="1361" y="1667"/>
                  </a:lnTo>
                  <a:lnTo>
                    <a:pt x="1370" y="1664"/>
                  </a:lnTo>
                  <a:lnTo>
                    <a:pt x="1376" y="1662"/>
                  </a:lnTo>
                  <a:lnTo>
                    <a:pt x="1382" y="1657"/>
                  </a:lnTo>
                  <a:lnTo>
                    <a:pt x="1383" y="1653"/>
                  </a:lnTo>
                  <a:lnTo>
                    <a:pt x="1385" y="1642"/>
                  </a:lnTo>
                  <a:lnTo>
                    <a:pt x="1387" y="1635"/>
                  </a:lnTo>
                  <a:lnTo>
                    <a:pt x="1390" y="1628"/>
                  </a:lnTo>
                  <a:lnTo>
                    <a:pt x="1395" y="1625"/>
                  </a:lnTo>
                  <a:lnTo>
                    <a:pt x="1400" y="1623"/>
                  </a:lnTo>
                  <a:lnTo>
                    <a:pt x="1405" y="1623"/>
                  </a:lnTo>
                  <a:lnTo>
                    <a:pt x="1410" y="1626"/>
                  </a:lnTo>
                  <a:lnTo>
                    <a:pt x="1417" y="1630"/>
                  </a:lnTo>
                  <a:lnTo>
                    <a:pt x="1425" y="1632"/>
                  </a:lnTo>
                  <a:lnTo>
                    <a:pt x="1432" y="1630"/>
                  </a:lnTo>
                  <a:lnTo>
                    <a:pt x="1439" y="1628"/>
                  </a:lnTo>
                  <a:lnTo>
                    <a:pt x="1444" y="1625"/>
                  </a:lnTo>
                  <a:lnTo>
                    <a:pt x="1447" y="1621"/>
                  </a:lnTo>
                  <a:lnTo>
                    <a:pt x="1451" y="1615"/>
                  </a:lnTo>
                  <a:lnTo>
                    <a:pt x="1452" y="1608"/>
                  </a:lnTo>
                  <a:lnTo>
                    <a:pt x="1456" y="1600"/>
                  </a:lnTo>
                  <a:lnTo>
                    <a:pt x="1456" y="1588"/>
                  </a:lnTo>
                  <a:lnTo>
                    <a:pt x="1456" y="1578"/>
                  </a:lnTo>
                  <a:lnTo>
                    <a:pt x="1459" y="1568"/>
                  </a:lnTo>
                  <a:lnTo>
                    <a:pt x="1462" y="1561"/>
                  </a:lnTo>
                  <a:lnTo>
                    <a:pt x="1466" y="1556"/>
                  </a:lnTo>
                  <a:lnTo>
                    <a:pt x="1472" y="1552"/>
                  </a:lnTo>
                  <a:lnTo>
                    <a:pt x="1479" y="1551"/>
                  </a:lnTo>
                  <a:lnTo>
                    <a:pt x="1488" y="1551"/>
                  </a:lnTo>
                  <a:lnTo>
                    <a:pt x="1499" y="1549"/>
                  </a:lnTo>
                  <a:lnTo>
                    <a:pt x="1509" y="1549"/>
                  </a:lnTo>
                  <a:lnTo>
                    <a:pt x="1518" y="1551"/>
                  </a:lnTo>
                  <a:lnTo>
                    <a:pt x="1523" y="1556"/>
                  </a:lnTo>
                  <a:lnTo>
                    <a:pt x="1526" y="1561"/>
                  </a:lnTo>
                  <a:lnTo>
                    <a:pt x="1528" y="1568"/>
                  </a:lnTo>
                  <a:lnTo>
                    <a:pt x="1530" y="1576"/>
                  </a:lnTo>
                  <a:lnTo>
                    <a:pt x="1528" y="1586"/>
                  </a:lnTo>
                  <a:lnTo>
                    <a:pt x="1514" y="1601"/>
                  </a:lnTo>
                  <a:lnTo>
                    <a:pt x="1501" y="1615"/>
                  </a:lnTo>
                  <a:lnTo>
                    <a:pt x="1499" y="1620"/>
                  </a:lnTo>
                  <a:lnTo>
                    <a:pt x="1498" y="1625"/>
                  </a:lnTo>
                  <a:lnTo>
                    <a:pt x="1498" y="1628"/>
                  </a:lnTo>
                  <a:lnTo>
                    <a:pt x="1499" y="1630"/>
                  </a:lnTo>
                  <a:lnTo>
                    <a:pt x="1501" y="1632"/>
                  </a:lnTo>
                  <a:lnTo>
                    <a:pt x="1504" y="1633"/>
                  </a:lnTo>
                  <a:lnTo>
                    <a:pt x="1508" y="1633"/>
                  </a:lnTo>
                  <a:lnTo>
                    <a:pt x="1514" y="1633"/>
                  </a:lnTo>
                  <a:lnTo>
                    <a:pt x="1533" y="1628"/>
                  </a:lnTo>
                  <a:lnTo>
                    <a:pt x="1552" y="1625"/>
                  </a:lnTo>
                  <a:lnTo>
                    <a:pt x="1555" y="1621"/>
                  </a:lnTo>
                  <a:lnTo>
                    <a:pt x="1560" y="1620"/>
                  </a:lnTo>
                  <a:lnTo>
                    <a:pt x="1563" y="1620"/>
                  </a:lnTo>
                  <a:lnTo>
                    <a:pt x="1568" y="1621"/>
                  </a:lnTo>
                  <a:lnTo>
                    <a:pt x="1575" y="1625"/>
                  </a:lnTo>
                  <a:lnTo>
                    <a:pt x="1583" y="1632"/>
                  </a:lnTo>
                  <a:lnTo>
                    <a:pt x="1587" y="1637"/>
                  </a:lnTo>
                  <a:lnTo>
                    <a:pt x="1590" y="1640"/>
                  </a:lnTo>
                  <a:lnTo>
                    <a:pt x="1592" y="1643"/>
                  </a:lnTo>
                  <a:lnTo>
                    <a:pt x="1595" y="1645"/>
                  </a:lnTo>
                  <a:lnTo>
                    <a:pt x="1599" y="1645"/>
                  </a:lnTo>
                  <a:lnTo>
                    <a:pt x="1602" y="1643"/>
                  </a:lnTo>
                  <a:lnTo>
                    <a:pt x="1605" y="1640"/>
                  </a:lnTo>
                  <a:lnTo>
                    <a:pt x="1609" y="1638"/>
                  </a:lnTo>
                  <a:lnTo>
                    <a:pt x="1621" y="1625"/>
                  </a:lnTo>
                  <a:lnTo>
                    <a:pt x="1634" y="1611"/>
                  </a:lnTo>
                  <a:lnTo>
                    <a:pt x="1634" y="1598"/>
                  </a:lnTo>
                  <a:lnTo>
                    <a:pt x="1636" y="1588"/>
                  </a:lnTo>
                  <a:lnTo>
                    <a:pt x="1637" y="1583"/>
                  </a:lnTo>
                  <a:lnTo>
                    <a:pt x="1639" y="1581"/>
                  </a:lnTo>
                  <a:lnTo>
                    <a:pt x="1642" y="1579"/>
                  </a:lnTo>
                  <a:lnTo>
                    <a:pt x="1646" y="1581"/>
                  </a:lnTo>
                  <a:lnTo>
                    <a:pt x="1661" y="1584"/>
                  </a:lnTo>
                  <a:lnTo>
                    <a:pt x="1678" y="1589"/>
                  </a:lnTo>
                  <a:lnTo>
                    <a:pt x="1686" y="1591"/>
                  </a:lnTo>
                  <a:lnTo>
                    <a:pt x="1696" y="1591"/>
                  </a:lnTo>
                  <a:lnTo>
                    <a:pt x="1700" y="1591"/>
                  </a:lnTo>
                  <a:lnTo>
                    <a:pt x="1703" y="1588"/>
                  </a:lnTo>
                  <a:lnTo>
                    <a:pt x="1706" y="1584"/>
                  </a:lnTo>
                  <a:lnTo>
                    <a:pt x="1710" y="1581"/>
                  </a:lnTo>
                  <a:lnTo>
                    <a:pt x="1715" y="1573"/>
                  </a:lnTo>
                  <a:lnTo>
                    <a:pt x="1720" y="1563"/>
                  </a:lnTo>
                  <a:lnTo>
                    <a:pt x="1722" y="1554"/>
                  </a:lnTo>
                  <a:lnTo>
                    <a:pt x="1722" y="1544"/>
                  </a:lnTo>
                  <a:lnTo>
                    <a:pt x="1720" y="1534"/>
                  </a:lnTo>
                  <a:lnTo>
                    <a:pt x="1716" y="1525"/>
                  </a:lnTo>
                  <a:lnTo>
                    <a:pt x="1713" y="1514"/>
                  </a:lnTo>
                  <a:lnTo>
                    <a:pt x="1708" y="1504"/>
                  </a:lnTo>
                  <a:lnTo>
                    <a:pt x="1695" y="1475"/>
                  </a:lnTo>
                  <a:lnTo>
                    <a:pt x="1686" y="1446"/>
                  </a:lnTo>
                  <a:lnTo>
                    <a:pt x="1683" y="1433"/>
                  </a:lnTo>
                  <a:lnTo>
                    <a:pt x="1681" y="1419"/>
                  </a:lnTo>
                  <a:lnTo>
                    <a:pt x="1681" y="1406"/>
                  </a:lnTo>
                  <a:lnTo>
                    <a:pt x="1684" y="1394"/>
                  </a:lnTo>
                  <a:lnTo>
                    <a:pt x="1684" y="1379"/>
                  </a:lnTo>
                  <a:lnTo>
                    <a:pt x="1684" y="1362"/>
                  </a:lnTo>
                  <a:lnTo>
                    <a:pt x="1674" y="1367"/>
                  </a:lnTo>
                  <a:lnTo>
                    <a:pt x="1666" y="1369"/>
                  </a:lnTo>
                  <a:lnTo>
                    <a:pt x="1654" y="1371"/>
                  </a:lnTo>
                  <a:lnTo>
                    <a:pt x="1642" y="1369"/>
                  </a:lnTo>
                  <a:lnTo>
                    <a:pt x="1634" y="1369"/>
                  </a:lnTo>
                  <a:lnTo>
                    <a:pt x="1629" y="1371"/>
                  </a:lnTo>
                  <a:lnTo>
                    <a:pt x="1624" y="1374"/>
                  </a:lnTo>
                  <a:lnTo>
                    <a:pt x="1619" y="1379"/>
                  </a:lnTo>
                  <a:lnTo>
                    <a:pt x="1614" y="1389"/>
                  </a:lnTo>
                  <a:lnTo>
                    <a:pt x="1609" y="1396"/>
                  </a:lnTo>
                  <a:lnTo>
                    <a:pt x="1602" y="1401"/>
                  </a:lnTo>
                  <a:lnTo>
                    <a:pt x="1595" y="1403"/>
                  </a:lnTo>
                  <a:lnTo>
                    <a:pt x="1592" y="1403"/>
                  </a:lnTo>
                  <a:lnTo>
                    <a:pt x="1589" y="1401"/>
                  </a:lnTo>
                  <a:lnTo>
                    <a:pt x="1585" y="1399"/>
                  </a:lnTo>
                  <a:lnTo>
                    <a:pt x="1583" y="1396"/>
                  </a:lnTo>
                  <a:lnTo>
                    <a:pt x="1580" y="1387"/>
                  </a:lnTo>
                  <a:lnTo>
                    <a:pt x="1578" y="1376"/>
                  </a:lnTo>
                  <a:lnTo>
                    <a:pt x="1582" y="1360"/>
                  </a:lnTo>
                  <a:lnTo>
                    <a:pt x="1585" y="1345"/>
                  </a:lnTo>
                  <a:lnTo>
                    <a:pt x="1594" y="1333"/>
                  </a:lnTo>
                  <a:lnTo>
                    <a:pt x="1604" y="1323"/>
                  </a:lnTo>
                  <a:lnTo>
                    <a:pt x="1609" y="1318"/>
                  </a:lnTo>
                  <a:lnTo>
                    <a:pt x="1615" y="1315"/>
                  </a:lnTo>
                  <a:lnTo>
                    <a:pt x="1621" y="1312"/>
                  </a:lnTo>
                  <a:lnTo>
                    <a:pt x="1627" y="1308"/>
                  </a:lnTo>
                  <a:lnTo>
                    <a:pt x="1642" y="1305"/>
                  </a:lnTo>
                  <a:lnTo>
                    <a:pt x="1659" y="1303"/>
                  </a:lnTo>
                  <a:lnTo>
                    <a:pt x="1664" y="1301"/>
                  </a:lnTo>
                  <a:lnTo>
                    <a:pt x="1668" y="1298"/>
                  </a:lnTo>
                  <a:lnTo>
                    <a:pt x="1669" y="1293"/>
                  </a:lnTo>
                  <a:lnTo>
                    <a:pt x="1671" y="1290"/>
                  </a:lnTo>
                  <a:lnTo>
                    <a:pt x="1674" y="1278"/>
                  </a:lnTo>
                  <a:lnTo>
                    <a:pt x="1674" y="1264"/>
                  </a:lnTo>
                  <a:lnTo>
                    <a:pt x="1674" y="1253"/>
                  </a:lnTo>
                  <a:lnTo>
                    <a:pt x="1676" y="1241"/>
                  </a:lnTo>
                  <a:lnTo>
                    <a:pt x="1674" y="1217"/>
                  </a:lnTo>
                  <a:lnTo>
                    <a:pt x="1674" y="1192"/>
                  </a:lnTo>
                  <a:lnTo>
                    <a:pt x="1661" y="1180"/>
                  </a:lnTo>
                  <a:lnTo>
                    <a:pt x="1647" y="1165"/>
                  </a:lnTo>
                  <a:lnTo>
                    <a:pt x="1642" y="1158"/>
                  </a:lnTo>
                  <a:lnTo>
                    <a:pt x="1639" y="1152"/>
                  </a:lnTo>
                  <a:lnTo>
                    <a:pt x="1636" y="1145"/>
                  </a:lnTo>
                  <a:lnTo>
                    <a:pt x="1634" y="1136"/>
                  </a:lnTo>
                  <a:lnTo>
                    <a:pt x="1632" y="1128"/>
                  </a:lnTo>
                  <a:lnTo>
                    <a:pt x="1634" y="1121"/>
                  </a:lnTo>
                  <a:lnTo>
                    <a:pt x="1636" y="1113"/>
                  </a:lnTo>
                  <a:lnTo>
                    <a:pt x="1637" y="1103"/>
                  </a:lnTo>
                  <a:lnTo>
                    <a:pt x="1639" y="1091"/>
                  </a:lnTo>
                  <a:lnTo>
                    <a:pt x="1639" y="1079"/>
                  </a:lnTo>
                  <a:lnTo>
                    <a:pt x="1637" y="1067"/>
                  </a:lnTo>
                  <a:lnTo>
                    <a:pt x="1636" y="1056"/>
                  </a:lnTo>
                  <a:lnTo>
                    <a:pt x="1629" y="1054"/>
                  </a:lnTo>
                  <a:lnTo>
                    <a:pt x="1622" y="1052"/>
                  </a:lnTo>
                  <a:lnTo>
                    <a:pt x="1612" y="1067"/>
                  </a:lnTo>
                  <a:lnTo>
                    <a:pt x="1602" y="1081"/>
                  </a:lnTo>
                  <a:lnTo>
                    <a:pt x="1594" y="1081"/>
                  </a:lnTo>
                  <a:lnTo>
                    <a:pt x="1585" y="1083"/>
                  </a:lnTo>
                  <a:lnTo>
                    <a:pt x="1580" y="1084"/>
                  </a:lnTo>
                  <a:lnTo>
                    <a:pt x="1575" y="1086"/>
                  </a:lnTo>
                  <a:lnTo>
                    <a:pt x="1572" y="1091"/>
                  </a:lnTo>
                  <a:lnTo>
                    <a:pt x="1568" y="1094"/>
                  </a:lnTo>
                  <a:lnTo>
                    <a:pt x="1565" y="1108"/>
                  </a:lnTo>
                  <a:lnTo>
                    <a:pt x="1563" y="1123"/>
                  </a:lnTo>
                  <a:lnTo>
                    <a:pt x="1552" y="1135"/>
                  </a:lnTo>
                  <a:lnTo>
                    <a:pt x="1541" y="1148"/>
                  </a:lnTo>
                  <a:lnTo>
                    <a:pt x="1538" y="1136"/>
                  </a:lnTo>
                  <a:lnTo>
                    <a:pt x="1535" y="1125"/>
                  </a:lnTo>
                  <a:lnTo>
                    <a:pt x="1526" y="1115"/>
                  </a:lnTo>
                  <a:lnTo>
                    <a:pt x="1520" y="1108"/>
                  </a:lnTo>
                  <a:lnTo>
                    <a:pt x="1514" y="1106"/>
                  </a:lnTo>
                  <a:lnTo>
                    <a:pt x="1511" y="1104"/>
                  </a:lnTo>
                  <a:lnTo>
                    <a:pt x="1506" y="1106"/>
                  </a:lnTo>
                  <a:lnTo>
                    <a:pt x="1503" y="1108"/>
                  </a:lnTo>
                  <a:lnTo>
                    <a:pt x="1498" y="1120"/>
                  </a:lnTo>
                  <a:lnTo>
                    <a:pt x="1493" y="1131"/>
                  </a:lnTo>
                  <a:lnTo>
                    <a:pt x="1483" y="1133"/>
                  </a:lnTo>
                  <a:lnTo>
                    <a:pt x="1474" y="1135"/>
                  </a:lnTo>
                  <a:lnTo>
                    <a:pt x="1471" y="1133"/>
                  </a:lnTo>
                  <a:lnTo>
                    <a:pt x="1467" y="1130"/>
                  </a:lnTo>
                  <a:lnTo>
                    <a:pt x="1481" y="1116"/>
                  </a:lnTo>
                  <a:lnTo>
                    <a:pt x="1496" y="1103"/>
                  </a:lnTo>
                  <a:lnTo>
                    <a:pt x="1491" y="1101"/>
                  </a:lnTo>
                  <a:lnTo>
                    <a:pt x="1486" y="1098"/>
                  </a:lnTo>
                  <a:lnTo>
                    <a:pt x="1481" y="1093"/>
                  </a:lnTo>
                  <a:lnTo>
                    <a:pt x="1476" y="1086"/>
                  </a:lnTo>
                  <a:lnTo>
                    <a:pt x="1467" y="1071"/>
                  </a:lnTo>
                  <a:lnTo>
                    <a:pt x="1459" y="1049"/>
                  </a:lnTo>
                  <a:lnTo>
                    <a:pt x="1442" y="1047"/>
                  </a:lnTo>
                  <a:lnTo>
                    <a:pt x="1424" y="1047"/>
                  </a:lnTo>
                  <a:lnTo>
                    <a:pt x="1425" y="1040"/>
                  </a:lnTo>
                  <a:lnTo>
                    <a:pt x="1427" y="1034"/>
                  </a:lnTo>
                  <a:lnTo>
                    <a:pt x="1429" y="1030"/>
                  </a:lnTo>
                  <a:lnTo>
                    <a:pt x="1432" y="1030"/>
                  </a:lnTo>
                  <a:lnTo>
                    <a:pt x="1435" y="1030"/>
                  </a:lnTo>
                  <a:lnTo>
                    <a:pt x="1442" y="1034"/>
                  </a:lnTo>
                  <a:lnTo>
                    <a:pt x="1466" y="1042"/>
                  </a:lnTo>
                  <a:lnTo>
                    <a:pt x="1489" y="1051"/>
                  </a:lnTo>
                  <a:lnTo>
                    <a:pt x="1498" y="1056"/>
                  </a:lnTo>
                  <a:lnTo>
                    <a:pt x="1508" y="1061"/>
                  </a:lnTo>
                  <a:lnTo>
                    <a:pt x="1511" y="1052"/>
                  </a:lnTo>
                  <a:lnTo>
                    <a:pt x="1516" y="1046"/>
                  </a:lnTo>
                  <a:lnTo>
                    <a:pt x="1538" y="1047"/>
                  </a:lnTo>
                  <a:lnTo>
                    <a:pt x="1558" y="1049"/>
                  </a:lnTo>
                  <a:lnTo>
                    <a:pt x="1565" y="1054"/>
                  </a:lnTo>
                  <a:lnTo>
                    <a:pt x="1572" y="1059"/>
                  </a:lnTo>
                  <a:lnTo>
                    <a:pt x="1578" y="1061"/>
                  </a:lnTo>
                  <a:lnTo>
                    <a:pt x="1585" y="1062"/>
                  </a:lnTo>
                  <a:lnTo>
                    <a:pt x="1590" y="1040"/>
                  </a:lnTo>
                  <a:lnTo>
                    <a:pt x="1597" y="1019"/>
                  </a:lnTo>
                  <a:lnTo>
                    <a:pt x="1592" y="1015"/>
                  </a:lnTo>
                  <a:lnTo>
                    <a:pt x="1589" y="1012"/>
                  </a:lnTo>
                  <a:lnTo>
                    <a:pt x="1585" y="1008"/>
                  </a:lnTo>
                  <a:lnTo>
                    <a:pt x="1582" y="1007"/>
                  </a:lnTo>
                  <a:lnTo>
                    <a:pt x="1577" y="1005"/>
                  </a:lnTo>
                  <a:lnTo>
                    <a:pt x="1572" y="1003"/>
                  </a:lnTo>
                  <a:lnTo>
                    <a:pt x="1565" y="1000"/>
                  </a:lnTo>
                  <a:lnTo>
                    <a:pt x="1560" y="997"/>
                  </a:lnTo>
                  <a:lnTo>
                    <a:pt x="1557" y="992"/>
                  </a:lnTo>
                  <a:lnTo>
                    <a:pt x="1553" y="985"/>
                  </a:lnTo>
                  <a:lnTo>
                    <a:pt x="1545" y="985"/>
                  </a:lnTo>
                  <a:lnTo>
                    <a:pt x="1538" y="985"/>
                  </a:lnTo>
                  <a:lnTo>
                    <a:pt x="1528" y="992"/>
                  </a:lnTo>
                  <a:lnTo>
                    <a:pt x="1520" y="1000"/>
                  </a:lnTo>
                  <a:lnTo>
                    <a:pt x="1514" y="1003"/>
                  </a:lnTo>
                  <a:lnTo>
                    <a:pt x="1509" y="1007"/>
                  </a:lnTo>
                  <a:lnTo>
                    <a:pt x="1504" y="1007"/>
                  </a:lnTo>
                  <a:lnTo>
                    <a:pt x="1499" y="1007"/>
                  </a:lnTo>
                  <a:lnTo>
                    <a:pt x="1494" y="1003"/>
                  </a:lnTo>
                  <a:lnTo>
                    <a:pt x="1491" y="1002"/>
                  </a:lnTo>
                  <a:lnTo>
                    <a:pt x="1486" y="998"/>
                  </a:lnTo>
                  <a:lnTo>
                    <a:pt x="1483" y="995"/>
                  </a:lnTo>
                  <a:lnTo>
                    <a:pt x="1479" y="993"/>
                  </a:lnTo>
                  <a:lnTo>
                    <a:pt x="1476" y="990"/>
                  </a:lnTo>
                  <a:lnTo>
                    <a:pt x="1476" y="985"/>
                  </a:lnTo>
                  <a:lnTo>
                    <a:pt x="1476" y="982"/>
                  </a:lnTo>
                  <a:lnTo>
                    <a:pt x="1481" y="983"/>
                  </a:lnTo>
                  <a:lnTo>
                    <a:pt x="1486" y="987"/>
                  </a:lnTo>
                  <a:lnTo>
                    <a:pt x="1491" y="990"/>
                  </a:lnTo>
                  <a:lnTo>
                    <a:pt x="1496" y="993"/>
                  </a:lnTo>
                  <a:lnTo>
                    <a:pt x="1499" y="995"/>
                  </a:lnTo>
                  <a:lnTo>
                    <a:pt x="1504" y="997"/>
                  </a:lnTo>
                  <a:lnTo>
                    <a:pt x="1508" y="997"/>
                  </a:lnTo>
                  <a:lnTo>
                    <a:pt x="1511" y="995"/>
                  </a:lnTo>
                  <a:lnTo>
                    <a:pt x="1523" y="985"/>
                  </a:lnTo>
                  <a:lnTo>
                    <a:pt x="1535" y="975"/>
                  </a:lnTo>
                  <a:lnTo>
                    <a:pt x="1541" y="975"/>
                  </a:lnTo>
                  <a:lnTo>
                    <a:pt x="1548" y="975"/>
                  </a:lnTo>
                  <a:lnTo>
                    <a:pt x="1557" y="976"/>
                  </a:lnTo>
                  <a:lnTo>
                    <a:pt x="1565" y="978"/>
                  </a:lnTo>
                  <a:lnTo>
                    <a:pt x="1573" y="978"/>
                  </a:lnTo>
                  <a:lnTo>
                    <a:pt x="1582" y="980"/>
                  </a:lnTo>
                  <a:lnTo>
                    <a:pt x="1585" y="985"/>
                  </a:lnTo>
                  <a:lnTo>
                    <a:pt x="1590" y="990"/>
                  </a:lnTo>
                  <a:lnTo>
                    <a:pt x="1590" y="998"/>
                  </a:lnTo>
                  <a:lnTo>
                    <a:pt x="1590" y="1007"/>
                  </a:lnTo>
                  <a:lnTo>
                    <a:pt x="1595" y="1010"/>
                  </a:lnTo>
                  <a:lnTo>
                    <a:pt x="1599" y="1014"/>
                  </a:lnTo>
                  <a:lnTo>
                    <a:pt x="1612" y="1010"/>
                  </a:lnTo>
                  <a:lnTo>
                    <a:pt x="1626" y="1007"/>
                  </a:lnTo>
                  <a:lnTo>
                    <a:pt x="1629" y="1022"/>
                  </a:lnTo>
                  <a:lnTo>
                    <a:pt x="1632" y="1039"/>
                  </a:lnTo>
                  <a:lnTo>
                    <a:pt x="1641" y="1049"/>
                  </a:lnTo>
                  <a:lnTo>
                    <a:pt x="1647" y="1059"/>
                  </a:lnTo>
                  <a:lnTo>
                    <a:pt x="1651" y="1062"/>
                  </a:lnTo>
                  <a:lnTo>
                    <a:pt x="1654" y="1066"/>
                  </a:lnTo>
                  <a:lnTo>
                    <a:pt x="1658" y="1066"/>
                  </a:lnTo>
                  <a:lnTo>
                    <a:pt x="1661" y="1066"/>
                  </a:lnTo>
                  <a:lnTo>
                    <a:pt x="1661" y="1069"/>
                  </a:lnTo>
                  <a:lnTo>
                    <a:pt x="1661" y="1072"/>
                  </a:lnTo>
                  <a:lnTo>
                    <a:pt x="1661" y="1074"/>
                  </a:lnTo>
                  <a:lnTo>
                    <a:pt x="1663" y="1078"/>
                  </a:lnTo>
                  <a:lnTo>
                    <a:pt x="1669" y="1081"/>
                  </a:lnTo>
                  <a:lnTo>
                    <a:pt x="1678" y="1083"/>
                  </a:lnTo>
                  <a:lnTo>
                    <a:pt x="1681" y="1078"/>
                  </a:lnTo>
                  <a:lnTo>
                    <a:pt x="1684" y="1072"/>
                  </a:lnTo>
                  <a:lnTo>
                    <a:pt x="1695" y="1072"/>
                  </a:lnTo>
                  <a:lnTo>
                    <a:pt x="1703" y="1072"/>
                  </a:lnTo>
                  <a:lnTo>
                    <a:pt x="1706" y="1078"/>
                  </a:lnTo>
                  <a:lnTo>
                    <a:pt x="1710" y="1083"/>
                  </a:lnTo>
                  <a:lnTo>
                    <a:pt x="1716" y="1076"/>
                  </a:lnTo>
                  <a:lnTo>
                    <a:pt x="1722" y="1071"/>
                  </a:lnTo>
                  <a:lnTo>
                    <a:pt x="1733" y="1071"/>
                  </a:lnTo>
                  <a:lnTo>
                    <a:pt x="1745" y="1071"/>
                  </a:lnTo>
                  <a:lnTo>
                    <a:pt x="1750" y="1072"/>
                  </a:lnTo>
                  <a:lnTo>
                    <a:pt x="1754" y="1076"/>
                  </a:lnTo>
                  <a:lnTo>
                    <a:pt x="1777" y="1066"/>
                  </a:lnTo>
                  <a:lnTo>
                    <a:pt x="1801" y="1057"/>
                  </a:lnTo>
                  <a:lnTo>
                    <a:pt x="1806" y="1054"/>
                  </a:lnTo>
                  <a:lnTo>
                    <a:pt x="1809" y="1054"/>
                  </a:lnTo>
                  <a:lnTo>
                    <a:pt x="1812" y="1057"/>
                  </a:lnTo>
                  <a:lnTo>
                    <a:pt x="1812" y="1062"/>
                  </a:lnTo>
                  <a:lnTo>
                    <a:pt x="1804" y="1072"/>
                  </a:lnTo>
                  <a:lnTo>
                    <a:pt x="1796" y="1083"/>
                  </a:lnTo>
                  <a:lnTo>
                    <a:pt x="1787" y="1084"/>
                  </a:lnTo>
                  <a:lnTo>
                    <a:pt x="1779" y="1086"/>
                  </a:lnTo>
                  <a:lnTo>
                    <a:pt x="1780" y="1091"/>
                  </a:lnTo>
                  <a:lnTo>
                    <a:pt x="1780" y="1094"/>
                  </a:lnTo>
                  <a:lnTo>
                    <a:pt x="1785" y="1094"/>
                  </a:lnTo>
                  <a:lnTo>
                    <a:pt x="1791" y="1094"/>
                  </a:lnTo>
                  <a:lnTo>
                    <a:pt x="1796" y="1089"/>
                  </a:lnTo>
                  <a:lnTo>
                    <a:pt x="1801" y="1084"/>
                  </a:lnTo>
                  <a:lnTo>
                    <a:pt x="1816" y="1066"/>
                  </a:lnTo>
                  <a:lnTo>
                    <a:pt x="1833" y="1046"/>
                  </a:lnTo>
                  <a:lnTo>
                    <a:pt x="1844" y="1029"/>
                  </a:lnTo>
                  <a:lnTo>
                    <a:pt x="1856" y="1014"/>
                  </a:lnTo>
                  <a:lnTo>
                    <a:pt x="1863" y="1008"/>
                  </a:lnTo>
                  <a:lnTo>
                    <a:pt x="1871" y="1003"/>
                  </a:lnTo>
                  <a:lnTo>
                    <a:pt x="1878" y="1000"/>
                  </a:lnTo>
                  <a:lnTo>
                    <a:pt x="1886" y="1000"/>
                  </a:lnTo>
                  <a:lnTo>
                    <a:pt x="1892" y="998"/>
                  </a:lnTo>
                  <a:lnTo>
                    <a:pt x="1895" y="998"/>
                  </a:lnTo>
                  <a:lnTo>
                    <a:pt x="1898" y="995"/>
                  </a:lnTo>
                  <a:lnTo>
                    <a:pt x="1902" y="990"/>
                  </a:lnTo>
                  <a:lnTo>
                    <a:pt x="1908" y="980"/>
                  </a:lnTo>
                  <a:lnTo>
                    <a:pt x="1915" y="966"/>
                  </a:lnTo>
                  <a:lnTo>
                    <a:pt x="1922" y="950"/>
                  </a:lnTo>
                  <a:lnTo>
                    <a:pt x="1927" y="938"/>
                  </a:lnTo>
                  <a:lnTo>
                    <a:pt x="1918" y="933"/>
                  </a:lnTo>
                  <a:lnTo>
                    <a:pt x="1903" y="923"/>
                  </a:lnTo>
                  <a:lnTo>
                    <a:pt x="1897" y="916"/>
                  </a:lnTo>
                  <a:lnTo>
                    <a:pt x="1888" y="911"/>
                  </a:lnTo>
                  <a:lnTo>
                    <a:pt x="1881" y="907"/>
                  </a:lnTo>
                  <a:lnTo>
                    <a:pt x="1875" y="906"/>
                  </a:lnTo>
                  <a:lnTo>
                    <a:pt x="1870" y="906"/>
                  </a:lnTo>
                  <a:lnTo>
                    <a:pt x="1865" y="906"/>
                  </a:lnTo>
                  <a:lnTo>
                    <a:pt x="1858" y="906"/>
                  </a:lnTo>
                  <a:lnTo>
                    <a:pt x="1853" y="907"/>
                  </a:lnTo>
                  <a:lnTo>
                    <a:pt x="1848" y="911"/>
                  </a:lnTo>
                  <a:lnTo>
                    <a:pt x="1843" y="912"/>
                  </a:lnTo>
                  <a:lnTo>
                    <a:pt x="1838" y="914"/>
                  </a:lnTo>
                  <a:lnTo>
                    <a:pt x="1833" y="912"/>
                  </a:lnTo>
                  <a:lnTo>
                    <a:pt x="1829" y="912"/>
                  </a:lnTo>
                  <a:lnTo>
                    <a:pt x="1824" y="909"/>
                  </a:lnTo>
                  <a:lnTo>
                    <a:pt x="1821" y="906"/>
                  </a:lnTo>
                  <a:lnTo>
                    <a:pt x="1816" y="902"/>
                  </a:lnTo>
                  <a:lnTo>
                    <a:pt x="1804" y="891"/>
                  </a:lnTo>
                  <a:lnTo>
                    <a:pt x="1794" y="880"/>
                  </a:lnTo>
                  <a:lnTo>
                    <a:pt x="1789" y="877"/>
                  </a:lnTo>
                  <a:lnTo>
                    <a:pt x="1785" y="874"/>
                  </a:lnTo>
                  <a:lnTo>
                    <a:pt x="1782" y="872"/>
                  </a:lnTo>
                  <a:lnTo>
                    <a:pt x="1779" y="872"/>
                  </a:lnTo>
                  <a:lnTo>
                    <a:pt x="1775" y="872"/>
                  </a:lnTo>
                  <a:lnTo>
                    <a:pt x="1772" y="874"/>
                  </a:lnTo>
                  <a:lnTo>
                    <a:pt x="1769" y="877"/>
                  </a:lnTo>
                  <a:lnTo>
                    <a:pt x="1765" y="880"/>
                  </a:lnTo>
                  <a:lnTo>
                    <a:pt x="1759" y="892"/>
                  </a:lnTo>
                  <a:lnTo>
                    <a:pt x="1752" y="904"/>
                  </a:lnTo>
                  <a:lnTo>
                    <a:pt x="1745" y="911"/>
                  </a:lnTo>
                  <a:lnTo>
                    <a:pt x="1738" y="914"/>
                  </a:lnTo>
                  <a:lnTo>
                    <a:pt x="1735" y="912"/>
                  </a:lnTo>
                  <a:lnTo>
                    <a:pt x="1732" y="911"/>
                  </a:lnTo>
                  <a:lnTo>
                    <a:pt x="1728" y="907"/>
                  </a:lnTo>
                  <a:lnTo>
                    <a:pt x="1727" y="902"/>
                  </a:lnTo>
                  <a:lnTo>
                    <a:pt x="1720" y="899"/>
                  </a:lnTo>
                  <a:lnTo>
                    <a:pt x="1711" y="896"/>
                  </a:lnTo>
                  <a:lnTo>
                    <a:pt x="1705" y="894"/>
                  </a:lnTo>
                  <a:lnTo>
                    <a:pt x="1696" y="892"/>
                  </a:lnTo>
                  <a:lnTo>
                    <a:pt x="1678" y="892"/>
                  </a:lnTo>
                  <a:lnTo>
                    <a:pt x="1659" y="894"/>
                  </a:lnTo>
                  <a:lnTo>
                    <a:pt x="1658" y="877"/>
                  </a:lnTo>
                  <a:lnTo>
                    <a:pt x="1658" y="862"/>
                  </a:lnTo>
                  <a:lnTo>
                    <a:pt x="1659" y="848"/>
                  </a:lnTo>
                  <a:lnTo>
                    <a:pt x="1661" y="837"/>
                  </a:lnTo>
                  <a:lnTo>
                    <a:pt x="1664" y="825"/>
                  </a:lnTo>
                  <a:lnTo>
                    <a:pt x="1668" y="816"/>
                  </a:lnTo>
                  <a:lnTo>
                    <a:pt x="1673" y="808"/>
                  </a:lnTo>
                  <a:lnTo>
                    <a:pt x="1678" y="801"/>
                  </a:lnTo>
                  <a:lnTo>
                    <a:pt x="1688" y="776"/>
                  </a:lnTo>
                  <a:lnTo>
                    <a:pt x="1696" y="756"/>
                  </a:lnTo>
                  <a:lnTo>
                    <a:pt x="1706" y="739"/>
                  </a:lnTo>
                  <a:lnTo>
                    <a:pt x="1715" y="727"/>
                  </a:lnTo>
                  <a:lnTo>
                    <a:pt x="1728" y="707"/>
                  </a:lnTo>
                  <a:lnTo>
                    <a:pt x="1740" y="687"/>
                  </a:lnTo>
                  <a:lnTo>
                    <a:pt x="1750" y="665"/>
                  </a:lnTo>
                  <a:lnTo>
                    <a:pt x="1759" y="640"/>
                  </a:lnTo>
                  <a:lnTo>
                    <a:pt x="1764" y="635"/>
                  </a:lnTo>
                  <a:lnTo>
                    <a:pt x="1765" y="628"/>
                  </a:lnTo>
                  <a:lnTo>
                    <a:pt x="1764" y="623"/>
                  </a:lnTo>
                  <a:lnTo>
                    <a:pt x="1762" y="616"/>
                  </a:lnTo>
                  <a:lnTo>
                    <a:pt x="1757" y="609"/>
                  </a:lnTo>
                  <a:lnTo>
                    <a:pt x="1750" y="603"/>
                  </a:lnTo>
                  <a:lnTo>
                    <a:pt x="1743" y="596"/>
                  </a:lnTo>
                  <a:lnTo>
                    <a:pt x="1733" y="589"/>
                  </a:lnTo>
                  <a:lnTo>
                    <a:pt x="1723" y="579"/>
                  </a:lnTo>
                  <a:lnTo>
                    <a:pt x="1716" y="569"/>
                  </a:lnTo>
                  <a:lnTo>
                    <a:pt x="1711" y="559"/>
                  </a:lnTo>
                  <a:lnTo>
                    <a:pt x="1710" y="549"/>
                  </a:lnTo>
                  <a:lnTo>
                    <a:pt x="1705" y="540"/>
                  </a:lnTo>
                  <a:lnTo>
                    <a:pt x="1701" y="534"/>
                  </a:lnTo>
                  <a:lnTo>
                    <a:pt x="1698" y="527"/>
                  </a:lnTo>
                  <a:lnTo>
                    <a:pt x="1696" y="518"/>
                  </a:lnTo>
                  <a:lnTo>
                    <a:pt x="1696" y="505"/>
                  </a:lnTo>
                  <a:lnTo>
                    <a:pt x="1698" y="490"/>
                  </a:lnTo>
                  <a:lnTo>
                    <a:pt x="1696" y="471"/>
                  </a:lnTo>
                  <a:lnTo>
                    <a:pt x="1693" y="453"/>
                  </a:lnTo>
                  <a:lnTo>
                    <a:pt x="1690" y="446"/>
                  </a:lnTo>
                  <a:lnTo>
                    <a:pt x="1688" y="441"/>
                  </a:lnTo>
                  <a:lnTo>
                    <a:pt x="1684" y="438"/>
                  </a:lnTo>
                  <a:lnTo>
                    <a:pt x="1681" y="436"/>
                  </a:lnTo>
                  <a:lnTo>
                    <a:pt x="1678" y="436"/>
                  </a:lnTo>
                  <a:lnTo>
                    <a:pt x="1674" y="438"/>
                  </a:lnTo>
                  <a:lnTo>
                    <a:pt x="1669" y="441"/>
                  </a:lnTo>
                  <a:lnTo>
                    <a:pt x="1666" y="446"/>
                  </a:lnTo>
                  <a:lnTo>
                    <a:pt x="1658" y="456"/>
                  </a:lnTo>
                  <a:lnTo>
                    <a:pt x="1651" y="468"/>
                  </a:lnTo>
                  <a:lnTo>
                    <a:pt x="1644" y="473"/>
                  </a:lnTo>
                  <a:lnTo>
                    <a:pt x="1639" y="476"/>
                  </a:lnTo>
                  <a:lnTo>
                    <a:pt x="1634" y="476"/>
                  </a:lnTo>
                  <a:lnTo>
                    <a:pt x="1631" y="475"/>
                  </a:lnTo>
                  <a:lnTo>
                    <a:pt x="1631" y="470"/>
                  </a:lnTo>
                  <a:lnTo>
                    <a:pt x="1631" y="463"/>
                  </a:lnTo>
                  <a:lnTo>
                    <a:pt x="1632" y="454"/>
                  </a:lnTo>
                  <a:lnTo>
                    <a:pt x="1634" y="443"/>
                  </a:lnTo>
                  <a:lnTo>
                    <a:pt x="1637" y="436"/>
                  </a:lnTo>
                  <a:lnTo>
                    <a:pt x="1637" y="429"/>
                  </a:lnTo>
                  <a:lnTo>
                    <a:pt x="1636" y="422"/>
                  </a:lnTo>
                  <a:lnTo>
                    <a:pt x="1634" y="416"/>
                  </a:lnTo>
                  <a:lnTo>
                    <a:pt x="1631" y="411"/>
                  </a:lnTo>
                  <a:lnTo>
                    <a:pt x="1626" y="404"/>
                  </a:lnTo>
                  <a:lnTo>
                    <a:pt x="1619" y="399"/>
                  </a:lnTo>
                  <a:lnTo>
                    <a:pt x="1612" y="394"/>
                  </a:lnTo>
                  <a:lnTo>
                    <a:pt x="1605" y="387"/>
                  </a:lnTo>
                  <a:lnTo>
                    <a:pt x="1599" y="384"/>
                  </a:lnTo>
                  <a:lnTo>
                    <a:pt x="1592" y="382"/>
                  </a:lnTo>
                  <a:lnTo>
                    <a:pt x="1587" y="382"/>
                  </a:lnTo>
                  <a:lnTo>
                    <a:pt x="1582" y="384"/>
                  </a:lnTo>
                  <a:lnTo>
                    <a:pt x="1578" y="387"/>
                  </a:lnTo>
                  <a:lnTo>
                    <a:pt x="1573" y="390"/>
                  </a:lnTo>
                  <a:lnTo>
                    <a:pt x="1570" y="395"/>
                  </a:lnTo>
                  <a:lnTo>
                    <a:pt x="1565" y="402"/>
                  </a:lnTo>
                  <a:lnTo>
                    <a:pt x="1557" y="407"/>
                  </a:lnTo>
                  <a:lnTo>
                    <a:pt x="1548" y="411"/>
                  </a:lnTo>
                  <a:lnTo>
                    <a:pt x="1536" y="414"/>
                  </a:lnTo>
                  <a:lnTo>
                    <a:pt x="1526" y="416"/>
                  </a:lnTo>
                  <a:lnTo>
                    <a:pt x="1518" y="416"/>
                  </a:lnTo>
                  <a:lnTo>
                    <a:pt x="1509" y="416"/>
                  </a:lnTo>
                  <a:lnTo>
                    <a:pt x="1501" y="412"/>
                  </a:lnTo>
                  <a:lnTo>
                    <a:pt x="1493" y="409"/>
                  </a:lnTo>
                  <a:lnTo>
                    <a:pt x="1484" y="404"/>
                  </a:lnTo>
                  <a:lnTo>
                    <a:pt x="1476" y="397"/>
                  </a:lnTo>
                  <a:lnTo>
                    <a:pt x="1467" y="390"/>
                  </a:lnTo>
                  <a:lnTo>
                    <a:pt x="1464" y="385"/>
                  </a:lnTo>
                  <a:lnTo>
                    <a:pt x="1459" y="382"/>
                  </a:lnTo>
                  <a:lnTo>
                    <a:pt x="1454" y="380"/>
                  </a:lnTo>
                  <a:lnTo>
                    <a:pt x="1445" y="380"/>
                  </a:lnTo>
                  <a:lnTo>
                    <a:pt x="1439" y="380"/>
                  </a:lnTo>
                  <a:lnTo>
                    <a:pt x="1434" y="380"/>
                  </a:lnTo>
                  <a:lnTo>
                    <a:pt x="1430" y="380"/>
                  </a:lnTo>
                  <a:lnTo>
                    <a:pt x="1427" y="379"/>
                  </a:lnTo>
                  <a:lnTo>
                    <a:pt x="1424" y="375"/>
                  </a:lnTo>
                  <a:lnTo>
                    <a:pt x="1422" y="372"/>
                  </a:lnTo>
                  <a:lnTo>
                    <a:pt x="1420" y="367"/>
                  </a:lnTo>
                  <a:lnTo>
                    <a:pt x="1420" y="362"/>
                  </a:lnTo>
                  <a:lnTo>
                    <a:pt x="1420" y="357"/>
                  </a:lnTo>
                  <a:lnTo>
                    <a:pt x="1420" y="352"/>
                  </a:lnTo>
                  <a:lnTo>
                    <a:pt x="1419" y="348"/>
                  </a:lnTo>
                  <a:lnTo>
                    <a:pt x="1417" y="345"/>
                  </a:lnTo>
                  <a:lnTo>
                    <a:pt x="1412" y="342"/>
                  </a:lnTo>
                  <a:lnTo>
                    <a:pt x="1403" y="338"/>
                  </a:lnTo>
                  <a:lnTo>
                    <a:pt x="1398" y="338"/>
                  </a:lnTo>
                  <a:lnTo>
                    <a:pt x="1392" y="337"/>
                  </a:lnTo>
                  <a:lnTo>
                    <a:pt x="1387" y="335"/>
                  </a:lnTo>
                  <a:lnTo>
                    <a:pt x="1382" y="330"/>
                  </a:lnTo>
                  <a:lnTo>
                    <a:pt x="1378" y="325"/>
                  </a:lnTo>
                  <a:lnTo>
                    <a:pt x="1375" y="318"/>
                  </a:lnTo>
                  <a:lnTo>
                    <a:pt x="1373" y="310"/>
                  </a:lnTo>
                  <a:lnTo>
                    <a:pt x="1371" y="299"/>
                  </a:lnTo>
                  <a:lnTo>
                    <a:pt x="1371" y="289"/>
                  </a:lnTo>
                  <a:lnTo>
                    <a:pt x="1371" y="279"/>
                  </a:lnTo>
                  <a:lnTo>
                    <a:pt x="1368" y="271"/>
                  </a:lnTo>
                  <a:lnTo>
                    <a:pt x="1365" y="259"/>
                  </a:lnTo>
                  <a:lnTo>
                    <a:pt x="1358" y="254"/>
                  </a:lnTo>
                  <a:lnTo>
                    <a:pt x="1355" y="251"/>
                  </a:lnTo>
                  <a:lnTo>
                    <a:pt x="1355" y="246"/>
                  </a:lnTo>
                  <a:lnTo>
                    <a:pt x="1356" y="242"/>
                  </a:lnTo>
                  <a:lnTo>
                    <a:pt x="1351" y="239"/>
                  </a:lnTo>
                  <a:lnTo>
                    <a:pt x="1348" y="237"/>
                  </a:lnTo>
                  <a:lnTo>
                    <a:pt x="1343" y="237"/>
                  </a:lnTo>
                  <a:lnTo>
                    <a:pt x="1339" y="239"/>
                  </a:lnTo>
                  <a:lnTo>
                    <a:pt x="1334" y="246"/>
                  </a:lnTo>
                  <a:lnTo>
                    <a:pt x="1329" y="252"/>
                  </a:lnTo>
                  <a:lnTo>
                    <a:pt x="1326" y="256"/>
                  </a:lnTo>
                  <a:lnTo>
                    <a:pt x="1321" y="257"/>
                  </a:lnTo>
                  <a:lnTo>
                    <a:pt x="1318" y="259"/>
                  </a:lnTo>
                  <a:lnTo>
                    <a:pt x="1314" y="257"/>
                  </a:lnTo>
                  <a:lnTo>
                    <a:pt x="1312" y="254"/>
                  </a:lnTo>
                  <a:lnTo>
                    <a:pt x="1311" y="251"/>
                  </a:lnTo>
                  <a:lnTo>
                    <a:pt x="1311" y="246"/>
                  </a:lnTo>
                  <a:lnTo>
                    <a:pt x="1314" y="239"/>
                  </a:lnTo>
                  <a:lnTo>
                    <a:pt x="1314" y="234"/>
                  </a:lnTo>
                  <a:lnTo>
                    <a:pt x="1314" y="227"/>
                  </a:ln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  <p:sp>
          <p:nvSpPr>
            <p:cNvPr id="6164" name="Freeform 23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4500563" y="4149725"/>
              <a:ext cx="1890712" cy="1439863"/>
            </a:xfrm>
            <a:custGeom>
              <a:avLst/>
              <a:gdLst>
                <a:gd name="T0" fmla="*/ 2147483647 w 1192"/>
                <a:gd name="T1" fmla="*/ 2147483647 h 902"/>
                <a:gd name="T2" fmla="*/ 2147483647 w 1192"/>
                <a:gd name="T3" fmla="*/ 2147483647 h 902"/>
                <a:gd name="T4" fmla="*/ 2147483647 w 1192"/>
                <a:gd name="T5" fmla="*/ 2147483647 h 902"/>
                <a:gd name="T6" fmla="*/ 2147483647 w 1192"/>
                <a:gd name="T7" fmla="*/ 2147483647 h 902"/>
                <a:gd name="T8" fmla="*/ 2147483647 w 1192"/>
                <a:gd name="T9" fmla="*/ 2147483647 h 902"/>
                <a:gd name="T10" fmla="*/ 2147483647 w 1192"/>
                <a:gd name="T11" fmla="*/ 2147483647 h 902"/>
                <a:gd name="T12" fmla="*/ 2147483647 w 1192"/>
                <a:gd name="T13" fmla="*/ 2147483647 h 902"/>
                <a:gd name="T14" fmla="*/ 2147483647 w 1192"/>
                <a:gd name="T15" fmla="*/ 2147483647 h 902"/>
                <a:gd name="T16" fmla="*/ 2147483647 w 1192"/>
                <a:gd name="T17" fmla="*/ 2147483647 h 902"/>
                <a:gd name="T18" fmla="*/ 2147483647 w 1192"/>
                <a:gd name="T19" fmla="*/ 2147483647 h 902"/>
                <a:gd name="T20" fmla="*/ 2147483647 w 1192"/>
                <a:gd name="T21" fmla="*/ 2147483647 h 902"/>
                <a:gd name="T22" fmla="*/ 2147483647 w 1192"/>
                <a:gd name="T23" fmla="*/ 2147483647 h 902"/>
                <a:gd name="T24" fmla="*/ 2147483647 w 1192"/>
                <a:gd name="T25" fmla="*/ 2147483647 h 902"/>
                <a:gd name="T26" fmla="*/ 2147483647 w 1192"/>
                <a:gd name="T27" fmla="*/ 2147483647 h 902"/>
                <a:gd name="T28" fmla="*/ 2147483647 w 1192"/>
                <a:gd name="T29" fmla="*/ 2147483647 h 902"/>
                <a:gd name="T30" fmla="*/ 2147483647 w 1192"/>
                <a:gd name="T31" fmla="*/ 2147483647 h 902"/>
                <a:gd name="T32" fmla="*/ 2147483647 w 1192"/>
                <a:gd name="T33" fmla="*/ 2147483647 h 902"/>
                <a:gd name="T34" fmla="*/ 2147483647 w 1192"/>
                <a:gd name="T35" fmla="*/ 2147483647 h 902"/>
                <a:gd name="T36" fmla="*/ 2147483647 w 1192"/>
                <a:gd name="T37" fmla="*/ 2147483647 h 902"/>
                <a:gd name="T38" fmla="*/ 2147483647 w 1192"/>
                <a:gd name="T39" fmla="*/ 2147483647 h 902"/>
                <a:gd name="T40" fmla="*/ 2147483647 w 1192"/>
                <a:gd name="T41" fmla="*/ 2147483647 h 902"/>
                <a:gd name="T42" fmla="*/ 2147483647 w 1192"/>
                <a:gd name="T43" fmla="*/ 2147483647 h 902"/>
                <a:gd name="T44" fmla="*/ 2147483647 w 1192"/>
                <a:gd name="T45" fmla="*/ 2147483647 h 902"/>
                <a:gd name="T46" fmla="*/ 2147483647 w 1192"/>
                <a:gd name="T47" fmla="*/ 2147483647 h 902"/>
                <a:gd name="T48" fmla="*/ 2147483647 w 1192"/>
                <a:gd name="T49" fmla="*/ 2147483647 h 902"/>
                <a:gd name="T50" fmla="*/ 2147483647 w 1192"/>
                <a:gd name="T51" fmla="*/ 2147483647 h 902"/>
                <a:gd name="T52" fmla="*/ 2147483647 w 1192"/>
                <a:gd name="T53" fmla="*/ 2147483647 h 902"/>
                <a:gd name="T54" fmla="*/ 2147483647 w 1192"/>
                <a:gd name="T55" fmla="*/ 2147483647 h 902"/>
                <a:gd name="T56" fmla="*/ 2147483647 w 1192"/>
                <a:gd name="T57" fmla="*/ 2147483647 h 902"/>
                <a:gd name="T58" fmla="*/ 2147483647 w 1192"/>
                <a:gd name="T59" fmla="*/ 2147483647 h 902"/>
                <a:gd name="T60" fmla="*/ 2147483647 w 1192"/>
                <a:gd name="T61" fmla="*/ 2147483647 h 902"/>
                <a:gd name="T62" fmla="*/ 2147483647 w 1192"/>
                <a:gd name="T63" fmla="*/ 2147483647 h 902"/>
                <a:gd name="T64" fmla="*/ 2147483647 w 1192"/>
                <a:gd name="T65" fmla="*/ 2147483647 h 902"/>
                <a:gd name="T66" fmla="*/ 2147483647 w 1192"/>
                <a:gd name="T67" fmla="*/ 2147483647 h 902"/>
                <a:gd name="T68" fmla="*/ 2147483647 w 1192"/>
                <a:gd name="T69" fmla="*/ 2147483647 h 902"/>
                <a:gd name="T70" fmla="*/ 2147483647 w 1192"/>
                <a:gd name="T71" fmla="*/ 2147483647 h 902"/>
                <a:gd name="T72" fmla="*/ 2147483647 w 1192"/>
                <a:gd name="T73" fmla="*/ 2147483647 h 902"/>
                <a:gd name="T74" fmla="*/ 2147483647 w 1192"/>
                <a:gd name="T75" fmla="*/ 2147483647 h 902"/>
                <a:gd name="T76" fmla="*/ 2147483647 w 1192"/>
                <a:gd name="T77" fmla="*/ 2147483647 h 902"/>
                <a:gd name="T78" fmla="*/ 2147483647 w 1192"/>
                <a:gd name="T79" fmla="*/ 2147483647 h 902"/>
                <a:gd name="T80" fmla="*/ 2147483647 w 1192"/>
                <a:gd name="T81" fmla="*/ 2147483647 h 902"/>
                <a:gd name="T82" fmla="*/ 2147483647 w 1192"/>
                <a:gd name="T83" fmla="*/ 2147483647 h 902"/>
                <a:gd name="T84" fmla="*/ 2147483647 w 1192"/>
                <a:gd name="T85" fmla="*/ 2147483647 h 902"/>
                <a:gd name="T86" fmla="*/ 2147483647 w 1192"/>
                <a:gd name="T87" fmla="*/ 2147483647 h 902"/>
                <a:gd name="T88" fmla="*/ 2147483647 w 1192"/>
                <a:gd name="T89" fmla="*/ 2147483647 h 902"/>
                <a:gd name="T90" fmla="*/ 2147483647 w 1192"/>
                <a:gd name="T91" fmla="*/ 2147483647 h 902"/>
                <a:gd name="T92" fmla="*/ 2147483647 w 1192"/>
                <a:gd name="T93" fmla="*/ 2147483647 h 902"/>
                <a:gd name="T94" fmla="*/ 2147483647 w 1192"/>
                <a:gd name="T95" fmla="*/ 2147483647 h 902"/>
                <a:gd name="T96" fmla="*/ 2147483647 w 1192"/>
                <a:gd name="T97" fmla="*/ 2147483647 h 902"/>
                <a:gd name="T98" fmla="*/ 2147483647 w 1192"/>
                <a:gd name="T99" fmla="*/ 2147483647 h 902"/>
                <a:gd name="T100" fmla="*/ 2147483647 w 1192"/>
                <a:gd name="T101" fmla="*/ 2147483647 h 902"/>
                <a:gd name="T102" fmla="*/ 2147483647 w 1192"/>
                <a:gd name="T103" fmla="*/ 2147483647 h 902"/>
                <a:gd name="T104" fmla="*/ 2147483647 w 1192"/>
                <a:gd name="T105" fmla="*/ 2147483647 h 902"/>
                <a:gd name="T106" fmla="*/ 2147483647 w 1192"/>
                <a:gd name="T107" fmla="*/ 2147483647 h 902"/>
                <a:gd name="T108" fmla="*/ 2147483647 w 1192"/>
                <a:gd name="T109" fmla="*/ 2147483647 h 902"/>
                <a:gd name="T110" fmla="*/ 2147483647 w 1192"/>
                <a:gd name="T111" fmla="*/ 2147483647 h 902"/>
                <a:gd name="T112" fmla="*/ 2147483647 w 1192"/>
                <a:gd name="T113" fmla="*/ 2147483647 h 902"/>
                <a:gd name="T114" fmla="*/ 2147483647 w 1192"/>
                <a:gd name="T115" fmla="*/ 2147483647 h 902"/>
                <a:gd name="T116" fmla="*/ 2147483647 w 1192"/>
                <a:gd name="T117" fmla="*/ 2147483647 h 902"/>
                <a:gd name="T118" fmla="*/ 2147483647 w 1192"/>
                <a:gd name="T119" fmla="*/ 2147483647 h 902"/>
                <a:gd name="T120" fmla="*/ 2147483647 w 1192"/>
                <a:gd name="T121" fmla="*/ 2147483647 h 902"/>
                <a:gd name="T122" fmla="*/ 2147483647 w 1192"/>
                <a:gd name="T123" fmla="*/ 2147483647 h 902"/>
                <a:gd name="T124" fmla="*/ 2147483647 w 1192"/>
                <a:gd name="T125" fmla="*/ 214748364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2"/>
                <a:gd name="T190" fmla="*/ 0 h 902"/>
                <a:gd name="T191" fmla="*/ 1192 w 119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2" h="902">
                  <a:moveTo>
                    <a:pt x="816" y="45"/>
                  </a:moveTo>
                  <a:lnTo>
                    <a:pt x="826" y="53"/>
                  </a:lnTo>
                  <a:lnTo>
                    <a:pt x="837" y="60"/>
                  </a:lnTo>
                  <a:lnTo>
                    <a:pt x="847" y="65"/>
                  </a:lnTo>
                  <a:lnTo>
                    <a:pt x="857" y="69"/>
                  </a:lnTo>
                  <a:lnTo>
                    <a:pt x="867" y="72"/>
                  </a:lnTo>
                  <a:lnTo>
                    <a:pt x="879" y="74"/>
                  </a:lnTo>
                  <a:lnTo>
                    <a:pt x="890" y="75"/>
                  </a:lnTo>
                  <a:lnTo>
                    <a:pt x="902" y="74"/>
                  </a:lnTo>
                  <a:lnTo>
                    <a:pt x="896" y="67"/>
                  </a:lnTo>
                  <a:lnTo>
                    <a:pt x="889" y="60"/>
                  </a:lnTo>
                  <a:lnTo>
                    <a:pt x="896" y="55"/>
                  </a:lnTo>
                  <a:lnTo>
                    <a:pt x="899" y="48"/>
                  </a:lnTo>
                  <a:lnTo>
                    <a:pt x="902" y="42"/>
                  </a:lnTo>
                  <a:lnTo>
                    <a:pt x="904" y="35"/>
                  </a:lnTo>
                  <a:lnTo>
                    <a:pt x="904" y="26"/>
                  </a:lnTo>
                  <a:lnTo>
                    <a:pt x="902" y="18"/>
                  </a:lnTo>
                  <a:lnTo>
                    <a:pt x="899" y="10"/>
                  </a:lnTo>
                  <a:lnTo>
                    <a:pt x="894" y="0"/>
                  </a:lnTo>
                  <a:lnTo>
                    <a:pt x="912" y="25"/>
                  </a:lnTo>
                  <a:lnTo>
                    <a:pt x="931" y="48"/>
                  </a:lnTo>
                  <a:lnTo>
                    <a:pt x="941" y="64"/>
                  </a:lnTo>
                  <a:lnTo>
                    <a:pt x="949" y="79"/>
                  </a:lnTo>
                  <a:lnTo>
                    <a:pt x="959" y="94"/>
                  </a:lnTo>
                  <a:lnTo>
                    <a:pt x="970" y="109"/>
                  </a:lnTo>
                  <a:lnTo>
                    <a:pt x="968" y="112"/>
                  </a:lnTo>
                  <a:lnTo>
                    <a:pt x="965" y="116"/>
                  </a:lnTo>
                  <a:lnTo>
                    <a:pt x="959" y="112"/>
                  </a:lnTo>
                  <a:lnTo>
                    <a:pt x="954" y="107"/>
                  </a:lnTo>
                  <a:lnTo>
                    <a:pt x="951" y="111"/>
                  </a:lnTo>
                  <a:lnTo>
                    <a:pt x="946" y="112"/>
                  </a:lnTo>
                  <a:lnTo>
                    <a:pt x="939" y="112"/>
                  </a:lnTo>
                  <a:lnTo>
                    <a:pt x="933" y="112"/>
                  </a:lnTo>
                  <a:lnTo>
                    <a:pt x="927" y="124"/>
                  </a:lnTo>
                  <a:lnTo>
                    <a:pt x="924" y="134"/>
                  </a:lnTo>
                  <a:lnTo>
                    <a:pt x="931" y="134"/>
                  </a:lnTo>
                  <a:lnTo>
                    <a:pt x="938" y="133"/>
                  </a:lnTo>
                  <a:lnTo>
                    <a:pt x="939" y="128"/>
                  </a:lnTo>
                  <a:lnTo>
                    <a:pt x="941" y="122"/>
                  </a:lnTo>
                  <a:lnTo>
                    <a:pt x="943" y="121"/>
                  </a:lnTo>
                  <a:lnTo>
                    <a:pt x="946" y="121"/>
                  </a:lnTo>
                  <a:lnTo>
                    <a:pt x="946" y="126"/>
                  </a:lnTo>
                  <a:lnTo>
                    <a:pt x="946" y="131"/>
                  </a:lnTo>
                  <a:lnTo>
                    <a:pt x="953" y="131"/>
                  </a:lnTo>
                  <a:lnTo>
                    <a:pt x="958" y="131"/>
                  </a:lnTo>
                  <a:lnTo>
                    <a:pt x="965" y="134"/>
                  </a:lnTo>
                  <a:lnTo>
                    <a:pt x="971" y="138"/>
                  </a:lnTo>
                  <a:lnTo>
                    <a:pt x="975" y="138"/>
                  </a:lnTo>
                  <a:lnTo>
                    <a:pt x="980" y="138"/>
                  </a:lnTo>
                  <a:lnTo>
                    <a:pt x="976" y="131"/>
                  </a:lnTo>
                  <a:lnTo>
                    <a:pt x="975" y="122"/>
                  </a:lnTo>
                  <a:lnTo>
                    <a:pt x="976" y="119"/>
                  </a:lnTo>
                  <a:lnTo>
                    <a:pt x="976" y="117"/>
                  </a:lnTo>
                  <a:lnTo>
                    <a:pt x="986" y="134"/>
                  </a:lnTo>
                  <a:lnTo>
                    <a:pt x="995" y="153"/>
                  </a:lnTo>
                  <a:lnTo>
                    <a:pt x="1005" y="180"/>
                  </a:lnTo>
                  <a:lnTo>
                    <a:pt x="1012" y="205"/>
                  </a:lnTo>
                  <a:lnTo>
                    <a:pt x="1018" y="227"/>
                  </a:lnTo>
                  <a:lnTo>
                    <a:pt x="1020" y="244"/>
                  </a:lnTo>
                  <a:lnTo>
                    <a:pt x="1037" y="276"/>
                  </a:lnTo>
                  <a:lnTo>
                    <a:pt x="1054" y="303"/>
                  </a:lnTo>
                  <a:lnTo>
                    <a:pt x="1062" y="316"/>
                  </a:lnTo>
                  <a:lnTo>
                    <a:pt x="1072" y="328"/>
                  </a:lnTo>
                  <a:lnTo>
                    <a:pt x="1081" y="338"/>
                  </a:lnTo>
                  <a:lnTo>
                    <a:pt x="1092" y="348"/>
                  </a:lnTo>
                  <a:lnTo>
                    <a:pt x="1101" y="350"/>
                  </a:lnTo>
                  <a:lnTo>
                    <a:pt x="1108" y="350"/>
                  </a:lnTo>
                  <a:lnTo>
                    <a:pt x="1113" y="353"/>
                  </a:lnTo>
                  <a:lnTo>
                    <a:pt x="1118" y="355"/>
                  </a:lnTo>
                  <a:lnTo>
                    <a:pt x="1126" y="360"/>
                  </a:lnTo>
                  <a:lnTo>
                    <a:pt x="1133" y="365"/>
                  </a:lnTo>
                  <a:lnTo>
                    <a:pt x="1138" y="372"/>
                  </a:lnTo>
                  <a:lnTo>
                    <a:pt x="1141" y="377"/>
                  </a:lnTo>
                  <a:lnTo>
                    <a:pt x="1145" y="384"/>
                  </a:lnTo>
                  <a:lnTo>
                    <a:pt x="1146" y="389"/>
                  </a:lnTo>
                  <a:lnTo>
                    <a:pt x="1146" y="395"/>
                  </a:lnTo>
                  <a:lnTo>
                    <a:pt x="1146" y="402"/>
                  </a:lnTo>
                  <a:lnTo>
                    <a:pt x="1136" y="407"/>
                  </a:lnTo>
                  <a:lnTo>
                    <a:pt x="1126" y="412"/>
                  </a:lnTo>
                  <a:lnTo>
                    <a:pt x="1129" y="432"/>
                  </a:lnTo>
                  <a:lnTo>
                    <a:pt x="1135" y="453"/>
                  </a:lnTo>
                  <a:lnTo>
                    <a:pt x="1151" y="453"/>
                  </a:lnTo>
                  <a:lnTo>
                    <a:pt x="1168" y="453"/>
                  </a:lnTo>
                  <a:lnTo>
                    <a:pt x="1178" y="473"/>
                  </a:lnTo>
                  <a:lnTo>
                    <a:pt x="1188" y="493"/>
                  </a:lnTo>
                  <a:lnTo>
                    <a:pt x="1190" y="513"/>
                  </a:lnTo>
                  <a:lnTo>
                    <a:pt x="1192" y="535"/>
                  </a:lnTo>
                  <a:lnTo>
                    <a:pt x="1185" y="535"/>
                  </a:lnTo>
                  <a:lnTo>
                    <a:pt x="1177" y="535"/>
                  </a:lnTo>
                  <a:lnTo>
                    <a:pt x="1175" y="528"/>
                  </a:lnTo>
                  <a:lnTo>
                    <a:pt x="1170" y="523"/>
                  </a:lnTo>
                  <a:lnTo>
                    <a:pt x="1161" y="518"/>
                  </a:lnTo>
                  <a:lnTo>
                    <a:pt x="1146" y="517"/>
                  </a:lnTo>
                  <a:lnTo>
                    <a:pt x="1145" y="518"/>
                  </a:lnTo>
                  <a:lnTo>
                    <a:pt x="1145" y="520"/>
                  </a:lnTo>
                  <a:lnTo>
                    <a:pt x="1145" y="522"/>
                  </a:lnTo>
                  <a:lnTo>
                    <a:pt x="1146" y="525"/>
                  </a:lnTo>
                  <a:lnTo>
                    <a:pt x="1155" y="530"/>
                  </a:lnTo>
                  <a:lnTo>
                    <a:pt x="1173" y="538"/>
                  </a:lnTo>
                  <a:lnTo>
                    <a:pt x="1172" y="559"/>
                  </a:lnTo>
                  <a:lnTo>
                    <a:pt x="1170" y="579"/>
                  </a:lnTo>
                  <a:lnTo>
                    <a:pt x="1156" y="579"/>
                  </a:lnTo>
                  <a:lnTo>
                    <a:pt x="1141" y="581"/>
                  </a:lnTo>
                  <a:lnTo>
                    <a:pt x="1138" y="577"/>
                  </a:lnTo>
                  <a:lnTo>
                    <a:pt x="1135" y="574"/>
                  </a:lnTo>
                  <a:lnTo>
                    <a:pt x="1131" y="570"/>
                  </a:lnTo>
                  <a:lnTo>
                    <a:pt x="1126" y="569"/>
                  </a:lnTo>
                  <a:lnTo>
                    <a:pt x="1116" y="569"/>
                  </a:lnTo>
                  <a:lnTo>
                    <a:pt x="1104" y="569"/>
                  </a:lnTo>
                  <a:lnTo>
                    <a:pt x="1109" y="581"/>
                  </a:lnTo>
                  <a:lnTo>
                    <a:pt x="1116" y="591"/>
                  </a:lnTo>
                  <a:lnTo>
                    <a:pt x="1119" y="594"/>
                  </a:lnTo>
                  <a:lnTo>
                    <a:pt x="1123" y="597"/>
                  </a:lnTo>
                  <a:lnTo>
                    <a:pt x="1128" y="599"/>
                  </a:lnTo>
                  <a:lnTo>
                    <a:pt x="1133" y="597"/>
                  </a:lnTo>
                  <a:lnTo>
                    <a:pt x="1140" y="602"/>
                  </a:lnTo>
                  <a:lnTo>
                    <a:pt x="1146" y="609"/>
                  </a:lnTo>
                  <a:lnTo>
                    <a:pt x="1146" y="629"/>
                  </a:lnTo>
                  <a:lnTo>
                    <a:pt x="1146" y="650"/>
                  </a:lnTo>
                  <a:lnTo>
                    <a:pt x="1135" y="639"/>
                  </a:lnTo>
                  <a:lnTo>
                    <a:pt x="1123" y="628"/>
                  </a:lnTo>
                  <a:lnTo>
                    <a:pt x="1104" y="628"/>
                  </a:lnTo>
                  <a:lnTo>
                    <a:pt x="1087" y="628"/>
                  </a:lnTo>
                  <a:lnTo>
                    <a:pt x="1069" y="626"/>
                  </a:lnTo>
                  <a:lnTo>
                    <a:pt x="1050" y="621"/>
                  </a:lnTo>
                  <a:lnTo>
                    <a:pt x="1034" y="618"/>
                  </a:lnTo>
                  <a:lnTo>
                    <a:pt x="1015" y="611"/>
                  </a:lnTo>
                  <a:lnTo>
                    <a:pt x="998" y="606"/>
                  </a:lnTo>
                  <a:lnTo>
                    <a:pt x="981" y="597"/>
                  </a:lnTo>
                  <a:lnTo>
                    <a:pt x="965" y="597"/>
                  </a:lnTo>
                  <a:lnTo>
                    <a:pt x="949" y="597"/>
                  </a:lnTo>
                  <a:lnTo>
                    <a:pt x="934" y="597"/>
                  </a:lnTo>
                  <a:lnTo>
                    <a:pt x="917" y="597"/>
                  </a:lnTo>
                  <a:lnTo>
                    <a:pt x="917" y="592"/>
                  </a:lnTo>
                  <a:lnTo>
                    <a:pt x="917" y="587"/>
                  </a:lnTo>
                  <a:lnTo>
                    <a:pt x="921" y="584"/>
                  </a:lnTo>
                  <a:lnTo>
                    <a:pt x="924" y="581"/>
                  </a:lnTo>
                  <a:lnTo>
                    <a:pt x="922" y="575"/>
                  </a:lnTo>
                  <a:lnTo>
                    <a:pt x="922" y="572"/>
                  </a:lnTo>
                  <a:lnTo>
                    <a:pt x="917" y="569"/>
                  </a:lnTo>
                  <a:lnTo>
                    <a:pt x="914" y="567"/>
                  </a:lnTo>
                  <a:lnTo>
                    <a:pt x="909" y="567"/>
                  </a:lnTo>
                  <a:lnTo>
                    <a:pt x="902" y="569"/>
                  </a:lnTo>
                  <a:lnTo>
                    <a:pt x="901" y="572"/>
                  </a:lnTo>
                  <a:lnTo>
                    <a:pt x="897" y="577"/>
                  </a:lnTo>
                  <a:lnTo>
                    <a:pt x="899" y="581"/>
                  </a:lnTo>
                  <a:lnTo>
                    <a:pt x="899" y="586"/>
                  </a:lnTo>
                  <a:lnTo>
                    <a:pt x="902" y="587"/>
                  </a:lnTo>
                  <a:lnTo>
                    <a:pt x="907" y="589"/>
                  </a:lnTo>
                  <a:lnTo>
                    <a:pt x="907" y="594"/>
                  </a:lnTo>
                  <a:lnTo>
                    <a:pt x="909" y="601"/>
                  </a:lnTo>
                  <a:lnTo>
                    <a:pt x="889" y="602"/>
                  </a:lnTo>
                  <a:lnTo>
                    <a:pt x="869" y="606"/>
                  </a:lnTo>
                  <a:lnTo>
                    <a:pt x="870" y="597"/>
                  </a:lnTo>
                  <a:lnTo>
                    <a:pt x="870" y="591"/>
                  </a:lnTo>
                  <a:lnTo>
                    <a:pt x="870" y="579"/>
                  </a:lnTo>
                  <a:lnTo>
                    <a:pt x="870" y="567"/>
                  </a:lnTo>
                  <a:lnTo>
                    <a:pt x="869" y="562"/>
                  </a:lnTo>
                  <a:lnTo>
                    <a:pt x="867" y="557"/>
                  </a:lnTo>
                  <a:lnTo>
                    <a:pt x="867" y="552"/>
                  </a:lnTo>
                  <a:lnTo>
                    <a:pt x="867" y="547"/>
                  </a:lnTo>
                  <a:lnTo>
                    <a:pt x="872" y="547"/>
                  </a:lnTo>
                  <a:lnTo>
                    <a:pt x="877" y="547"/>
                  </a:lnTo>
                  <a:lnTo>
                    <a:pt x="880" y="550"/>
                  </a:lnTo>
                  <a:lnTo>
                    <a:pt x="882" y="555"/>
                  </a:lnTo>
                  <a:lnTo>
                    <a:pt x="882" y="537"/>
                  </a:lnTo>
                  <a:lnTo>
                    <a:pt x="880" y="520"/>
                  </a:lnTo>
                  <a:lnTo>
                    <a:pt x="874" y="523"/>
                  </a:lnTo>
                  <a:lnTo>
                    <a:pt x="867" y="525"/>
                  </a:lnTo>
                  <a:lnTo>
                    <a:pt x="862" y="532"/>
                  </a:lnTo>
                  <a:lnTo>
                    <a:pt x="857" y="537"/>
                  </a:lnTo>
                  <a:lnTo>
                    <a:pt x="857" y="542"/>
                  </a:lnTo>
                  <a:lnTo>
                    <a:pt x="857" y="545"/>
                  </a:lnTo>
                  <a:lnTo>
                    <a:pt x="857" y="557"/>
                  </a:lnTo>
                  <a:lnTo>
                    <a:pt x="857" y="567"/>
                  </a:lnTo>
                  <a:lnTo>
                    <a:pt x="848" y="567"/>
                  </a:lnTo>
                  <a:lnTo>
                    <a:pt x="840" y="567"/>
                  </a:lnTo>
                  <a:lnTo>
                    <a:pt x="837" y="560"/>
                  </a:lnTo>
                  <a:lnTo>
                    <a:pt x="837" y="554"/>
                  </a:lnTo>
                  <a:lnTo>
                    <a:pt x="837" y="547"/>
                  </a:lnTo>
                  <a:lnTo>
                    <a:pt x="840" y="540"/>
                  </a:lnTo>
                  <a:lnTo>
                    <a:pt x="825" y="528"/>
                  </a:lnTo>
                  <a:lnTo>
                    <a:pt x="808" y="517"/>
                  </a:lnTo>
                  <a:lnTo>
                    <a:pt x="808" y="527"/>
                  </a:lnTo>
                  <a:lnTo>
                    <a:pt x="808" y="537"/>
                  </a:lnTo>
                  <a:lnTo>
                    <a:pt x="813" y="542"/>
                  </a:lnTo>
                  <a:lnTo>
                    <a:pt x="816" y="545"/>
                  </a:lnTo>
                  <a:lnTo>
                    <a:pt x="820" y="549"/>
                  </a:lnTo>
                  <a:lnTo>
                    <a:pt x="821" y="554"/>
                  </a:lnTo>
                  <a:lnTo>
                    <a:pt x="821" y="559"/>
                  </a:lnTo>
                  <a:lnTo>
                    <a:pt x="820" y="562"/>
                  </a:lnTo>
                  <a:lnTo>
                    <a:pt x="816" y="567"/>
                  </a:lnTo>
                  <a:lnTo>
                    <a:pt x="813" y="572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0" y="586"/>
                  </a:lnTo>
                  <a:lnTo>
                    <a:pt x="815" y="592"/>
                  </a:lnTo>
                  <a:lnTo>
                    <a:pt x="823" y="592"/>
                  </a:lnTo>
                  <a:lnTo>
                    <a:pt x="826" y="594"/>
                  </a:lnTo>
                  <a:lnTo>
                    <a:pt x="828" y="599"/>
                  </a:lnTo>
                  <a:lnTo>
                    <a:pt x="825" y="606"/>
                  </a:lnTo>
                  <a:lnTo>
                    <a:pt x="843" y="607"/>
                  </a:lnTo>
                  <a:lnTo>
                    <a:pt x="862" y="609"/>
                  </a:lnTo>
                  <a:lnTo>
                    <a:pt x="840" y="618"/>
                  </a:lnTo>
                  <a:lnTo>
                    <a:pt x="820" y="628"/>
                  </a:lnTo>
                  <a:lnTo>
                    <a:pt x="803" y="639"/>
                  </a:lnTo>
                  <a:lnTo>
                    <a:pt x="788" y="653"/>
                  </a:lnTo>
                  <a:lnTo>
                    <a:pt x="774" y="660"/>
                  </a:lnTo>
                  <a:lnTo>
                    <a:pt x="763" y="668"/>
                  </a:lnTo>
                  <a:lnTo>
                    <a:pt x="757" y="673"/>
                  </a:lnTo>
                  <a:lnTo>
                    <a:pt x="754" y="678"/>
                  </a:lnTo>
                  <a:lnTo>
                    <a:pt x="751" y="683"/>
                  </a:lnTo>
                  <a:lnTo>
                    <a:pt x="749" y="690"/>
                  </a:lnTo>
                  <a:lnTo>
                    <a:pt x="737" y="707"/>
                  </a:lnTo>
                  <a:lnTo>
                    <a:pt x="725" y="719"/>
                  </a:lnTo>
                  <a:lnTo>
                    <a:pt x="719" y="722"/>
                  </a:lnTo>
                  <a:lnTo>
                    <a:pt x="714" y="725"/>
                  </a:lnTo>
                  <a:lnTo>
                    <a:pt x="707" y="727"/>
                  </a:lnTo>
                  <a:lnTo>
                    <a:pt x="700" y="727"/>
                  </a:lnTo>
                  <a:lnTo>
                    <a:pt x="683" y="737"/>
                  </a:lnTo>
                  <a:lnTo>
                    <a:pt x="667" y="746"/>
                  </a:lnTo>
                  <a:lnTo>
                    <a:pt x="653" y="757"/>
                  </a:lnTo>
                  <a:lnTo>
                    <a:pt x="640" y="767"/>
                  </a:lnTo>
                  <a:lnTo>
                    <a:pt x="626" y="779"/>
                  </a:lnTo>
                  <a:lnTo>
                    <a:pt x="616" y="793"/>
                  </a:lnTo>
                  <a:lnTo>
                    <a:pt x="606" y="805"/>
                  </a:lnTo>
                  <a:lnTo>
                    <a:pt x="596" y="818"/>
                  </a:lnTo>
                  <a:lnTo>
                    <a:pt x="581" y="830"/>
                  </a:lnTo>
                  <a:lnTo>
                    <a:pt x="564" y="842"/>
                  </a:lnTo>
                  <a:lnTo>
                    <a:pt x="549" y="853"/>
                  </a:lnTo>
                  <a:lnTo>
                    <a:pt x="534" y="867"/>
                  </a:lnTo>
                  <a:lnTo>
                    <a:pt x="535" y="862"/>
                  </a:lnTo>
                  <a:lnTo>
                    <a:pt x="537" y="857"/>
                  </a:lnTo>
                  <a:lnTo>
                    <a:pt x="529" y="857"/>
                  </a:lnTo>
                  <a:lnTo>
                    <a:pt x="522" y="855"/>
                  </a:lnTo>
                  <a:lnTo>
                    <a:pt x="515" y="850"/>
                  </a:lnTo>
                  <a:lnTo>
                    <a:pt x="510" y="845"/>
                  </a:lnTo>
                  <a:lnTo>
                    <a:pt x="507" y="847"/>
                  </a:lnTo>
                  <a:lnTo>
                    <a:pt x="503" y="848"/>
                  </a:lnTo>
                  <a:lnTo>
                    <a:pt x="515" y="858"/>
                  </a:lnTo>
                  <a:lnTo>
                    <a:pt x="527" y="869"/>
                  </a:lnTo>
                  <a:lnTo>
                    <a:pt x="525" y="875"/>
                  </a:lnTo>
                  <a:lnTo>
                    <a:pt x="524" y="880"/>
                  </a:lnTo>
                  <a:lnTo>
                    <a:pt x="520" y="885"/>
                  </a:lnTo>
                  <a:lnTo>
                    <a:pt x="515" y="889"/>
                  </a:lnTo>
                  <a:lnTo>
                    <a:pt x="507" y="895"/>
                  </a:lnTo>
                  <a:lnTo>
                    <a:pt x="495" y="902"/>
                  </a:lnTo>
                  <a:lnTo>
                    <a:pt x="486" y="901"/>
                  </a:lnTo>
                  <a:lnTo>
                    <a:pt x="478" y="899"/>
                  </a:lnTo>
                  <a:lnTo>
                    <a:pt x="478" y="889"/>
                  </a:lnTo>
                  <a:lnTo>
                    <a:pt x="476" y="879"/>
                  </a:lnTo>
                  <a:lnTo>
                    <a:pt x="475" y="870"/>
                  </a:lnTo>
                  <a:lnTo>
                    <a:pt x="473" y="862"/>
                  </a:lnTo>
                  <a:lnTo>
                    <a:pt x="471" y="853"/>
                  </a:lnTo>
                  <a:lnTo>
                    <a:pt x="466" y="847"/>
                  </a:lnTo>
                  <a:lnTo>
                    <a:pt x="460" y="842"/>
                  </a:lnTo>
                  <a:lnTo>
                    <a:pt x="451" y="837"/>
                  </a:lnTo>
                  <a:lnTo>
                    <a:pt x="444" y="835"/>
                  </a:lnTo>
                  <a:lnTo>
                    <a:pt x="438" y="833"/>
                  </a:lnTo>
                  <a:lnTo>
                    <a:pt x="433" y="830"/>
                  </a:lnTo>
                  <a:lnTo>
                    <a:pt x="428" y="826"/>
                  </a:lnTo>
                  <a:lnTo>
                    <a:pt x="423" y="823"/>
                  </a:lnTo>
                  <a:lnTo>
                    <a:pt x="419" y="820"/>
                  </a:lnTo>
                  <a:lnTo>
                    <a:pt x="416" y="816"/>
                  </a:lnTo>
                  <a:lnTo>
                    <a:pt x="414" y="811"/>
                  </a:lnTo>
                  <a:lnTo>
                    <a:pt x="412" y="803"/>
                  </a:lnTo>
                  <a:lnTo>
                    <a:pt x="412" y="794"/>
                  </a:lnTo>
                  <a:lnTo>
                    <a:pt x="399" y="788"/>
                  </a:lnTo>
                  <a:lnTo>
                    <a:pt x="389" y="783"/>
                  </a:lnTo>
                  <a:lnTo>
                    <a:pt x="382" y="778"/>
                  </a:lnTo>
                  <a:lnTo>
                    <a:pt x="377" y="773"/>
                  </a:lnTo>
                  <a:lnTo>
                    <a:pt x="377" y="769"/>
                  </a:lnTo>
                  <a:lnTo>
                    <a:pt x="377" y="766"/>
                  </a:lnTo>
                  <a:lnTo>
                    <a:pt x="379" y="764"/>
                  </a:lnTo>
                  <a:lnTo>
                    <a:pt x="380" y="761"/>
                  </a:lnTo>
                  <a:lnTo>
                    <a:pt x="387" y="756"/>
                  </a:lnTo>
                  <a:lnTo>
                    <a:pt x="399" y="749"/>
                  </a:lnTo>
                  <a:lnTo>
                    <a:pt x="406" y="739"/>
                  </a:lnTo>
                  <a:lnTo>
                    <a:pt x="411" y="730"/>
                  </a:lnTo>
                  <a:lnTo>
                    <a:pt x="409" y="727"/>
                  </a:lnTo>
                  <a:lnTo>
                    <a:pt x="407" y="724"/>
                  </a:lnTo>
                  <a:lnTo>
                    <a:pt x="404" y="722"/>
                  </a:lnTo>
                  <a:lnTo>
                    <a:pt x="397" y="719"/>
                  </a:lnTo>
                  <a:lnTo>
                    <a:pt x="382" y="714"/>
                  </a:lnTo>
                  <a:lnTo>
                    <a:pt x="365" y="709"/>
                  </a:lnTo>
                  <a:lnTo>
                    <a:pt x="355" y="705"/>
                  </a:lnTo>
                  <a:lnTo>
                    <a:pt x="347" y="703"/>
                  </a:lnTo>
                  <a:lnTo>
                    <a:pt x="337" y="705"/>
                  </a:lnTo>
                  <a:lnTo>
                    <a:pt x="328" y="707"/>
                  </a:lnTo>
                  <a:lnTo>
                    <a:pt x="310" y="720"/>
                  </a:lnTo>
                  <a:lnTo>
                    <a:pt x="291" y="734"/>
                  </a:lnTo>
                  <a:lnTo>
                    <a:pt x="273" y="747"/>
                  </a:lnTo>
                  <a:lnTo>
                    <a:pt x="254" y="761"/>
                  </a:lnTo>
                  <a:lnTo>
                    <a:pt x="244" y="767"/>
                  </a:lnTo>
                  <a:lnTo>
                    <a:pt x="234" y="773"/>
                  </a:lnTo>
                  <a:lnTo>
                    <a:pt x="229" y="773"/>
                  </a:lnTo>
                  <a:lnTo>
                    <a:pt x="224" y="771"/>
                  </a:lnTo>
                  <a:lnTo>
                    <a:pt x="219" y="766"/>
                  </a:lnTo>
                  <a:lnTo>
                    <a:pt x="214" y="759"/>
                  </a:lnTo>
                  <a:lnTo>
                    <a:pt x="207" y="749"/>
                  </a:lnTo>
                  <a:lnTo>
                    <a:pt x="200" y="744"/>
                  </a:lnTo>
                  <a:lnTo>
                    <a:pt x="195" y="741"/>
                  </a:lnTo>
                  <a:lnTo>
                    <a:pt x="190" y="741"/>
                  </a:lnTo>
                  <a:lnTo>
                    <a:pt x="180" y="746"/>
                  </a:lnTo>
                  <a:lnTo>
                    <a:pt x="172" y="756"/>
                  </a:lnTo>
                  <a:lnTo>
                    <a:pt x="168" y="761"/>
                  </a:lnTo>
                  <a:lnTo>
                    <a:pt x="163" y="764"/>
                  </a:lnTo>
                  <a:lnTo>
                    <a:pt x="158" y="766"/>
                  </a:lnTo>
                  <a:lnTo>
                    <a:pt x="153" y="767"/>
                  </a:lnTo>
                  <a:lnTo>
                    <a:pt x="150" y="766"/>
                  </a:lnTo>
                  <a:lnTo>
                    <a:pt x="145" y="766"/>
                  </a:lnTo>
                  <a:lnTo>
                    <a:pt x="140" y="762"/>
                  </a:lnTo>
                  <a:lnTo>
                    <a:pt x="135" y="761"/>
                  </a:lnTo>
                  <a:lnTo>
                    <a:pt x="131" y="754"/>
                  </a:lnTo>
                  <a:lnTo>
                    <a:pt x="126" y="751"/>
                  </a:lnTo>
                  <a:lnTo>
                    <a:pt x="121" y="751"/>
                  </a:lnTo>
                  <a:lnTo>
                    <a:pt x="116" y="751"/>
                  </a:lnTo>
                  <a:lnTo>
                    <a:pt x="111" y="752"/>
                  </a:lnTo>
                  <a:lnTo>
                    <a:pt x="104" y="757"/>
                  </a:lnTo>
                  <a:lnTo>
                    <a:pt x="99" y="764"/>
                  </a:lnTo>
                  <a:lnTo>
                    <a:pt x="93" y="773"/>
                  </a:lnTo>
                  <a:lnTo>
                    <a:pt x="81" y="779"/>
                  </a:lnTo>
                  <a:lnTo>
                    <a:pt x="69" y="786"/>
                  </a:lnTo>
                  <a:lnTo>
                    <a:pt x="59" y="791"/>
                  </a:lnTo>
                  <a:lnTo>
                    <a:pt x="49" y="794"/>
                  </a:lnTo>
                  <a:lnTo>
                    <a:pt x="32" y="798"/>
                  </a:lnTo>
                  <a:lnTo>
                    <a:pt x="15" y="799"/>
                  </a:lnTo>
                  <a:lnTo>
                    <a:pt x="8" y="799"/>
                  </a:lnTo>
                  <a:lnTo>
                    <a:pt x="0" y="799"/>
                  </a:lnTo>
                  <a:lnTo>
                    <a:pt x="20" y="773"/>
                  </a:lnTo>
                  <a:lnTo>
                    <a:pt x="40" y="747"/>
                  </a:lnTo>
                  <a:lnTo>
                    <a:pt x="52" y="735"/>
                  </a:lnTo>
                  <a:lnTo>
                    <a:pt x="62" y="725"/>
                  </a:lnTo>
                  <a:lnTo>
                    <a:pt x="74" y="717"/>
                  </a:lnTo>
                  <a:lnTo>
                    <a:pt x="84" y="709"/>
                  </a:lnTo>
                  <a:lnTo>
                    <a:pt x="93" y="700"/>
                  </a:lnTo>
                  <a:lnTo>
                    <a:pt x="101" y="695"/>
                  </a:lnTo>
                  <a:lnTo>
                    <a:pt x="104" y="693"/>
                  </a:lnTo>
                  <a:lnTo>
                    <a:pt x="108" y="692"/>
                  </a:lnTo>
                  <a:lnTo>
                    <a:pt x="113" y="693"/>
                  </a:lnTo>
                  <a:lnTo>
                    <a:pt x="116" y="693"/>
                  </a:lnTo>
                  <a:lnTo>
                    <a:pt x="123" y="693"/>
                  </a:lnTo>
                  <a:lnTo>
                    <a:pt x="128" y="690"/>
                  </a:lnTo>
                  <a:lnTo>
                    <a:pt x="131" y="687"/>
                  </a:lnTo>
                  <a:lnTo>
                    <a:pt x="135" y="682"/>
                  </a:lnTo>
                  <a:lnTo>
                    <a:pt x="136" y="673"/>
                  </a:lnTo>
                  <a:lnTo>
                    <a:pt x="140" y="668"/>
                  </a:lnTo>
                  <a:lnTo>
                    <a:pt x="141" y="665"/>
                  </a:lnTo>
                  <a:lnTo>
                    <a:pt x="145" y="665"/>
                  </a:lnTo>
                  <a:lnTo>
                    <a:pt x="150" y="666"/>
                  </a:lnTo>
                  <a:lnTo>
                    <a:pt x="157" y="673"/>
                  </a:lnTo>
                  <a:lnTo>
                    <a:pt x="170" y="673"/>
                  </a:lnTo>
                  <a:lnTo>
                    <a:pt x="182" y="673"/>
                  </a:lnTo>
                  <a:lnTo>
                    <a:pt x="195" y="673"/>
                  </a:lnTo>
                  <a:lnTo>
                    <a:pt x="207" y="673"/>
                  </a:lnTo>
                  <a:lnTo>
                    <a:pt x="214" y="673"/>
                  </a:lnTo>
                  <a:lnTo>
                    <a:pt x="219" y="671"/>
                  </a:lnTo>
                  <a:lnTo>
                    <a:pt x="222" y="668"/>
                  </a:lnTo>
                  <a:lnTo>
                    <a:pt x="224" y="666"/>
                  </a:lnTo>
                  <a:lnTo>
                    <a:pt x="226" y="663"/>
                  </a:lnTo>
                  <a:lnTo>
                    <a:pt x="226" y="658"/>
                  </a:lnTo>
                  <a:lnTo>
                    <a:pt x="224" y="653"/>
                  </a:lnTo>
                  <a:lnTo>
                    <a:pt x="222" y="648"/>
                  </a:lnTo>
                  <a:lnTo>
                    <a:pt x="217" y="641"/>
                  </a:lnTo>
                  <a:lnTo>
                    <a:pt x="215" y="636"/>
                  </a:lnTo>
                  <a:lnTo>
                    <a:pt x="217" y="631"/>
                  </a:lnTo>
                  <a:lnTo>
                    <a:pt x="221" y="628"/>
                  </a:lnTo>
                  <a:lnTo>
                    <a:pt x="226" y="619"/>
                  </a:lnTo>
                  <a:lnTo>
                    <a:pt x="227" y="609"/>
                  </a:lnTo>
                  <a:lnTo>
                    <a:pt x="227" y="599"/>
                  </a:lnTo>
                  <a:lnTo>
                    <a:pt x="227" y="587"/>
                  </a:lnTo>
                  <a:lnTo>
                    <a:pt x="226" y="584"/>
                  </a:lnTo>
                  <a:lnTo>
                    <a:pt x="226" y="581"/>
                  </a:lnTo>
                  <a:lnTo>
                    <a:pt x="226" y="577"/>
                  </a:lnTo>
                  <a:lnTo>
                    <a:pt x="227" y="575"/>
                  </a:lnTo>
                  <a:lnTo>
                    <a:pt x="231" y="574"/>
                  </a:lnTo>
                  <a:lnTo>
                    <a:pt x="234" y="574"/>
                  </a:lnTo>
                  <a:lnTo>
                    <a:pt x="237" y="575"/>
                  </a:lnTo>
                  <a:lnTo>
                    <a:pt x="241" y="579"/>
                  </a:lnTo>
                  <a:lnTo>
                    <a:pt x="249" y="579"/>
                  </a:lnTo>
                  <a:lnTo>
                    <a:pt x="254" y="579"/>
                  </a:lnTo>
                  <a:lnTo>
                    <a:pt x="258" y="577"/>
                  </a:lnTo>
                  <a:lnTo>
                    <a:pt x="258" y="575"/>
                  </a:lnTo>
                  <a:lnTo>
                    <a:pt x="258" y="572"/>
                  </a:lnTo>
                  <a:lnTo>
                    <a:pt x="254" y="567"/>
                  </a:lnTo>
                  <a:lnTo>
                    <a:pt x="251" y="564"/>
                  </a:lnTo>
                  <a:lnTo>
                    <a:pt x="249" y="560"/>
                  </a:lnTo>
                  <a:lnTo>
                    <a:pt x="249" y="557"/>
                  </a:lnTo>
                  <a:lnTo>
                    <a:pt x="249" y="555"/>
                  </a:lnTo>
                  <a:lnTo>
                    <a:pt x="254" y="552"/>
                  </a:lnTo>
                  <a:lnTo>
                    <a:pt x="264" y="552"/>
                  </a:lnTo>
                  <a:lnTo>
                    <a:pt x="271" y="549"/>
                  </a:lnTo>
                  <a:lnTo>
                    <a:pt x="278" y="545"/>
                  </a:lnTo>
                  <a:lnTo>
                    <a:pt x="281" y="535"/>
                  </a:lnTo>
                  <a:lnTo>
                    <a:pt x="283" y="533"/>
                  </a:lnTo>
                  <a:lnTo>
                    <a:pt x="286" y="535"/>
                  </a:lnTo>
                  <a:lnTo>
                    <a:pt x="290" y="543"/>
                  </a:lnTo>
                  <a:lnTo>
                    <a:pt x="295" y="554"/>
                  </a:lnTo>
                  <a:lnTo>
                    <a:pt x="298" y="559"/>
                  </a:lnTo>
                  <a:lnTo>
                    <a:pt x="301" y="557"/>
                  </a:lnTo>
                  <a:lnTo>
                    <a:pt x="303" y="549"/>
                  </a:lnTo>
                  <a:lnTo>
                    <a:pt x="303" y="540"/>
                  </a:lnTo>
                  <a:lnTo>
                    <a:pt x="305" y="533"/>
                  </a:lnTo>
                  <a:lnTo>
                    <a:pt x="306" y="528"/>
                  </a:lnTo>
                  <a:lnTo>
                    <a:pt x="308" y="527"/>
                  </a:lnTo>
                  <a:lnTo>
                    <a:pt x="313" y="525"/>
                  </a:lnTo>
                  <a:lnTo>
                    <a:pt x="316" y="525"/>
                  </a:lnTo>
                  <a:lnTo>
                    <a:pt x="322" y="528"/>
                  </a:lnTo>
                  <a:lnTo>
                    <a:pt x="328" y="532"/>
                  </a:lnTo>
                  <a:lnTo>
                    <a:pt x="333" y="545"/>
                  </a:lnTo>
                  <a:lnTo>
                    <a:pt x="340" y="557"/>
                  </a:lnTo>
                  <a:lnTo>
                    <a:pt x="342" y="562"/>
                  </a:lnTo>
                  <a:lnTo>
                    <a:pt x="343" y="564"/>
                  </a:lnTo>
                  <a:lnTo>
                    <a:pt x="347" y="565"/>
                  </a:lnTo>
                  <a:lnTo>
                    <a:pt x="348" y="567"/>
                  </a:lnTo>
                  <a:lnTo>
                    <a:pt x="353" y="564"/>
                  </a:lnTo>
                  <a:lnTo>
                    <a:pt x="360" y="557"/>
                  </a:lnTo>
                  <a:lnTo>
                    <a:pt x="362" y="547"/>
                  </a:lnTo>
                  <a:lnTo>
                    <a:pt x="365" y="540"/>
                  </a:lnTo>
                  <a:lnTo>
                    <a:pt x="369" y="535"/>
                  </a:lnTo>
                  <a:lnTo>
                    <a:pt x="372" y="532"/>
                  </a:lnTo>
                  <a:lnTo>
                    <a:pt x="375" y="528"/>
                  </a:lnTo>
                  <a:lnTo>
                    <a:pt x="380" y="528"/>
                  </a:lnTo>
                  <a:lnTo>
                    <a:pt x="387" y="528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07" y="530"/>
                  </a:lnTo>
                  <a:lnTo>
                    <a:pt x="416" y="528"/>
                  </a:lnTo>
                  <a:lnTo>
                    <a:pt x="424" y="523"/>
                  </a:lnTo>
                  <a:lnTo>
                    <a:pt x="431" y="518"/>
                  </a:lnTo>
                  <a:lnTo>
                    <a:pt x="438" y="515"/>
                  </a:lnTo>
                  <a:lnTo>
                    <a:pt x="444" y="517"/>
                  </a:lnTo>
                  <a:lnTo>
                    <a:pt x="453" y="520"/>
                  </a:lnTo>
                  <a:lnTo>
                    <a:pt x="466" y="522"/>
                  </a:lnTo>
                  <a:lnTo>
                    <a:pt x="480" y="522"/>
                  </a:lnTo>
                  <a:lnTo>
                    <a:pt x="492" y="522"/>
                  </a:lnTo>
                  <a:lnTo>
                    <a:pt x="503" y="520"/>
                  </a:lnTo>
                  <a:lnTo>
                    <a:pt x="512" y="517"/>
                  </a:lnTo>
                  <a:lnTo>
                    <a:pt x="518" y="515"/>
                  </a:lnTo>
                  <a:lnTo>
                    <a:pt x="524" y="510"/>
                  </a:lnTo>
                  <a:lnTo>
                    <a:pt x="525" y="506"/>
                  </a:lnTo>
                  <a:lnTo>
                    <a:pt x="527" y="495"/>
                  </a:lnTo>
                  <a:lnTo>
                    <a:pt x="529" y="488"/>
                  </a:lnTo>
                  <a:lnTo>
                    <a:pt x="532" y="481"/>
                  </a:lnTo>
                  <a:lnTo>
                    <a:pt x="537" y="478"/>
                  </a:lnTo>
                  <a:lnTo>
                    <a:pt x="542" y="476"/>
                  </a:lnTo>
                  <a:lnTo>
                    <a:pt x="547" y="476"/>
                  </a:lnTo>
                  <a:lnTo>
                    <a:pt x="552" y="479"/>
                  </a:lnTo>
                  <a:lnTo>
                    <a:pt x="559" y="483"/>
                  </a:lnTo>
                  <a:lnTo>
                    <a:pt x="567" y="485"/>
                  </a:lnTo>
                  <a:lnTo>
                    <a:pt x="574" y="483"/>
                  </a:lnTo>
                  <a:lnTo>
                    <a:pt x="581" y="481"/>
                  </a:lnTo>
                  <a:lnTo>
                    <a:pt x="586" y="478"/>
                  </a:lnTo>
                  <a:lnTo>
                    <a:pt x="589" y="474"/>
                  </a:lnTo>
                  <a:lnTo>
                    <a:pt x="593" y="468"/>
                  </a:lnTo>
                  <a:lnTo>
                    <a:pt x="594" y="461"/>
                  </a:lnTo>
                  <a:lnTo>
                    <a:pt x="598" y="453"/>
                  </a:lnTo>
                  <a:lnTo>
                    <a:pt x="598" y="441"/>
                  </a:lnTo>
                  <a:lnTo>
                    <a:pt x="598" y="431"/>
                  </a:lnTo>
                  <a:lnTo>
                    <a:pt x="601" y="421"/>
                  </a:lnTo>
                  <a:lnTo>
                    <a:pt x="604" y="414"/>
                  </a:lnTo>
                  <a:lnTo>
                    <a:pt x="608" y="409"/>
                  </a:lnTo>
                  <a:lnTo>
                    <a:pt x="614" y="405"/>
                  </a:lnTo>
                  <a:lnTo>
                    <a:pt x="621" y="404"/>
                  </a:lnTo>
                  <a:lnTo>
                    <a:pt x="630" y="404"/>
                  </a:lnTo>
                  <a:lnTo>
                    <a:pt x="641" y="402"/>
                  </a:lnTo>
                  <a:lnTo>
                    <a:pt x="651" y="402"/>
                  </a:lnTo>
                  <a:lnTo>
                    <a:pt x="660" y="404"/>
                  </a:lnTo>
                  <a:lnTo>
                    <a:pt x="665" y="409"/>
                  </a:lnTo>
                  <a:lnTo>
                    <a:pt x="668" y="414"/>
                  </a:lnTo>
                  <a:lnTo>
                    <a:pt x="670" y="421"/>
                  </a:lnTo>
                  <a:lnTo>
                    <a:pt x="672" y="429"/>
                  </a:lnTo>
                  <a:lnTo>
                    <a:pt x="670" y="439"/>
                  </a:lnTo>
                  <a:lnTo>
                    <a:pt x="656" y="454"/>
                  </a:lnTo>
                  <a:lnTo>
                    <a:pt x="643" y="468"/>
                  </a:lnTo>
                  <a:lnTo>
                    <a:pt x="641" y="473"/>
                  </a:lnTo>
                  <a:lnTo>
                    <a:pt x="640" y="478"/>
                  </a:lnTo>
                  <a:lnTo>
                    <a:pt x="640" y="481"/>
                  </a:lnTo>
                  <a:lnTo>
                    <a:pt x="641" y="483"/>
                  </a:lnTo>
                  <a:lnTo>
                    <a:pt x="643" y="485"/>
                  </a:lnTo>
                  <a:lnTo>
                    <a:pt x="646" y="486"/>
                  </a:lnTo>
                  <a:lnTo>
                    <a:pt x="650" y="486"/>
                  </a:lnTo>
                  <a:lnTo>
                    <a:pt x="656" y="486"/>
                  </a:lnTo>
                  <a:lnTo>
                    <a:pt x="675" y="481"/>
                  </a:lnTo>
                  <a:lnTo>
                    <a:pt x="694" y="478"/>
                  </a:lnTo>
                  <a:lnTo>
                    <a:pt x="697" y="474"/>
                  </a:lnTo>
                  <a:lnTo>
                    <a:pt x="702" y="473"/>
                  </a:lnTo>
                  <a:lnTo>
                    <a:pt x="705" y="473"/>
                  </a:lnTo>
                  <a:lnTo>
                    <a:pt x="710" y="474"/>
                  </a:lnTo>
                  <a:lnTo>
                    <a:pt x="717" y="478"/>
                  </a:lnTo>
                  <a:lnTo>
                    <a:pt x="725" y="485"/>
                  </a:lnTo>
                  <a:lnTo>
                    <a:pt x="729" y="490"/>
                  </a:lnTo>
                  <a:lnTo>
                    <a:pt x="732" y="493"/>
                  </a:lnTo>
                  <a:lnTo>
                    <a:pt x="734" y="496"/>
                  </a:lnTo>
                  <a:lnTo>
                    <a:pt x="737" y="498"/>
                  </a:lnTo>
                  <a:lnTo>
                    <a:pt x="741" y="498"/>
                  </a:lnTo>
                  <a:lnTo>
                    <a:pt x="744" y="496"/>
                  </a:lnTo>
                  <a:lnTo>
                    <a:pt x="747" y="493"/>
                  </a:lnTo>
                  <a:lnTo>
                    <a:pt x="751" y="491"/>
                  </a:lnTo>
                  <a:lnTo>
                    <a:pt x="763" y="478"/>
                  </a:lnTo>
                  <a:lnTo>
                    <a:pt x="776" y="464"/>
                  </a:lnTo>
                  <a:lnTo>
                    <a:pt x="776" y="451"/>
                  </a:lnTo>
                  <a:lnTo>
                    <a:pt x="778" y="441"/>
                  </a:lnTo>
                  <a:lnTo>
                    <a:pt x="779" y="436"/>
                  </a:lnTo>
                  <a:lnTo>
                    <a:pt x="781" y="434"/>
                  </a:lnTo>
                  <a:lnTo>
                    <a:pt x="784" y="432"/>
                  </a:lnTo>
                  <a:lnTo>
                    <a:pt x="788" y="434"/>
                  </a:lnTo>
                  <a:lnTo>
                    <a:pt x="803" y="437"/>
                  </a:lnTo>
                  <a:lnTo>
                    <a:pt x="820" y="442"/>
                  </a:lnTo>
                  <a:lnTo>
                    <a:pt x="828" y="444"/>
                  </a:lnTo>
                  <a:lnTo>
                    <a:pt x="838" y="444"/>
                  </a:lnTo>
                  <a:lnTo>
                    <a:pt x="842" y="444"/>
                  </a:lnTo>
                  <a:lnTo>
                    <a:pt x="845" y="441"/>
                  </a:lnTo>
                  <a:lnTo>
                    <a:pt x="848" y="437"/>
                  </a:lnTo>
                  <a:lnTo>
                    <a:pt x="852" y="434"/>
                  </a:lnTo>
                  <a:lnTo>
                    <a:pt x="857" y="426"/>
                  </a:lnTo>
                  <a:lnTo>
                    <a:pt x="862" y="416"/>
                  </a:lnTo>
                  <a:lnTo>
                    <a:pt x="864" y="407"/>
                  </a:lnTo>
                  <a:lnTo>
                    <a:pt x="864" y="397"/>
                  </a:lnTo>
                  <a:lnTo>
                    <a:pt x="862" y="387"/>
                  </a:lnTo>
                  <a:lnTo>
                    <a:pt x="858" y="378"/>
                  </a:lnTo>
                  <a:lnTo>
                    <a:pt x="855" y="367"/>
                  </a:lnTo>
                  <a:lnTo>
                    <a:pt x="850" y="357"/>
                  </a:lnTo>
                  <a:lnTo>
                    <a:pt x="837" y="328"/>
                  </a:lnTo>
                  <a:lnTo>
                    <a:pt x="828" y="299"/>
                  </a:lnTo>
                  <a:lnTo>
                    <a:pt x="825" y="286"/>
                  </a:lnTo>
                  <a:lnTo>
                    <a:pt x="823" y="272"/>
                  </a:lnTo>
                  <a:lnTo>
                    <a:pt x="823" y="259"/>
                  </a:lnTo>
                  <a:lnTo>
                    <a:pt x="826" y="247"/>
                  </a:lnTo>
                  <a:lnTo>
                    <a:pt x="826" y="232"/>
                  </a:lnTo>
                  <a:lnTo>
                    <a:pt x="826" y="215"/>
                  </a:lnTo>
                  <a:lnTo>
                    <a:pt x="816" y="220"/>
                  </a:lnTo>
                  <a:lnTo>
                    <a:pt x="808" y="222"/>
                  </a:lnTo>
                  <a:lnTo>
                    <a:pt x="796" y="224"/>
                  </a:lnTo>
                  <a:lnTo>
                    <a:pt x="784" y="222"/>
                  </a:lnTo>
                  <a:lnTo>
                    <a:pt x="776" y="222"/>
                  </a:lnTo>
                  <a:lnTo>
                    <a:pt x="771" y="224"/>
                  </a:lnTo>
                  <a:lnTo>
                    <a:pt x="766" y="227"/>
                  </a:lnTo>
                  <a:lnTo>
                    <a:pt x="761" y="232"/>
                  </a:lnTo>
                  <a:lnTo>
                    <a:pt x="756" y="242"/>
                  </a:lnTo>
                  <a:lnTo>
                    <a:pt x="751" y="249"/>
                  </a:lnTo>
                  <a:lnTo>
                    <a:pt x="744" y="254"/>
                  </a:lnTo>
                  <a:lnTo>
                    <a:pt x="737" y="256"/>
                  </a:lnTo>
                  <a:lnTo>
                    <a:pt x="734" y="256"/>
                  </a:lnTo>
                  <a:lnTo>
                    <a:pt x="731" y="254"/>
                  </a:lnTo>
                  <a:lnTo>
                    <a:pt x="727" y="252"/>
                  </a:lnTo>
                  <a:lnTo>
                    <a:pt x="725" y="249"/>
                  </a:lnTo>
                  <a:lnTo>
                    <a:pt x="722" y="240"/>
                  </a:lnTo>
                  <a:lnTo>
                    <a:pt x="720" y="229"/>
                  </a:lnTo>
                  <a:lnTo>
                    <a:pt x="724" y="213"/>
                  </a:lnTo>
                  <a:lnTo>
                    <a:pt x="727" y="198"/>
                  </a:lnTo>
                  <a:lnTo>
                    <a:pt x="736" y="186"/>
                  </a:lnTo>
                  <a:lnTo>
                    <a:pt x="746" y="176"/>
                  </a:lnTo>
                  <a:lnTo>
                    <a:pt x="751" y="171"/>
                  </a:lnTo>
                  <a:lnTo>
                    <a:pt x="757" y="168"/>
                  </a:lnTo>
                  <a:lnTo>
                    <a:pt x="763" y="165"/>
                  </a:lnTo>
                  <a:lnTo>
                    <a:pt x="769" y="161"/>
                  </a:lnTo>
                  <a:lnTo>
                    <a:pt x="784" y="158"/>
                  </a:lnTo>
                  <a:lnTo>
                    <a:pt x="801" y="156"/>
                  </a:lnTo>
                  <a:lnTo>
                    <a:pt x="806" y="154"/>
                  </a:lnTo>
                  <a:lnTo>
                    <a:pt x="810" y="151"/>
                  </a:lnTo>
                  <a:lnTo>
                    <a:pt x="811" y="146"/>
                  </a:lnTo>
                  <a:lnTo>
                    <a:pt x="813" y="143"/>
                  </a:lnTo>
                  <a:lnTo>
                    <a:pt x="816" y="131"/>
                  </a:lnTo>
                  <a:lnTo>
                    <a:pt x="816" y="117"/>
                  </a:lnTo>
                  <a:lnTo>
                    <a:pt x="816" y="106"/>
                  </a:lnTo>
                  <a:lnTo>
                    <a:pt x="818" y="94"/>
                  </a:lnTo>
                  <a:lnTo>
                    <a:pt x="816" y="70"/>
                  </a:lnTo>
                  <a:lnTo>
                    <a:pt x="816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  <p:sp>
          <p:nvSpPr>
            <p:cNvPr id="6181" name="Freeform 47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 rot="-7298297">
              <a:off x="4625181" y="3661570"/>
              <a:ext cx="1184275" cy="868362"/>
            </a:xfrm>
            <a:custGeom>
              <a:avLst/>
              <a:gdLst>
                <a:gd name="T0" fmla="*/ 2147483647 w 394"/>
                <a:gd name="T1" fmla="*/ 2147483647 h 307"/>
                <a:gd name="T2" fmla="*/ 2147483647 w 394"/>
                <a:gd name="T3" fmla="*/ 2147483647 h 307"/>
                <a:gd name="T4" fmla="*/ 2147483647 w 394"/>
                <a:gd name="T5" fmla="*/ 2147483647 h 307"/>
                <a:gd name="T6" fmla="*/ 2147483647 w 394"/>
                <a:gd name="T7" fmla="*/ 2147483647 h 307"/>
                <a:gd name="T8" fmla="*/ 2147483647 w 394"/>
                <a:gd name="T9" fmla="*/ 2147483647 h 307"/>
                <a:gd name="T10" fmla="*/ 2147483647 w 394"/>
                <a:gd name="T11" fmla="*/ 2147483647 h 307"/>
                <a:gd name="T12" fmla="*/ 2147483647 w 394"/>
                <a:gd name="T13" fmla="*/ 2147483647 h 307"/>
                <a:gd name="T14" fmla="*/ 2147483647 w 394"/>
                <a:gd name="T15" fmla="*/ 2147483647 h 307"/>
                <a:gd name="T16" fmla="*/ 2147483647 w 394"/>
                <a:gd name="T17" fmla="*/ 2147483647 h 307"/>
                <a:gd name="T18" fmla="*/ 2147483647 w 394"/>
                <a:gd name="T19" fmla="*/ 0 h 307"/>
                <a:gd name="T20" fmla="*/ 2147483647 w 394"/>
                <a:gd name="T21" fmla="*/ 2147483647 h 307"/>
                <a:gd name="T22" fmla="*/ 2147483647 w 394"/>
                <a:gd name="T23" fmla="*/ 2147483647 h 307"/>
                <a:gd name="T24" fmla="*/ 2147483647 w 394"/>
                <a:gd name="T25" fmla="*/ 2147483647 h 307"/>
                <a:gd name="T26" fmla="*/ 2147483647 w 394"/>
                <a:gd name="T27" fmla="*/ 2147483647 h 307"/>
                <a:gd name="T28" fmla="*/ 2147483647 w 394"/>
                <a:gd name="T29" fmla="*/ 2147483647 h 307"/>
                <a:gd name="T30" fmla="*/ 2147483647 w 394"/>
                <a:gd name="T31" fmla="*/ 2147483647 h 307"/>
                <a:gd name="T32" fmla="*/ 2147483647 w 394"/>
                <a:gd name="T33" fmla="*/ 2147483647 h 307"/>
                <a:gd name="T34" fmla="*/ 2147483647 w 394"/>
                <a:gd name="T35" fmla="*/ 2147483647 h 307"/>
                <a:gd name="T36" fmla="*/ 2147483647 w 394"/>
                <a:gd name="T37" fmla="*/ 2147483647 h 307"/>
                <a:gd name="T38" fmla="*/ 2147483647 w 394"/>
                <a:gd name="T39" fmla="*/ 2147483647 h 307"/>
                <a:gd name="T40" fmla="*/ 2147483647 w 394"/>
                <a:gd name="T41" fmla="*/ 2147483647 h 307"/>
                <a:gd name="T42" fmla="*/ 2147483647 w 394"/>
                <a:gd name="T43" fmla="*/ 2147483647 h 307"/>
                <a:gd name="T44" fmla="*/ 2147483647 w 394"/>
                <a:gd name="T45" fmla="*/ 2147483647 h 307"/>
                <a:gd name="T46" fmla="*/ 2147483647 w 394"/>
                <a:gd name="T47" fmla="*/ 2147483647 h 307"/>
                <a:gd name="T48" fmla="*/ 2147483647 w 394"/>
                <a:gd name="T49" fmla="*/ 2147483647 h 307"/>
                <a:gd name="T50" fmla="*/ 2147483647 w 394"/>
                <a:gd name="T51" fmla="*/ 2147483647 h 307"/>
                <a:gd name="T52" fmla="*/ 2147483647 w 394"/>
                <a:gd name="T53" fmla="*/ 2147483647 h 307"/>
                <a:gd name="T54" fmla="*/ 2147483647 w 394"/>
                <a:gd name="T55" fmla="*/ 2147483647 h 307"/>
                <a:gd name="T56" fmla="*/ 2147483647 w 394"/>
                <a:gd name="T57" fmla="*/ 2147483647 h 307"/>
                <a:gd name="T58" fmla="*/ 2147483647 w 394"/>
                <a:gd name="T59" fmla="*/ 2147483647 h 307"/>
                <a:gd name="T60" fmla="*/ 2147483647 w 394"/>
                <a:gd name="T61" fmla="*/ 2147483647 h 307"/>
                <a:gd name="T62" fmla="*/ 2147483647 w 394"/>
                <a:gd name="T63" fmla="*/ 2147483647 h 307"/>
                <a:gd name="T64" fmla="*/ 2147483647 w 394"/>
                <a:gd name="T65" fmla="*/ 2147483647 h 307"/>
                <a:gd name="T66" fmla="*/ 2147483647 w 394"/>
                <a:gd name="T67" fmla="*/ 2147483647 h 307"/>
                <a:gd name="T68" fmla="*/ 2147483647 w 394"/>
                <a:gd name="T69" fmla="*/ 2147483647 h 307"/>
                <a:gd name="T70" fmla="*/ 2147483647 w 394"/>
                <a:gd name="T71" fmla="*/ 2147483647 h 307"/>
                <a:gd name="T72" fmla="*/ 2147483647 w 394"/>
                <a:gd name="T73" fmla="*/ 2147483647 h 307"/>
                <a:gd name="T74" fmla="*/ 2147483647 w 394"/>
                <a:gd name="T75" fmla="*/ 2147483647 h 307"/>
                <a:gd name="T76" fmla="*/ 2147483647 w 394"/>
                <a:gd name="T77" fmla="*/ 2147483647 h 307"/>
                <a:gd name="T78" fmla="*/ 2147483647 w 394"/>
                <a:gd name="T79" fmla="*/ 2147483647 h 307"/>
                <a:gd name="T80" fmla="*/ 2147483647 w 394"/>
                <a:gd name="T81" fmla="*/ 2147483647 h 307"/>
                <a:gd name="T82" fmla="*/ 2147483647 w 394"/>
                <a:gd name="T83" fmla="*/ 2147483647 h 307"/>
                <a:gd name="T84" fmla="*/ 2147483647 w 394"/>
                <a:gd name="T85" fmla="*/ 2147483647 h 307"/>
                <a:gd name="T86" fmla="*/ 2147483647 w 394"/>
                <a:gd name="T87" fmla="*/ 2147483647 h 307"/>
                <a:gd name="T88" fmla="*/ 0 w 394"/>
                <a:gd name="T89" fmla="*/ 2147483647 h 307"/>
                <a:gd name="T90" fmla="*/ 2147483647 w 394"/>
                <a:gd name="T91" fmla="*/ 2147483647 h 307"/>
                <a:gd name="T92" fmla="*/ 2147483647 w 394"/>
                <a:gd name="T93" fmla="*/ 2147483647 h 307"/>
                <a:gd name="T94" fmla="*/ 2147483647 w 394"/>
                <a:gd name="T95" fmla="*/ 2147483647 h 307"/>
                <a:gd name="T96" fmla="*/ 2147483647 w 394"/>
                <a:gd name="T97" fmla="*/ 2147483647 h 307"/>
                <a:gd name="T98" fmla="*/ 2147483647 w 394"/>
                <a:gd name="T99" fmla="*/ 2147483647 h 307"/>
                <a:gd name="T100" fmla="*/ 2147483647 w 394"/>
                <a:gd name="T101" fmla="*/ 2147483647 h 307"/>
                <a:gd name="T102" fmla="*/ 2147483647 w 394"/>
                <a:gd name="T103" fmla="*/ 2147483647 h 307"/>
                <a:gd name="T104" fmla="*/ 2147483647 w 394"/>
                <a:gd name="T105" fmla="*/ 2147483647 h 307"/>
                <a:gd name="T106" fmla="*/ 2147483647 w 394"/>
                <a:gd name="T107" fmla="*/ 2147483647 h 307"/>
                <a:gd name="T108" fmla="*/ 2147483647 w 394"/>
                <a:gd name="T109" fmla="*/ 2147483647 h 307"/>
                <a:gd name="T110" fmla="*/ 2147483647 w 394"/>
                <a:gd name="T111" fmla="*/ 2147483647 h 307"/>
                <a:gd name="T112" fmla="*/ 2147483647 w 394"/>
                <a:gd name="T113" fmla="*/ 2147483647 h 307"/>
                <a:gd name="T114" fmla="*/ 2147483647 w 394"/>
                <a:gd name="T115" fmla="*/ 2147483647 h 307"/>
                <a:gd name="T116" fmla="*/ 2147483647 w 394"/>
                <a:gd name="T117" fmla="*/ 2147483647 h 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07"/>
                <a:gd name="T179" fmla="*/ 394 w 394"/>
                <a:gd name="T180" fmla="*/ 307 h 3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07">
                  <a:moveTo>
                    <a:pt x="118" y="43"/>
                  </a:moveTo>
                  <a:lnTo>
                    <a:pt x="120" y="37"/>
                  </a:lnTo>
                  <a:lnTo>
                    <a:pt x="121" y="34"/>
                  </a:lnTo>
                  <a:lnTo>
                    <a:pt x="125" y="31"/>
                  </a:lnTo>
                  <a:lnTo>
                    <a:pt x="130" y="27"/>
                  </a:lnTo>
                  <a:lnTo>
                    <a:pt x="140" y="26"/>
                  </a:lnTo>
                  <a:lnTo>
                    <a:pt x="152" y="24"/>
                  </a:lnTo>
                  <a:lnTo>
                    <a:pt x="165" y="22"/>
                  </a:lnTo>
                  <a:lnTo>
                    <a:pt x="179" y="21"/>
                  </a:lnTo>
                  <a:lnTo>
                    <a:pt x="189" y="19"/>
                  </a:lnTo>
                  <a:lnTo>
                    <a:pt x="195" y="14"/>
                  </a:lnTo>
                  <a:lnTo>
                    <a:pt x="179" y="12"/>
                  </a:lnTo>
                  <a:lnTo>
                    <a:pt x="162" y="11"/>
                  </a:lnTo>
                  <a:lnTo>
                    <a:pt x="160" y="9"/>
                  </a:lnTo>
                  <a:lnTo>
                    <a:pt x="160" y="7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84" y="4"/>
                  </a:lnTo>
                  <a:lnTo>
                    <a:pt x="209" y="2"/>
                  </a:lnTo>
                  <a:lnTo>
                    <a:pt x="233" y="0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80" y="5"/>
                  </a:lnTo>
                  <a:lnTo>
                    <a:pt x="291" y="11"/>
                  </a:lnTo>
                  <a:lnTo>
                    <a:pt x="303" y="14"/>
                  </a:lnTo>
                  <a:lnTo>
                    <a:pt x="308" y="16"/>
                  </a:lnTo>
                  <a:lnTo>
                    <a:pt x="315" y="19"/>
                  </a:lnTo>
                  <a:lnTo>
                    <a:pt x="322" y="24"/>
                  </a:lnTo>
                  <a:lnTo>
                    <a:pt x="327" y="29"/>
                  </a:lnTo>
                  <a:lnTo>
                    <a:pt x="339" y="41"/>
                  </a:lnTo>
                  <a:lnTo>
                    <a:pt x="352" y="59"/>
                  </a:lnTo>
                  <a:lnTo>
                    <a:pt x="360" y="66"/>
                  </a:lnTo>
                  <a:lnTo>
                    <a:pt x="369" y="71"/>
                  </a:lnTo>
                  <a:lnTo>
                    <a:pt x="372" y="71"/>
                  </a:lnTo>
                  <a:lnTo>
                    <a:pt x="376" y="71"/>
                  </a:lnTo>
                  <a:lnTo>
                    <a:pt x="381" y="69"/>
                  </a:lnTo>
                  <a:lnTo>
                    <a:pt x="384" y="68"/>
                  </a:lnTo>
                  <a:lnTo>
                    <a:pt x="389" y="76"/>
                  </a:lnTo>
                  <a:lnTo>
                    <a:pt x="392" y="85"/>
                  </a:lnTo>
                  <a:lnTo>
                    <a:pt x="394" y="95"/>
                  </a:lnTo>
                  <a:lnTo>
                    <a:pt x="394" y="103"/>
                  </a:lnTo>
                  <a:lnTo>
                    <a:pt x="392" y="112"/>
                  </a:lnTo>
                  <a:lnTo>
                    <a:pt x="387" y="122"/>
                  </a:lnTo>
                  <a:lnTo>
                    <a:pt x="379" y="130"/>
                  </a:lnTo>
                  <a:lnTo>
                    <a:pt x="369" y="139"/>
                  </a:lnTo>
                  <a:lnTo>
                    <a:pt x="365" y="147"/>
                  </a:lnTo>
                  <a:lnTo>
                    <a:pt x="359" y="154"/>
                  </a:lnTo>
                  <a:lnTo>
                    <a:pt x="349" y="160"/>
                  </a:lnTo>
                  <a:lnTo>
                    <a:pt x="334" y="164"/>
                  </a:lnTo>
                  <a:lnTo>
                    <a:pt x="327" y="174"/>
                  </a:lnTo>
                  <a:lnTo>
                    <a:pt x="317" y="181"/>
                  </a:lnTo>
                  <a:lnTo>
                    <a:pt x="312" y="182"/>
                  </a:lnTo>
                  <a:lnTo>
                    <a:pt x="307" y="184"/>
                  </a:lnTo>
                  <a:lnTo>
                    <a:pt x="302" y="184"/>
                  </a:lnTo>
                  <a:lnTo>
                    <a:pt x="295" y="184"/>
                  </a:lnTo>
                  <a:lnTo>
                    <a:pt x="278" y="192"/>
                  </a:lnTo>
                  <a:lnTo>
                    <a:pt x="263" y="203"/>
                  </a:lnTo>
                  <a:lnTo>
                    <a:pt x="249" y="214"/>
                  </a:lnTo>
                  <a:lnTo>
                    <a:pt x="236" y="226"/>
                  </a:lnTo>
                  <a:lnTo>
                    <a:pt x="217" y="236"/>
                  </a:lnTo>
                  <a:lnTo>
                    <a:pt x="202" y="243"/>
                  </a:lnTo>
                  <a:lnTo>
                    <a:pt x="197" y="243"/>
                  </a:lnTo>
                  <a:lnTo>
                    <a:pt x="194" y="243"/>
                  </a:lnTo>
                  <a:lnTo>
                    <a:pt x="192" y="238"/>
                  </a:lnTo>
                  <a:lnTo>
                    <a:pt x="195" y="231"/>
                  </a:lnTo>
                  <a:lnTo>
                    <a:pt x="190" y="228"/>
                  </a:lnTo>
                  <a:lnTo>
                    <a:pt x="179" y="224"/>
                  </a:lnTo>
                  <a:lnTo>
                    <a:pt x="162" y="221"/>
                  </a:lnTo>
                  <a:lnTo>
                    <a:pt x="143" y="218"/>
                  </a:lnTo>
                  <a:lnTo>
                    <a:pt x="128" y="238"/>
                  </a:lnTo>
                  <a:lnTo>
                    <a:pt x="115" y="256"/>
                  </a:lnTo>
                  <a:lnTo>
                    <a:pt x="108" y="265"/>
                  </a:lnTo>
                  <a:lnTo>
                    <a:pt x="101" y="268"/>
                  </a:lnTo>
                  <a:lnTo>
                    <a:pt x="98" y="270"/>
                  </a:lnTo>
                  <a:lnTo>
                    <a:pt x="94" y="270"/>
                  </a:lnTo>
                  <a:lnTo>
                    <a:pt x="93" y="268"/>
                  </a:lnTo>
                  <a:lnTo>
                    <a:pt x="89" y="266"/>
                  </a:lnTo>
                  <a:lnTo>
                    <a:pt x="81" y="266"/>
                  </a:lnTo>
                  <a:lnTo>
                    <a:pt x="73" y="268"/>
                  </a:lnTo>
                  <a:lnTo>
                    <a:pt x="66" y="272"/>
                  </a:lnTo>
                  <a:lnTo>
                    <a:pt x="59" y="278"/>
                  </a:lnTo>
                  <a:lnTo>
                    <a:pt x="47" y="293"/>
                  </a:lnTo>
                  <a:lnTo>
                    <a:pt x="36" y="307"/>
                  </a:lnTo>
                  <a:lnTo>
                    <a:pt x="34" y="295"/>
                  </a:lnTo>
                  <a:lnTo>
                    <a:pt x="32" y="283"/>
                  </a:lnTo>
                  <a:lnTo>
                    <a:pt x="22" y="273"/>
                  </a:lnTo>
                  <a:lnTo>
                    <a:pt x="14" y="261"/>
                  </a:lnTo>
                  <a:lnTo>
                    <a:pt x="7" y="250"/>
                  </a:lnTo>
                  <a:lnTo>
                    <a:pt x="2" y="238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2" y="206"/>
                  </a:lnTo>
                  <a:lnTo>
                    <a:pt x="9" y="194"/>
                  </a:lnTo>
                  <a:lnTo>
                    <a:pt x="10" y="184"/>
                  </a:lnTo>
                  <a:lnTo>
                    <a:pt x="12" y="174"/>
                  </a:lnTo>
                  <a:lnTo>
                    <a:pt x="15" y="167"/>
                  </a:lnTo>
                  <a:lnTo>
                    <a:pt x="19" y="164"/>
                  </a:lnTo>
                  <a:lnTo>
                    <a:pt x="24" y="159"/>
                  </a:lnTo>
                  <a:lnTo>
                    <a:pt x="31" y="155"/>
                  </a:lnTo>
                  <a:lnTo>
                    <a:pt x="39" y="149"/>
                  </a:lnTo>
                  <a:lnTo>
                    <a:pt x="46" y="139"/>
                  </a:lnTo>
                  <a:lnTo>
                    <a:pt x="51" y="127"/>
                  </a:lnTo>
                  <a:lnTo>
                    <a:pt x="56" y="115"/>
                  </a:lnTo>
                  <a:lnTo>
                    <a:pt x="59" y="101"/>
                  </a:lnTo>
                  <a:lnTo>
                    <a:pt x="64" y="91"/>
                  </a:lnTo>
                  <a:lnTo>
                    <a:pt x="69" y="83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1" y="63"/>
                  </a:lnTo>
                  <a:lnTo>
                    <a:pt x="93" y="56"/>
                  </a:lnTo>
                  <a:lnTo>
                    <a:pt x="98" y="49"/>
                  </a:lnTo>
                  <a:lnTo>
                    <a:pt x="101" y="46"/>
                  </a:lnTo>
                  <a:lnTo>
                    <a:pt x="105" y="44"/>
                  </a:lnTo>
                  <a:lnTo>
                    <a:pt x="111" y="43"/>
                  </a:lnTo>
                  <a:lnTo>
                    <a:pt x="118" y="43"/>
                  </a:lnTo>
                </a:path>
              </a:pathLst>
            </a:custGeom>
            <a:grp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</a:pPr>
              <a:endParaRPr lang="en-US" dirty="0"/>
            </a:p>
          </p:txBody>
        </p:sp>
      </p:grpSp>
      <p:sp>
        <p:nvSpPr>
          <p:cNvPr id="6220" name="Text Box 144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212125" y="2621524"/>
            <a:ext cx="884858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Чукотский МР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226818" name="Oval 6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505450" y="3997325"/>
            <a:ext cx="146050" cy="14128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dirty="0">
              <a:cs typeface="+mn-cs"/>
            </a:endParaRPr>
          </a:p>
        </p:txBody>
      </p:sp>
      <p:sp>
        <p:nvSpPr>
          <p:cNvPr id="6228" name="Text Box 39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693671" y="3933056"/>
            <a:ext cx="758221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Анадырь</a:t>
            </a:r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2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r:id="rId29" imgW="0" imgH="0" progId="">
                  <p:embed/>
                </p:oleObj>
              </mc:Choice>
              <mc:Fallback>
                <p:oleObj r:id="rId29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 Чукотского автономного округа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19" name="Text Box 144"/>
          <p:cNvSpPr txBox="1"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556037" y="3629636"/>
            <a:ext cx="1059585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 Провиденский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0" name="Text Box 39"/>
          <p:cNvSpPr txBox="1"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272752" y="3504456"/>
            <a:ext cx="985847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Анадырский МР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29642" cy="9807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городских округов (ГО) и муниципальных районов (МР)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которым проводилась оценка</a:t>
            </a:r>
            <a:endParaRPr lang="ru-RU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13681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564904"/>
            <a:ext cx="15990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509120"/>
            <a:ext cx="1368152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636912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437112"/>
            <a:ext cx="1434083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508518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Билибинский МР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70080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 Анадырь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508518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Анадырский МР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32849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 Эгвекинот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284984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ГО Провиденский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328498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 Певек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508518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Чукотский МР 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показателей  оценки 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964488" cy="4811574"/>
          </a:xfrm>
          <a:prstGeom prst="rect">
            <a:avLst/>
          </a:prstGeom>
          <a:solidFill>
            <a:srgbClr val="E7F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эффективности деятельности органов местного самоуправления проведен по следующим разделам: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Экономическое развитие 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Дошкольное образование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Общее и дополнительное образование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Культура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Физическая культура и спорт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Жилищное строительство и обеспечение граждан жильем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Жилищно-коммунальное хозяйство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муниципального управления  </a:t>
            </a:r>
          </a:p>
          <a:p>
            <a:pPr>
              <a:lnSpc>
                <a:spcPts val="32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Энергосбережение и повышение энергетической эффективности</a:t>
            </a:r>
          </a:p>
          <a:p>
            <a:pPr>
              <a:lnSpc>
                <a:spcPts val="32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107580" y="3619446"/>
            <a:ext cx="59208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800" i="1" dirty="0" smtClean="0">
                <a:solidFill>
                  <a:schemeClr val="tx1"/>
                </a:solidFill>
              </a:rPr>
              <a:t>				 </a:t>
            </a:r>
            <a:endParaRPr lang="ru-RU" sz="800" i="1" dirty="0">
              <a:solidFill>
                <a:schemeClr val="tx1"/>
              </a:solidFill>
            </a:endParaRPr>
          </a:p>
        </p:txBody>
      </p:sp>
      <p:sp>
        <p:nvSpPr>
          <p:cNvPr id="6168" name="Oval 3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dirty="0"/>
          </a:p>
        </p:txBody>
      </p:sp>
      <p:graphicFrame>
        <p:nvGraphicFramePr>
          <p:cNvPr id="6146" name="Rectangle 148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AutoShape 2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Прямоугольник 100"/>
          <p:cNvSpPr/>
          <p:nvPr/>
        </p:nvSpPr>
        <p:spPr>
          <a:xfrm rot="10800000" flipV="1">
            <a:off x="0" y="29668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оценки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 bwMode="auto">
          <a:xfrm>
            <a:off x="107504" y="1556792"/>
            <a:ext cx="539552" cy="864096"/>
          </a:xfrm>
          <a:prstGeom prst="verticalScroll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628800"/>
            <a:ext cx="2088232" cy="830997"/>
          </a:xfrm>
          <a:prstGeom prst="rect">
            <a:avLst/>
          </a:prstGeom>
          <a:solidFill>
            <a:srgbClr val="E7F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Доклады Глав администраций городских округов и муниципальных районов </a:t>
            </a:r>
            <a:endParaRPr lang="ru-RU" sz="1200" dirty="0"/>
          </a:p>
        </p:txBody>
      </p:sp>
      <p:pic>
        <p:nvPicPr>
          <p:cNvPr id="74756" name="Picture 4" descr="http://rabotavinernete.ru/wp-content/uploads/2015/12/%D0%9E%D0%BF%D1%80%D0%BE%D1%81%D1%8B-%D0%BD%D0%B0-%D0%BF%D0%BB%D0%B0%D1%82%D0%BD%D0%BE%D0%B9-%D0%BE%D1%81%D0%BD%D0%BE%D0%B2%D0%B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988840"/>
            <a:ext cx="1584177" cy="118688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179512" y="3212976"/>
            <a:ext cx="2376264" cy="914400"/>
          </a:xfrm>
          <a:prstGeom prst="roundRect">
            <a:avLst/>
          </a:prstGeom>
          <a:solidFill>
            <a:srgbClr val="CEEC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3569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  <a:cs typeface="Times New Roman" pitchFamily="18" charset="0"/>
              </a:rPr>
              <a:t>Эффективность деятельности ОМСУ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22" name="Блок-схема: ссылка на другую страницу 21"/>
          <p:cNvSpPr/>
          <p:nvPr/>
        </p:nvSpPr>
        <p:spPr bwMode="auto">
          <a:xfrm>
            <a:off x="3347864" y="2708920"/>
            <a:ext cx="1944216" cy="2304256"/>
          </a:xfrm>
          <a:prstGeom prst="flowChartOffpageConnector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5085184"/>
            <a:ext cx="7056784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Сводный доклад  </a:t>
            </a:r>
          </a:p>
          <a:p>
            <a:pPr algn="ctr"/>
            <a:r>
              <a:rPr lang="ru-RU" sz="1400" dirty="0" smtClean="0"/>
              <a:t>о результатах мониторинга эффективности деятельности ОМСУ</a:t>
            </a:r>
          </a:p>
          <a:p>
            <a:pPr algn="ctr"/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156176" y="3212976"/>
            <a:ext cx="2376264" cy="1296144"/>
          </a:xfrm>
          <a:prstGeom prst="roundRect">
            <a:avLst/>
          </a:prstGeom>
          <a:solidFill>
            <a:srgbClr val="CEEC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3356992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Оценка населением эффективности деятельности руководителей ОМСУ</a:t>
            </a:r>
            <a:endParaRPr lang="ru-RU" sz="1400" b="1" dirty="0"/>
          </a:p>
        </p:txBody>
      </p:sp>
      <p:sp>
        <p:nvSpPr>
          <p:cNvPr id="29" name="Вертикальный свиток 28"/>
          <p:cNvSpPr/>
          <p:nvPr/>
        </p:nvSpPr>
        <p:spPr bwMode="auto">
          <a:xfrm>
            <a:off x="2771800" y="1556792"/>
            <a:ext cx="539552" cy="864096"/>
          </a:xfrm>
          <a:prstGeom prst="verticalScroll">
            <a:avLst/>
          </a:prstGeom>
          <a:blipFill>
            <a:blip r:embed="rId7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314096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Комплексная оценка эффективности деятельности</a:t>
            </a:r>
            <a:endParaRPr lang="ru-RU" sz="1600" b="1" dirty="0"/>
          </a:p>
        </p:txBody>
      </p:sp>
      <p:sp>
        <p:nvSpPr>
          <p:cNvPr id="32" name="Штриховая стрелка вправо 31"/>
          <p:cNvSpPr/>
          <p:nvPr/>
        </p:nvSpPr>
        <p:spPr bwMode="auto">
          <a:xfrm rot="5400000">
            <a:off x="1259632" y="2420888"/>
            <a:ext cx="720080" cy="792088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3" name="Штриховая стрелка вправо 32"/>
          <p:cNvSpPr/>
          <p:nvPr/>
        </p:nvSpPr>
        <p:spPr bwMode="auto">
          <a:xfrm>
            <a:off x="2627784" y="3284984"/>
            <a:ext cx="720080" cy="792088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 bwMode="auto">
          <a:xfrm rot="10800000">
            <a:off x="5292080" y="3284984"/>
            <a:ext cx="720080" cy="792088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и оценка показателей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287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Основные направления развития </a:t>
            </a:r>
            <a:r>
              <a:rPr lang="en-US" sz="1200" b="1" dirty="0" smtClean="0"/>
              <a:t>      </a:t>
            </a:r>
            <a:endParaRPr lang="ru-RU" sz="1200" b="1" dirty="0" smtClean="0"/>
          </a:p>
          <a:p>
            <a:pPr algn="just"/>
            <a:r>
              <a:rPr lang="ru-RU" sz="1200" dirty="0" smtClean="0"/>
              <a:t>       В целях ухода от рисков моноотраслевой экономики реализуется долгосрочная Стратегия развития Чукотского автономного округа, базирующаяся на комплексном развитии двух зон опережающего развития: </a:t>
            </a:r>
          </a:p>
          <a:p>
            <a:pPr algn="just">
              <a:buFontTx/>
              <a:buChar char="-"/>
            </a:pPr>
            <a:r>
              <a:rPr lang="en-US" sz="1200" dirty="0" smtClean="0"/>
              <a:t> </a:t>
            </a:r>
            <a:r>
              <a:rPr lang="ru-RU" sz="1200" dirty="0" smtClean="0"/>
              <a:t>Чаун-Билибинская промышленная зона включает разработку цветных металлов (золото, серебро, медь, олово, вольфрам) – ГО Певек и Билибинский МР;</a:t>
            </a:r>
          </a:p>
          <a:p>
            <a:pPr algn="just">
              <a:buFontTx/>
              <a:buChar char="-"/>
            </a:pPr>
            <a:r>
              <a:rPr lang="en-US" sz="1200" dirty="0" smtClean="0"/>
              <a:t> </a:t>
            </a:r>
            <a:r>
              <a:rPr lang="ru-RU" sz="1200" dirty="0" smtClean="0"/>
              <a:t>Анадырская  промышленная зона – добычу угля, нефти, газа (Анадырский МР).</a:t>
            </a:r>
          </a:p>
          <a:p>
            <a:pPr algn="just"/>
            <a:r>
              <a:rPr lang="ru-RU" sz="1200" dirty="0" smtClean="0"/>
              <a:t>       В 2018 году </a:t>
            </a:r>
            <a:r>
              <a:rPr lang="ru-RU" sz="1200" dirty="0" smtClean="0"/>
              <a:t>продолжалась </a:t>
            </a:r>
            <a:r>
              <a:rPr lang="ru-RU" sz="1200" dirty="0" smtClean="0"/>
              <a:t>подготовка к освоению месторождений Баимской рудной зоны (Билибинский МР). Это приоритетный проект высокой степени готовности, реализуемый на принципах государственно-частного партнерства.</a:t>
            </a:r>
          </a:p>
          <a:p>
            <a:pPr algn="just"/>
            <a:r>
              <a:rPr lang="ru-RU" sz="1200" dirty="0" smtClean="0"/>
              <a:t>       Ключевой проект Анадырской промышленной зоны – освоение месторождений Беринговского каменноугольного бассейна с ресурсами более 1 млрд. тонн угля – стал основой создания в 2015 году территории опережающего социально-экономического развития (ТОР «Беринговский»). </a:t>
            </a:r>
          </a:p>
          <a:p>
            <a:pPr algn="just"/>
            <a:r>
              <a:rPr lang="ru-RU" sz="1200" dirty="0" smtClean="0"/>
              <a:t>       Добыча бурого угля осуществляется также предприятием ОАО «Шахта «Угольная». Добыча угля осуществляется в объемах, достаточных для обеспечения в твердом топливе предприятий энергетики и ЖКХ Чукотского АО (АО «Чукотэнерго» и ГП ЧАО «Чукоткоммунхоз»).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       Основные усилия со стороны Правительства округа сосредоточены на инфраструктурном обеспечении промышленного развития данных проектов, в первую очередь, развитии энергетики и транспорта – в  г.Певек продолжается подготовка береговых сооружений к установке и запуску ПАТЭС «Академик Ломоносов», идет реконструкция тепловых сетей, получено экспертное заключение на строительство энергомоста  «Магадан-Чукотка», продолжается строительство участка ЛЭП Билибино-Кекура-Песчанка.   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       На территории Анадырского МР эксплуатируется одно месторождение газа – Западно-Озерное. Добычу газа осуществляет ООО «Сибнефть-Чукотка». Анадырская газомоторная ТЭЦ - единственный потребитель газа данного месторождения. </a:t>
            </a:r>
            <a:endParaRPr lang="ru-RU" sz="1200"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5445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75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LFbs6QxEmpiMlX8ney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MErFkU0kCwuO3ebhuR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ALlI0Qv0S3Z5oflOWP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dSlmhs0Od62NSChEC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f9c_9O0qxP8HJk6jq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gkj3RvvUevSfJcVCos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ZTzYabWA0Uy1Ji9x9tbNv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i8nncO0mEOljVvjN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g5J_XYdkO3MLiquyGVS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qFHI9Ij0Cv2uobGmN0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dYB2uWMEu6ysEHrRsr6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5RLhdvbkKRglkS9qAm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AKyPumU.Gu9oNxkbl8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nxS9r1XkuMB0at1i5V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Fm3KeRVUyLGXqEKrO6R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NSw65DhECj1vBffGSBc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Gt3Kwr5Em52T8bANcm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ieDBgVvkq6wyetq3Jr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NSw65DhECj1vBffGSBc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ieDBgVvkq6wyetq3Jr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W9xP3q_0OghEaZ2ikr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bFJlutiUW9BpFPfXmy1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dI4.X6A0WdJ3JxBjav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Новый шаблон">
  <a:themeElements>
    <a:clrScheme name="3_Новый шаблон 9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DDDDDD"/>
      </a:accent1>
      <a:accent2>
        <a:srgbClr val="EAEAEA"/>
      </a:accent2>
      <a:accent3>
        <a:srgbClr val="FFFFFF"/>
      </a:accent3>
      <a:accent4>
        <a:srgbClr val="000000"/>
      </a:accent4>
      <a:accent5>
        <a:srgbClr val="EBEBEB"/>
      </a:accent5>
      <a:accent6>
        <a:srgbClr val="D4D4D4"/>
      </a:accent6>
      <a:hlink>
        <a:srgbClr val="777777"/>
      </a:hlink>
      <a:folHlink>
        <a:srgbClr val="C0C0C0"/>
      </a:folHlink>
    </a:clrScheme>
    <a:fontScheme name="3_Новый 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Новый шаблон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Новый шаблон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Новый шаблон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Новый шаблон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Новый шаблон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Новый шаблон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Новый шаблон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Новый шаблон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Новый шаблон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34604</TotalTime>
  <Words>3516</Words>
  <Application>Microsoft Office PowerPoint</Application>
  <PresentationFormat>Экран (4:3)</PresentationFormat>
  <Paragraphs>660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3_Новый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Перечень  городских округов (ГО) и муниципальных районов (МР)  по которым проводилась оценка</vt:lpstr>
      <vt:lpstr>Презентация PowerPoint</vt:lpstr>
      <vt:lpstr>Презентация PowerPoint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Социально экономическое развитие и оценка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Стратегика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boltrukevich</dc:creator>
  <cp:lastModifiedBy>Гончарова Лариса Генадьевна</cp:lastModifiedBy>
  <cp:revision>3100</cp:revision>
  <dcterms:created xsi:type="dcterms:W3CDTF">2005-11-01T13:27:49Z</dcterms:created>
  <dcterms:modified xsi:type="dcterms:W3CDTF">2019-10-01T05:48:06Z</dcterms:modified>
</cp:coreProperties>
</file>