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ppt/charts/chart7.xml" ContentType="application/vnd.openxmlformats-officedocument.drawingml.chart+xml"/>
  <Override PartName="/ppt/theme/themeOverride3.xml" ContentType="application/vnd.openxmlformats-officedocument.themeOverride+xml"/>
  <Override PartName="/ppt/notesSlides/notesSlide6.xml" ContentType="application/vnd.openxmlformats-officedocument.presentationml.notesSlide+xml"/>
  <Override PartName="/ppt/charts/chart8.xml" ContentType="application/vnd.openxmlformats-officedocument.drawingml.chart+xml"/>
  <Override PartName="/ppt/notesSlides/notesSlide7.xml" ContentType="application/vnd.openxmlformats-officedocument.presentationml.notesSlide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014" r:id="rId1"/>
  </p:sldMasterIdLst>
  <p:notesMasterIdLst>
    <p:notesMasterId r:id="rId10"/>
  </p:notesMasterIdLst>
  <p:sldIdLst>
    <p:sldId id="257" r:id="rId2"/>
    <p:sldId id="412" r:id="rId3"/>
    <p:sldId id="413" r:id="rId4"/>
    <p:sldId id="415" r:id="rId5"/>
    <p:sldId id="416" r:id="rId6"/>
    <p:sldId id="418" r:id="rId7"/>
    <p:sldId id="421" r:id="rId8"/>
    <p:sldId id="423" r:id="rId9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661C"/>
    <a:srgbClr val="800080"/>
    <a:srgbClr val="000099"/>
    <a:srgbClr val="3333CC"/>
    <a:srgbClr val="3333FF"/>
    <a:srgbClr val="0033CC"/>
    <a:srgbClr val="9999FF"/>
    <a:srgbClr val="CC3399"/>
    <a:srgbClr val="BFB3F3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Темный стиль 1 -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Темный стиль 1 -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98" autoAdjust="0"/>
    <p:restoredTop sz="99853" autoAdjust="0"/>
  </p:normalViewPr>
  <p:slideViewPr>
    <p:cSldViewPr snapToGrid="0">
      <p:cViewPr>
        <p:scale>
          <a:sx n="90" d="100"/>
          <a:sy n="90" d="100"/>
        </p:scale>
        <p:origin x="-2370" y="-5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3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-3870" y="-12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2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3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3928372103669723"/>
          <c:y val="3.2404871968692794E-2"/>
          <c:w val="0.75026775776064636"/>
          <c:h val="0.78472605724469335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Валовой региональный продукт, млрд. рублей</c:v>
                </c:pt>
              </c:strCache>
            </c:strRef>
          </c:tx>
          <c:spPr>
            <a:solidFill>
              <a:srgbClr val="5DCEAF">
                <a:lumMod val="75000"/>
              </a:srgbClr>
            </a:solidFill>
            <a:ln w="1860">
              <a:solidFill>
                <a:srgbClr val="000000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5DCEAF">
                  <a:lumMod val="75000"/>
                </a:srgb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invertIfNegative val="0"/>
            <c:bubble3D val="0"/>
            <c:spPr>
              <a:solidFill>
                <a:srgbClr val="5DCEAF">
                  <a:lumMod val="75000"/>
                </a:srgb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invertIfNegative val="0"/>
            <c:bubble3D val="0"/>
            <c:spPr>
              <a:solidFill>
                <a:srgbClr val="5DCEAF">
                  <a:lumMod val="75000"/>
                </a:srgb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invertIfNegative val="0"/>
            <c:bubble3D val="0"/>
            <c:spPr>
              <a:solidFill>
                <a:srgbClr val="5DCEAF">
                  <a:lumMod val="75000"/>
                </a:srgb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4"/>
            <c:invertIfNegative val="0"/>
            <c:bubble3D val="0"/>
            <c:spPr>
              <a:solidFill>
                <a:srgbClr val="5DCEAF">
                  <a:lumMod val="75000"/>
                </a:srgb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5"/>
            <c:invertIfNegative val="0"/>
            <c:bubble3D val="0"/>
            <c:spPr>
              <a:solidFill>
                <a:srgbClr val="5DCEAF">
                  <a:lumMod val="75000"/>
                </a:srgb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numFmt formatCode="#,##0.0" sourceLinked="0"/>
            <c:txPr>
              <a:bodyPr/>
              <a:lstStyle/>
              <a:p>
                <a:pPr>
                  <a:defRPr sz="1200" b="1" i="0" baseline="0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Sheet1!$B$1:$G$1</c:f>
              <c:numCache>
                <c:formatCode>General</c:formatCod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numCache>
            </c:numRef>
          </c:cat>
          <c:val>
            <c:numRef>
              <c:f>Sheet1!$B$2:$G$2</c:f>
              <c:numCache>
                <c:formatCode>0.0</c:formatCode>
                <c:ptCount val="6"/>
                <c:pt idx="0">
                  <c:v>78.099999999999994</c:v>
                </c:pt>
                <c:pt idx="1">
                  <c:v>85.2</c:v>
                </c:pt>
                <c:pt idx="2">
                  <c:v>97.3</c:v>
                </c:pt>
                <c:pt idx="3">
                  <c:v>109</c:v>
                </c:pt>
                <c:pt idx="4">
                  <c:v>134</c:v>
                </c:pt>
                <c:pt idx="5">
                  <c:v>153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6"/>
        <c:axId val="78987264"/>
        <c:axId val="7566400"/>
      </c:barChart>
      <c:lineChart>
        <c:grouping val="standard"/>
        <c:varyColors val="0"/>
        <c:ser>
          <c:idx val="0"/>
          <c:order val="1"/>
          <c:tx>
            <c:strRef>
              <c:f>Sheet1!$A$3</c:f>
              <c:strCache>
                <c:ptCount val="1"/>
                <c:pt idx="0">
                  <c:v>Индекс физического объема, %</c:v>
                </c:pt>
              </c:strCache>
            </c:strRef>
          </c:tx>
          <c:spPr>
            <a:ln w="46747">
              <a:solidFill>
                <a:srgbClr val="0070C0"/>
              </a:solidFill>
              <a:prstDash val="solid"/>
            </a:ln>
          </c:spPr>
          <c:marker>
            <c:symbol val="diamond"/>
            <c:size val="4"/>
            <c:spPr>
              <a:solidFill>
                <a:srgbClr val="00B0F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5.0023507042814087E-2"/>
                  <c:y val="-5.03309739584964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5325021872265984E-2"/>
                  <c:y val="-5.02233085212753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5921697287839021E-2"/>
                  <c:y val="-4.55458652742287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5504475536977361E-2"/>
                  <c:y val="-5.00131335604876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5.0006999125109405E-2"/>
                  <c:y val="-2.91891641669444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4.7229440069991253E-2"/>
                  <c:y val="-4.09471169870014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373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206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Sheet1!$B$1:$G$1</c:f>
              <c:numCache>
                <c:formatCode>General</c:formatCod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numCache>
            </c:numRef>
          </c:cat>
          <c:val>
            <c:numRef>
              <c:f>Sheet1!$B$3:$G$3</c:f>
              <c:numCache>
                <c:formatCode>0.0</c:formatCode>
                <c:ptCount val="6"/>
                <c:pt idx="0">
                  <c:v>103.5</c:v>
                </c:pt>
                <c:pt idx="1">
                  <c:v>102.8</c:v>
                </c:pt>
                <c:pt idx="2">
                  <c:v>103.1</c:v>
                </c:pt>
                <c:pt idx="3">
                  <c:v>105.2</c:v>
                </c:pt>
                <c:pt idx="4">
                  <c:v>118.2</c:v>
                </c:pt>
                <c:pt idx="5">
                  <c:v>109.1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cat>
            <c:numRef>
              <c:f>Sheet1!$B$1:$G$1</c:f>
              <c:numCache>
                <c:formatCode>General</c:formatCod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numCache>
            </c:numRef>
          </c:cat>
          <c:val>
            <c:numRef>
              <c:f>Sheet1!$B$4:$G$4</c:f>
              <c:numCache>
                <c:formatCode>General</c:formatCode>
                <c:ptCount val="6"/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8988288"/>
        <c:axId val="7566976"/>
      </c:lineChart>
      <c:catAx>
        <c:axId val="78987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458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7566400"/>
        <c:crosses val="autoZero"/>
        <c:auto val="0"/>
        <c:lblAlgn val="ctr"/>
        <c:lblOffset val="98"/>
        <c:tickLblSkip val="1"/>
        <c:tickMarkSkip val="1"/>
        <c:noMultiLvlLbl val="0"/>
      </c:catAx>
      <c:valAx>
        <c:axId val="7566400"/>
        <c:scaling>
          <c:orientation val="minMax"/>
          <c:max val="16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sz="1200" dirty="0" smtClean="0"/>
                  <a:t>млрд.</a:t>
                </a:r>
                <a:r>
                  <a:rPr lang="ru-RU" sz="1200" baseline="0" dirty="0" smtClean="0"/>
                  <a:t> рублей</a:t>
                </a:r>
                <a:endParaRPr lang="ru-RU" sz="1200" dirty="0"/>
              </a:p>
            </c:rich>
          </c:tx>
          <c:layout/>
          <c:overlay val="0"/>
        </c:title>
        <c:numFmt formatCode="#,##0" sourceLinked="0"/>
        <c:majorTickMark val="cross"/>
        <c:minorTickMark val="none"/>
        <c:tickLblPos val="nextTo"/>
        <c:spPr>
          <a:ln w="458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5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78987264"/>
        <c:crosses val="autoZero"/>
        <c:crossBetween val="between"/>
      </c:valAx>
      <c:catAx>
        <c:axId val="789882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566976"/>
        <c:crosses val="autoZero"/>
        <c:auto val="0"/>
        <c:lblAlgn val="ctr"/>
        <c:lblOffset val="100"/>
        <c:noMultiLvlLbl val="0"/>
      </c:catAx>
      <c:valAx>
        <c:axId val="7566976"/>
        <c:scaling>
          <c:orientation val="minMax"/>
          <c:max val="145"/>
          <c:min val="0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sz="1200" dirty="0" smtClean="0"/>
                  <a:t>%</a:t>
                </a:r>
                <a:endParaRPr lang="ru-RU" sz="1200" dirty="0"/>
              </a:p>
            </c:rich>
          </c:tx>
          <c:layout/>
          <c:overlay val="0"/>
        </c:title>
        <c:numFmt formatCode="0" sourceLinked="0"/>
        <c:majorTickMark val="cross"/>
        <c:minorTickMark val="none"/>
        <c:tickLblPos val="nextTo"/>
        <c:spPr>
          <a:ln w="458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5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78988288"/>
        <c:crosses val="max"/>
        <c:crossBetween val="between"/>
        <c:majorUnit val="20"/>
      </c:valAx>
      <c:spPr>
        <a:noFill/>
        <a:ln w="25396">
          <a:noFill/>
        </a:ln>
      </c:spPr>
    </c:plotArea>
    <c:legend>
      <c:legendPos val="r"/>
      <c:layout>
        <c:manualLayout>
          <c:xMode val="edge"/>
          <c:yMode val="edge"/>
          <c:x val="0.12774021332439828"/>
          <c:y val="0.86347663753023851"/>
          <c:w val="0.77731948400067008"/>
          <c:h val="0.13619297608809952"/>
        </c:manualLayout>
      </c:layout>
      <c:overlay val="0"/>
      <c:spPr>
        <a:noFill/>
        <a:ln w="9176">
          <a:noFill/>
        </a:ln>
      </c:spPr>
      <c:txPr>
        <a:bodyPr/>
        <a:lstStyle/>
        <a:p>
          <a:pPr>
            <a:defRPr sz="1104" b="0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0"/>
    <c:dispBlanksAs val="gap"/>
    <c:showDLblsOverMax val="0"/>
  </c:chart>
  <c:spPr>
    <a:noFill/>
    <a:ln>
      <a:noFill/>
    </a:ln>
  </c:spPr>
  <c:txPr>
    <a:bodyPr/>
    <a:lstStyle/>
    <a:p>
      <a:pPr>
        <a:defRPr sz="586" b="0" i="0" u="none" strike="noStrike" baseline="0">
          <a:solidFill>
            <a:schemeClr val="tx1"/>
          </a:solidFill>
          <a:latin typeface="Times New Roman" pitchFamily="18" charset="0"/>
          <a:ea typeface="Arial"/>
          <a:cs typeface="Arial"/>
        </a:defRPr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plotArea>
      <c:layout>
        <c:manualLayout>
          <c:layoutTarget val="inner"/>
          <c:xMode val="edge"/>
          <c:yMode val="edge"/>
          <c:x val="0.52067396858810855"/>
          <c:y val="6.0109272370410007E-2"/>
          <c:w val="0.43564356435643581"/>
          <c:h val="0.91438979963570133"/>
        </c:manualLayout>
      </c:layout>
      <c:barChart>
        <c:barDir val="bar"/>
        <c:grouping val="clustered"/>
        <c:varyColors val="0"/>
        <c:ser>
          <c:idx val="2"/>
          <c:order val="0"/>
          <c:spPr>
            <a:solidFill>
              <a:schemeClr val="accent4"/>
            </a:solidFill>
          </c:spPr>
          <c:invertIfNegative val="0"/>
          <c:dPt>
            <c:idx val="7"/>
            <c:invertIfNegative val="0"/>
            <c:bubble3D val="0"/>
          </c:dPt>
          <c:dPt>
            <c:idx val="9"/>
            <c:invertIfNegative val="0"/>
            <c:bubble3D val="0"/>
            <c:spPr>
              <a:gradFill>
                <a:gsLst>
                  <a:gs pos="76000">
                    <a:schemeClr val="accent4"/>
                  </a:gs>
                  <a:gs pos="18000">
                    <a:schemeClr val="accent4"/>
                  </a:gs>
                  <a:gs pos="52000">
                    <a:srgbClr val="FFFF00"/>
                  </a:gs>
                </a:gsLst>
                <a:lin ang="5400000" scaled="0"/>
              </a:gradFill>
            </c:spPr>
          </c:dPt>
          <c:dLbls>
            <c:dLbl>
              <c:idx val="0"/>
              <c:layout>
                <c:manualLayout>
                  <c:x val="-7.1532493348263351E-2"/>
                  <c:y val="-4.939335624355358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numFmt formatCode="#,##0" sourceLinked="0"/>
              <c:spPr>
                <a:noFill/>
              </c:spPr>
              <c:txPr>
                <a:bodyPr/>
                <a:lstStyle/>
                <a:p>
                  <a:pPr>
                    <a:defRPr sz="1300" b="1"/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130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Sheet1!$A$1:$K$1</c:f>
              <c:strCache>
                <c:ptCount val="11"/>
                <c:pt idx="0">
                  <c:v>Республика Бурятия</c:v>
                </c:pt>
                <c:pt idx="1">
                  <c:v>Забайкальский край</c:v>
                </c:pt>
                <c:pt idx="2">
                  <c:v>Еврейская автономная область</c:v>
                </c:pt>
                <c:pt idx="3">
                  <c:v>Амурская область</c:v>
                </c:pt>
                <c:pt idx="4">
                  <c:v>Приморский край</c:v>
                </c:pt>
                <c:pt idx="5">
                  <c:v>Хабаровский край</c:v>
                </c:pt>
                <c:pt idx="6">
                  <c:v>Камчатский край</c:v>
                </c:pt>
                <c:pt idx="7">
                  <c:v>Республика Саха (Якутия)</c:v>
                </c:pt>
                <c:pt idx="8">
                  <c:v>Магаданская область</c:v>
                </c:pt>
                <c:pt idx="9">
                  <c:v>Чукотский авт.округ</c:v>
                </c:pt>
                <c:pt idx="10">
                  <c:v>Сахалинская область</c:v>
                </c:pt>
              </c:strCache>
            </c:strRef>
          </c:cat>
          <c:val>
            <c:numRef>
              <c:f>Sheet1!$A$2:$K$2</c:f>
              <c:numCache>
                <c:formatCode>General</c:formatCode>
                <c:ptCount val="11"/>
                <c:pt idx="0">
                  <c:v>230</c:v>
                </c:pt>
                <c:pt idx="1">
                  <c:v>306</c:v>
                </c:pt>
                <c:pt idx="2">
                  <c:v>347</c:v>
                </c:pt>
                <c:pt idx="3">
                  <c:v>378</c:v>
                </c:pt>
                <c:pt idx="4">
                  <c:v>437</c:v>
                </c:pt>
                <c:pt idx="5">
                  <c:v>536</c:v>
                </c:pt>
                <c:pt idx="6">
                  <c:v>750</c:v>
                </c:pt>
                <c:pt idx="7">
                  <c:v>1123</c:v>
                </c:pt>
                <c:pt idx="8">
                  <c:v>1197</c:v>
                </c:pt>
                <c:pt idx="9">
                  <c:v>1578</c:v>
                </c:pt>
                <c:pt idx="10">
                  <c:v>2408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79"/>
        <c:axId val="34286080"/>
        <c:axId val="82595776"/>
      </c:barChart>
      <c:catAx>
        <c:axId val="3428608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300"/>
            </a:pPr>
            <a:endParaRPr lang="ru-RU"/>
          </a:p>
        </c:txPr>
        <c:crossAx val="825957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2595776"/>
        <c:scaling>
          <c:orientation val="minMax"/>
          <c:max val="2050"/>
        </c:scaling>
        <c:delete val="1"/>
        <c:axPos val="b"/>
        <c:numFmt formatCode="General" sourceLinked="1"/>
        <c:majorTickMark val="out"/>
        <c:minorTickMark val="none"/>
        <c:tickLblPos val="nextTo"/>
        <c:crossAx val="342860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749" b="1" i="0" u="none" strike="noStrike" baseline="0">
                <a:solidFill>
                  <a:schemeClr val="tx1"/>
                </a:solidFill>
                <a:latin typeface="Times New Roman" pitchFamily="18" charset="0"/>
                <a:ea typeface="Arial Narrow"/>
                <a:cs typeface="Times New Roman" pitchFamily="18" charset="0"/>
              </a:defRPr>
            </a:pPr>
            <a:r>
              <a:rPr lang="ru-RU" sz="1749">
                <a:latin typeface="Times New Roman" pitchFamily="18" charset="0"/>
                <a:cs typeface="Times New Roman" pitchFamily="18" charset="0"/>
              </a:rPr>
              <a:t>Добыча газа, </a:t>
            </a:r>
            <a:r>
              <a:rPr lang="ru-RU" sz="1749" smtClean="0">
                <a:latin typeface="Times New Roman" pitchFamily="18" charset="0"/>
                <a:cs typeface="Times New Roman" pitchFamily="18" charset="0"/>
              </a:rPr>
              <a:t>млн. </a:t>
            </a:r>
            <a:r>
              <a:rPr lang="ru-RU" sz="1749">
                <a:latin typeface="Times New Roman" pitchFamily="18" charset="0"/>
                <a:cs typeface="Times New Roman" pitchFamily="18" charset="0"/>
              </a:rPr>
              <a:t>куб. </a:t>
            </a:r>
            <a:r>
              <a:rPr lang="ru-RU" sz="1749" smtClean="0">
                <a:latin typeface="Times New Roman" pitchFamily="18" charset="0"/>
                <a:cs typeface="Times New Roman" pitchFamily="18" charset="0"/>
              </a:rPr>
              <a:t>м.</a:t>
            </a:r>
            <a:endParaRPr lang="ru-RU" sz="1749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9736842105263158"/>
          <c:y val="1.9157088122605363E-2"/>
        </c:manualLayout>
      </c:layout>
      <c:overlay val="0"/>
      <c:spPr>
        <a:noFill/>
        <a:ln w="27768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9.4202946405892912E-2"/>
          <c:y val="0.15647011784511791"/>
          <c:w val="0.84878212743418602"/>
          <c:h val="0.674854797979798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Газ, млн. м3</c:v>
                </c:pt>
              </c:strCache>
            </c:strRef>
          </c:tx>
          <c:spPr>
            <a:gradFill rotWithShape="1">
              <a:gsLst>
                <a:gs pos="42000">
                  <a:schemeClr val="tx2">
                    <a:lumMod val="40000"/>
                    <a:lumOff val="60000"/>
                  </a:schemeClr>
                </a:gs>
                <a:gs pos="94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numFmt formatCode="0.0" sourceLinked="0"/>
            <c:spPr>
              <a:noFill/>
              <a:ln w="27768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chemeClr val="tx1"/>
                    </a:solidFill>
                    <a:latin typeface="Times New Roman" pitchFamily="18" charset="0"/>
                    <a:ea typeface="Arial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Sheet1!$B$1:$G$1</c:f>
              <c:numCache>
                <c:formatCode>General</c:formatCod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numCache>
            </c:numRef>
          </c:cat>
          <c:val>
            <c:numRef>
              <c:f>Sheet1!$B$2:$G$2</c:f>
              <c:numCache>
                <c:formatCode>#,##0.0</c:formatCode>
                <c:ptCount val="6"/>
                <c:pt idx="0">
                  <c:v>38.03</c:v>
                </c:pt>
                <c:pt idx="1">
                  <c:v>65.45</c:v>
                </c:pt>
                <c:pt idx="2">
                  <c:v>65</c:v>
                </c:pt>
                <c:pt idx="3">
                  <c:v>65</c:v>
                </c:pt>
                <c:pt idx="4">
                  <c:v>65</c:v>
                </c:pt>
                <c:pt idx="5">
                  <c:v>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79420928"/>
        <c:axId val="82598656"/>
      </c:barChart>
      <c:catAx>
        <c:axId val="79420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4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50" b="0" i="0" u="none" strike="noStrike" kern="1000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825986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2598656"/>
        <c:scaling>
          <c:orientation val="minMax"/>
          <c:max val="73"/>
          <c:min val="0"/>
        </c:scaling>
        <c:delete val="0"/>
        <c:axPos val="l"/>
        <c:majorGridlines>
          <c:spPr>
            <a:ln w="14976">
              <a:solidFill>
                <a:srgbClr val="C0C0C0"/>
              </a:solidFill>
              <a:prstDash val="sys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374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12" b="0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79420928"/>
        <c:crosses val="autoZero"/>
        <c:crossBetween val="between"/>
        <c:majorUnit val="10"/>
      </c:valAx>
      <c:spPr>
        <a:noFill/>
        <a:ln w="2539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122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748" b="1" i="0" u="none" strike="noStrike" baseline="0">
                <a:solidFill>
                  <a:schemeClr val="tx1"/>
                </a:solidFill>
                <a:latin typeface="Times New Roman" pitchFamily="18" charset="0"/>
                <a:ea typeface="Arial Narrow"/>
                <a:cs typeface="Times New Roman" pitchFamily="18" charset="0"/>
              </a:defRPr>
            </a:pPr>
            <a:r>
              <a:rPr lang="ru-RU" sz="1748" dirty="0">
                <a:latin typeface="Times New Roman" pitchFamily="18" charset="0"/>
                <a:cs typeface="Times New Roman" pitchFamily="18" charset="0"/>
              </a:rPr>
              <a:t>Добыча </a:t>
            </a:r>
            <a:r>
              <a:rPr lang="ru-RU" sz="1748" dirty="0" smtClean="0">
                <a:latin typeface="Times New Roman" pitchFamily="18" charset="0"/>
                <a:cs typeface="Times New Roman" pitchFamily="18" charset="0"/>
              </a:rPr>
              <a:t>угля, тыс. тонн</a:t>
            </a:r>
            <a:endParaRPr lang="ru-RU" sz="1749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21929824561403508"/>
          <c:y val="1.9157088122605363E-2"/>
        </c:manualLayout>
      </c:layout>
      <c:overlay val="0"/>
      <c:spPr>
        <a:noFill/>
        <a:ln w="27758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4835929892672756"/>
          <c:y val="0.15490302267418141"/>
          <c:w val="0.84878212743418602"/>
          <c:h val="0.674854797979798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Уголь, тыс. тонн</c:v>
                </c:pt>
              </c:strCache>
            </c:strRef>
          </c:tx>
          <c:spPr>
            <a:gradFill rotWithShape="1">
              <a:gsLst>
                <a:gs pos="59000">
                  <a:schemeClr val="tx1">
                    <a:lumMod val="50000"/>
                    <a:lumOff val="50000"/>
                  </a:schemeClr>
                </a:gs>
                <a:gs pos="85000">
                  <a:srgbClr val="C4D6EB"/>
                </a:gs>
                <a:gs pos="100000">
                  <a:srgbClr val="FFEBFA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4"/>
            <c:invertIfNegative val="0"/>
            <c:bubble3D val="0"/>
            <c:spPr>
              <a:gradFill rotWithShape="1">
                <a:gsLst>
                  <a:gs pos="59000">
                    <a:schemeClr val="tx1">
                      <a:lumMod val="50000"/>
                      <a:lumOff val="50000"/>
                    </a:schemeClr>
                  </a:gs>
                  <a:gs pos="85000">
                    <a:srgbClr val="C4D6EB"/>
                  </a:gs>
                  <a:gs pos="100000">
                    <a:srgbClr val="FFEBFA"/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numFmt formatCode="#,##0.0" sourceLinked="0"/>
            <c:spPr>
              <a:noFill/>
              <a:ln w="27758">
                <a:noFill/>
              </a:ln>
            </c:spPr>
            <c:txPr>
              <a:bodyPr/>
              <a:lstStyle/>
              <a:p>
                <a:pPr>
                  <a:defRPr sz="1199" b="1" i="0" u="none" strike="noStrike" baseline="0">
                    <a:solidFill>
                      <a:schemeClr val="tx1"/>
                    </a:solidFill>
                    <a:latin typeface="Times New Roman" pitchFamily="18" charset="0"/>
                    <a:ea typeface="Arial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Sheet1!$B$1:$G$1</c:f>
              <c:numCache>
                <c:formatCode>General</c:formatCod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numCache>
            </c:numRef>
          </c:cat>
          <c:val>
            <c:numRef>
              <c:f>Sheet1!$B$2:$G$2</c:f>
              <c:numCache>
                <c:formatCode>#,##0.0</c:formatCode>
                <c:ptCount val="6"/>
                <c:pt idx="0">
                  <c:v>715.52</c:v>
                </c:pt>
                <c:pt idx="1">
                  <c:v>832.7</c:v>
                </c:pt>
                <c:pt idx="2">
                  <c:v>878</c:v>
                </c:pt>
                <c:pt idx="3">
                  <c:v>916</c:v>
                </c:pt>
                <c:pt idx="4">
                  <c:v>906</c:v>
                </c:pt>
                <c:pt idx="5">
                  <c:v>1176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4"/>
        <c:axId val="34894336"/>
        <c:axId val="37291136"/>
      </c:barChart>
      <c:catAx>
        <c:axId val="34894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9" b="0" i="0" u="none" strike="noStrike" kern="1000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372911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7291136"/>
        <c:scaling>
          <c:orientation val="minMax"/>
          <c:max val="1200"/>
          <c:min val="0"/>
        </c:scaling>
        <c:delete val="0"/>
        <c:axPos val="l"/>
        <c:majorGridlines>
          <c:spPr>
            <a:ln w="14970">
              <a:solidFill>
                <a:srgbClr val="C0C0C0"/>
              </a:solidFill>
              <a:prstDash val="sys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37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11" b="0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34894336"/>
        <c:crosses val="autoZero"/>
        <c:crossBetween val="between"/>
        <c:majorUnit val="200"/>
        <c:minorUnit val="20"/>
      </c:valAx>
      <c:spPr>
        <a:noFill/>
        <a:ln w="2538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121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51430462911881236"/>
          <c:y val="6.2798392144341131E-2"/>
          <c:w val="0.43564356435643581"/>
          <c:h val="0.91438979963570133"/>
        </c:manualLayout>
      </c:layout>
      <c:barChart>
        <c:barDir val="bar"/>
        <c:grouping val="clustered"/>
        <c:varyColors val="0"/>
        <c:ser>
          <c:idx val="2"/>
          <c:order val="0"/>
          <c:spPr>
            <a:solidFill>
              <a:schemeClr val="accent4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0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5"/>
            <c:invertIfNegative val="0"/>
            <c:bubble3D val="0"/>
            <c:spPr>
              <a:gradFill>
                <a:gsLst>
                  <a:gs pos="48000">
                    <a:srgbClr val="ECEC20"/>
                  </a:gs>
                  <a:gs pos="48000">
                    <a:srgbClr val="FFFF00">
                      <a:alpha val="86000"/>
                      <a:lumMod val="100000"/>
                    </a:srgbClr>
                  </a:gs>
                  <a:gs pos="18000">
                    <a:schemeClr val="accent4"/>
                  </a:gs>
                  <a:gs pos="91000">
                    <a:schemeClr val="accent4"/>
                  </a:gs>
                  <a:gs pos="90000">
                    <a:schemeClr val="accent4">
                      <a:shade val="94000"/>
                      <a:satMod val="135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numFmt formatCode="#,##0.0" sourceLinked="0"/>
            <c:spPr>
              <a:noFill/>
            </c:spPr>
            <c:txPr>
              <a:bodyPr/>
              <a:lstStyle/>
              <a:p>
                <a:pPr>
                  <a:defRPr sz="1400" b="1" i="0" baseline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Sheet1!$A$1:$K$1</c:f>
              <c:strCache>
                <c:ptCount val="11"/>
                <c:pt idx="0">
                  <c:v>Камчатский край</c:v>
                </c:pt>
                <c:pt idx="1">
                  <c:v>Хабаровский край</c:v>
                </c:pt>
                <c:pt idx="2">
                  <c:v>Еврейская автономная область</c:v>
                </c:pt>
                <c:pt idx="3">
                  <c:v>Сахалинская область</c:v>
                </c:pt>
                <c:pt idx="4">
                  <c:v>Забайкальский край</c:v>
                </c:pt>
                <c:pt idx="5">
                  <c:v>Чукотский авт.округ</c:v>
                </c:pt>
                <c:pt idx="6">
                  <c:v>Амурская область</c:v>
                </c:pt>
                <c:pt idx="7">
                  <c:v>Республика Саха (Якутия)</c:v>
                </c:pt>
                <c:pt idx="8">
                  <c:v>Республика Бурятия</c:v>
                </c:pt>
                <c:pt idx="9">
                  <c:v>Магаданская область</c:v>
                </c:pt>
                <c:pt idx="10">
                  <c:v>Приморский край</c:v>
                </c:pt>
              </c:strCache>
            </c:strRef>
          </c:cat>
          <c:val>
            <c:numRef>
              <c:f>Sheet1!$A$2:$K$2</c:f>
              <c:numCache>
                <c:formatCode>General</c:formatCode>
                <c:ptCount val="11"/>
                <c:pt idx="0">
                  <c:v>95.4</c:v>
                </c:pt>
                <c:pt idx="1">
                  <c:v>102.5</c:v>
                </c:pt>
                <c:pt idx="2">
                  <c:v>102.7</c:v>
                </c:pt>
                <c:pt idx="3">
                  <c:v>102.8</c:v>
                </c:pt>
                <c:pt idx="4">
                  <c:v>105.6</c:v>
                </c:pt>
                <c:pt idx="5">
                  <c:v>105.8</c:v>
                </c:pt>
                <c:pt idx="6">
                  <c:v>109.9</c:v>
                </c:pt>
                <c:pt idx="7">
                  <c:v>111.2</c:v>
                </c:pt>
                <c:pt idx="8">
                  <c:v>112.1</c:v>
                </c:pt>
                <c:pt idx="9">
                  <c:v>112.6</c:v>
                </c:pt>
                <c:pt idx="10">
                  <c:v>118.2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6"/>
        <c:overlap val="5"/>
        <c:axId val="34898944"/>
        <c:axId val="37293440"/>
      </c:barChart>
      <c:catAx>
        <c:axId val="3489894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841">
            <a:solidFill>
              <a:schemeClr val="tx1"/>
            </a:solidFill>
            <a:prstDash val="solid"/>
          </a:ln>
        </c:spPr>
        <c:txPr>
          <a:bodyPr rot="0" vert="horz" anchor="b" anchorCtr="0"/>
          <a:lstStyle/>
          <a:p>
            <a:pPr>
              <a:defRPr sz="1400" b="0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372934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7293440"/>
        <c:scaling>
          <c:orientation val="minMax"/>
          <c:max val="143"/>
          <c:min val="0"/>
        </c:scaling>
        <c:delete val="1"/>
        <c:axPos val="b"/>
        <c:numFmt formatCode="General" sourceLinked="1"/>
        <c:majorTickMark val="out"/>
        <c:minorTickMark val="none"/>
        <c:tickLblPos val="nextTo"/>
        <c:crossAx val="34898944"/>
        <c:crossesAt val="1"/>
        <c:crossBetween val="between"/>
      </c:valAx>
      <c:spPr>
        <a:ln w="2539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543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1751251349535213"/>
          <c:y val="3.669670484388065E-2"/>
          <c:w val="0.78148777401882674"/>
          <c:h val="0.76392392555402067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Объем отгруженных товаров, выполненных работ и услуг, млрд. руб.</c:v>
                </c:pt>
              </c:strCache>
            </c:strRef>
          </c:tx>
          <c:spPr>
            <a:gradFill rotWithShape="1">
              <a:gsLst>
                <a:gs pos="0">
                  <a:srgbClr val="5DCEAF">
                    <a:shade val="51000"/>
                    <a:satMod val="130000"/>
                  </a:srgbClr>
                </a:gs>
                <a:gs pos="80000">
                  <a:srgbClr val="5DCEAF">
                    <a:shade val="93000"/>
                    <a:satMod val="130000"/>
                  </a:srgbClr>
                </a:gs>
                <a:gs pos="100000">
                  <a:srgbClr val="5DCEAF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1200" b="1" i="0" baseline="0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Sheet1!$B$1:$G$1</c:f>
              <c:numCache>
                <c:formatCode>General</c:formatCod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numCache>
            </c:numRef>
          </c:cat>
          <c:val>
            <c:numRef>
              <c:f>Sheet1!$B$2:$G$2</c:f>
              <c:numCache>
                <c:formatCode>#,##0.0</c:formatCode>
                <c:ptCount val="6"/>
                <c:pt idx="0">
                  <c:v>77.900000000000006</c:v>
                </c:pt>
                <c:pt idx="1">
                  <c:v>92.1</c:v>
                </c:pt>
                <c:pt idx="2">
                  <c:v>121.5</c:v>
                </c:pt>
                <c:pt idx="3">
                  <c:v>123</c:v>
                </c:pt>
                <c:pt idx="4">
                  <c:v>114.6</c:v>
                </c:pt>
                <c:pt idx="5">
                  <c:v>127.9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6"/>
        <c:axId val="82274816"/>
        <c:axId val="37295168"/>
      </c:barChart>
      <c:lineChart>
        <c:grouping val="standard"/>
        <c:varyColors val="0"/>
        <c:ser>
          <c:idx val="0"/>
          <c:order val="1"/>
          <c:tx>
            <c:strRef>
              <c:f>Sheet1!$A$3</c:f>
              <c:strCache>
                <c:ptCount val="1"/>
                <c:pt idx="0">
                  <c:v>Индекс промышленного производства, %</c:v>
                </c:pt>
              </c:strCache>
            </c:strRef>
          </c:tx>
          <c:spPr>
            <a:ln w="46747">
              <a:solidFill>
                <a:srgbClr val="0070C0"/>
              </a:solidFill>
              <a:prstDash val="solid"/>
            </a:ln>
          </c:spPr>
          <c:marker>
            <c:symbol val="diamond"/>
            <c:size val="4"/>
            <c:spPr>
              <a:solidFill>
                <a:srgbClr val="00B0F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5.2864396921975677E-2"/>
                  <c:y val="-3.67680746834997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9554849677881175E-2"/>
                  <c:y val="-5.31052682354122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9053104867573369E-2"/>
                  <c:y val="-4.76082747346908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6.2487025769506085E-2"/>
                  <c:y val="-4.68258124276231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6.4148398353614883E-2"/>
                  <c:y val="-5.8559899127152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6.8527181689903946E-2"/>
                  <c:y val="-4.59389123919554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pPr>
              <a:noFill/>
              <a:ln w="23373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206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Sheet1!$B$1:$G$1</c:f>
              <c:numCache>
                <c:formatCode>General</c:formatCod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numCache>
            </c:numRef>
          </c:cat>
          <c:val>
            <c:numRef>
              <c:f>Sheet1!$B$3:$G$3</c:f>
              <c:numCache>
                <c:formatCode>#,##0.0</c:formatCode>
                <c:ptCount val="6"/>
                <c:pt idx="0" formatCode="0.0">
                  <c:v>100.4</c:v>
                </c:pt>
                <c:pt idx="1">
                  <c:v>105.8</c:v>
                </c:pt>
                <c:pt idx="2" formatCode="0.0">
                  <c:v>98.16</c:v>
                </c:pt>
                <c:pt idx="3" formatCode="0.0">
                  <c:v>95.19</c:v>
                </c:pt>
                <c:pt idx="4" formatCode="0.0">
                  <c:v>90.24</c:v>
                </c:pt>
                <c:pt idx="5" formatCode="0.0">
                  <c:v>106.29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* - оценка</c:v>
                </c:pt>
              </c:strCache>
            </c:strRef>
          </c:tx>
          <c:cat>
            <c:numRef>
              <c:f>Sheet1!$B$1:$G$1</c:f>
              <c:numCache>
                <c:formatCode>General</c:formatCod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numCache>
            </c:numRef>
          </c:cat>
          <c:val>
            <c:numRef>
              <c:f>Sheet1!$B$4:$G$4</c:f>
              <c:numCache>
                <c:formatCode>General</c:formatCode>
                <c:ptCount val="6"/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899968"/>
        <c:axId val="37295744"/>
      </c:lineChart>
      <c:catAx>
        <c:axId val="82274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458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37295168"/>
        <c:crosses val="autoZero"/>
        <c:auto val="0"/>
        <c:lblAlgn val="ctr"/>
        <c:lblOffset val="98"/>
        <c:tickLblSkip val="1"/>
        <c:tickMarkSkip val="1"/>
        <c:noMultiLvlLbl val="0"/>
      </c:catAx>
      <c:valAx>
        <c:axId val="37295168"/>
        <c:scaling>
          <c:orientation val="minMax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sz="1200" dirty="0" smtClean="0"/>
                  <a:t>млрд. рублей</a:t>
                </a:r>
                <a:endParaRPr lang="ru-RU" sz="1200" dirty="0"/>
              </a:p>
            </c:rich>
          </c:tx>
          <c:layout/>
          <c:overlay val="0"/>
        </c:title>
        <c:numFmt formatCode="#,##0" sourceLinked="0"/>
        <c:majorTickMark val="cross"/>
        <c:minorTickMark val="none"/>
        <c:tickLblPos val="nextTo"/>
        <c:spPr>
          <a:ln w="458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5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82274816"/>
        <c:crosses val="autoZero"/>
        <c:crossBetween val="between"/>
      </c:valAx>
      <c:catAx>
        <c:axId val="348999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7295744"/>
        <c:crosses val="autoZero"/>
        <c:auto val="0"/>
        <c:lblAlgn val="ctr"/>
        <c:lblOffset val="100"/>
        <c:noMultiLvlLbl val="0"/>
      </c:catAx>
      <c:valAx>
        <c:axId val="37295744"/>
        <c:scaling>
          <c:orientation val="minMax"/>
          <c:max val="120"/>
          <c:min val="0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sz="1200" dirty="0" smtClean="0"/>
                  <a:t>%</a:t>
                </a:r>
                <a:endParaRPr lang="ru-RU" sz="1200" dirty="0"/>
              </a:p>
            </c:rich>
          </c:tx>
          <c:layout/>
          <c:overlay val="0"/>
        </c:title>
        <c:numFmt formatCode="0" sourceLinked="0"/>
        <c:majorTickMark val="cross"/>
        <c:minorTickMark val="none"/>
        <c:tickLblPos val="nextTo"/>
        <c:spPr>
          <a:ln w="458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5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34899968"/>
        <c:crosses val="max"/>
        <c:crossBetween val="between"/>
        <c:majorUnit val="20"/>
      </c:valAx>
    </c:plotArea>
    <c:legend>
      <c:legendPos val="b"/>
      <c:legendEntry>
        <c:idx val="0"/>
        <c:txPr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</c:legendEntry>
      <c:legendEntry>
        <c:idx val="2"/>
        <c:delete val="1"/>
      </c:legendEntry>
      <c:layout>
        <c:manualLayout>
          <c:xMode val="edge"/>
          <c:yMode val="edge"/>
          <c:x val="6.2033876958845699E-2"/>
          <c:y val="0.84784896532206633"/>
          <c:w val="0.85488636363636361"/>
          <c:h val="9.7725911071984042E-2"/>
        </c:manualLayout>
      </c:layout>
      <c:overlay val="1"/>
      <c:spPr>
        <a:noFill/>
        <a:ln w="9176">
          <a:noFill/>
        </a:ln>
      </c:spPr>
      <c:txPr>
        <a:bodyPr/>
        <a:lstStyle/>
        <a:p>
          <a:pPr>
            <a:defRPr sz="1104" b="0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0"/>
    <c:dispBlanksAs val="gap"/>
    <c:showDLblsOverMax val="0"/>
  </c:chart>
  <c:spPr>
    <a:noFill/>
    <a:ln>
      <a:noFill/>
    </a:ln>
  </c:spPr>
  <c:txPr>
    <a:bodyPr/>
    <a:lstStyle/>
    <a:p>
      <a:pPr>
        <a:defRPr sz="586" b="0" i="0" u="none" strike="noStrike" baseline="0">
          <a:solidFill>
            <a:schemeClr val="tx1"/>
          </a:solidFill>
          <a:latin typeface="Times New Roman" pitchFamily="18" charset="0"/>
          <a:ea typeface="Arial"/>
          <a:cs typeface="Arial"/>
        </a:defRPr>
      </a:pPr>
      <a:endParaRPr lang="ru-RU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3928372103669723"/>
          <c:y val="3.2404871968692794E-2"/>
          <c:w val="0.75026775776064636"/>
          <c:h val="0.78472605724469335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Инвестиции в основной капитал, млн. рублей</c:v>
                </c:pt>
              </c:strCache>
            </c:strRef>
          </c:tx>
          <c:spPr>
            <a:solidFill>
              <a:srgbClr val="5DCEAF">
                <a:lumMod val="75000"/>
              </a:srgbClr>
            </a:solidFill>
            <a:ln w="1860">
              <a:solidFill>
                <a:srgbClr val="000000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5DCEAF">
                  <a:lumMod val="75000"/>
                </a:srgb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invertIfNegative val="0"/>
            <c:bubble3D val="0"/>
            <c:spPr>
              <a:solidFill>
                <a:srgbClr val="5DCEAF">
                  <a:lumMod val="75000"/>
                </a:srgb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invertIfNegative val="0"/>
            <c:bubble3D val="0"/>
            <c:spPr>
              <a:solidFill>
                <a:srgbClr val="5DCEAF">
                  <a:lumMod val="75000"/>
                </a:srgb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invertIfNegative val="0"/>
            <c:bubble3D val="0"/>
            <c:spPr>
              <a:solidFill>
                <a:srgbClr val="5DCEAF">
                  <a:lumMod val="75000"/>
                </a:srgb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4"/>
            <c:invertIfNegative val="0"/>
            <c:bubble3D val="0"/>
            <c:spPr>
              <a:solidFill>
                <a:srgbClr val="5DCEAF">
                  <a:lumMod val="75000"/>
                </a:srgb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5"/>
            <c:invertIfNegative val="0"/>
            <c:bubble3D val="0"/>
            <c:spPr>
              <a:solidFill>
                <a:srgbClr val="5DCEAF">
                  <a:lumMod val="75000"/>
                </a:srgb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numFmt formatCode="#,##0" sourceLinked="0"/>
            <c:txPr>
              <a:bodyPr/>
              <a:lstStyle/>
              <a:p>
                <a:pPr>
                  <a:defRPr sz="1200" b="1" i="0" baseline="0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Sheet1!$B$1:$G$1</c:f>
              <c:numCache>
                <c:formatCode>General</c:formatCod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numCache>
            </c:numRef>
          </c:cat>
          <c:val>
            <c:numRef>
              <c:f>Sheet1!$B$2:$G$2</c:f>
              <c:numCache>
                <c:formatCode>0.0</c:formatCode>
                <c:ptCount val="6"/>
                <c:pt idx="0">
                  <c:v>17148.830000000002</c:v>
                </c:pt>
                <c:pt idx="1">
                  <c:v>25906.3</c:v>
                </c:pt>
                <c:pt idx="2">
                  <c:v>30145.13</c:v>
                </c:pt>
                <c:pt idx="3">
                  <c:v>58318.96</c:v>
                </c:pt>
                <c:pt idx="4">
                  <c:v>122085.54</c:v>
                </c:pt>
                <c:pt idx="5">
                  <c:v>146607.4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6"/>
        <c:axId val="80321536"/>
        <c:axId val="85983232"/>
      </c:barChart>
      <c:lineChart>
        <c:grouping val="standard"/>
        <c:varyColors val="0"/>
        <c:ser>
          <c:idx val="0"/>
          <c:order val="1"/>
          <c:tx>
            <c:strRef>
              <c:f>Sheet1!$A$3</c:f>
              <c:strCache>
                <c:ptCount val="1"/>
                <c:pt idx="0">
                  <c:v>Индекс физического объема, %</c:v>
                </c:pt>
              </c:strCache>
            </c:strRef>
          </c:tx>
          <c:spPr>
            <a:ln w="46747">
              <a:solidFill>
                <a:srgbClr val="0070C0"/>
              </a:solidFill>
              <a:prstDash val="solid"/>
            </a:ln>
          </c:spPr>
          <c:marker>
            <c:symbol val="diamond"/>
            <c:size val="4"/>
            <c:spPr>
              <a:solidFill>
                <a:srgbClr val="00B0F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5.0023507042814087E-2"/>
                  <c:y val="-5.03309739584964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5325021872265984E-2"/>
                  <c:y val="-5.02233085212753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5921697287839021E-2"/>
                  <c:y val="-4.55458652742287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5504475536977361E-2"/>
                  <c:y val="-5.00131335604876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5.0006999125109405E-2"/>
                  <c:y val="-2.91891641669444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3096919008686193E-2"/>
                  <c:y val="-2.96184849119017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373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206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Sheet1!$B$1:$G$1</c:f>
              <c:numCache>
                <c:formatCode>General</c:formatCod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numCache>
            </c:numRef>
          </c:cat>
          <c:val>
            <c:numRef>
              <c:f>Sheet1!$B$3:$G$3</c:f>
              <c:numCache>
                <c:formatCode>0.0</c:formatCode>
                <c:ptCount val="6"/>
                <c:pt idx="0">
                  <c:v>135.69999999999999</c:v>
                </c:pt>
                <c:pt idx="1">
                  <c:v>141.9</c:v>
                </c:pt>
                <c:pt idx="2">
                  <c:v>109.57</c:v>
                </c:pt>
                <c:pt idx="3">
                  <c:v>184.07</c:v>
                </c:pt>
                <c:pt idx="4">
                  <c:v>199.75</c:v>
                </c:pt>
                <c:pt idx="5">
                  <c:v>114.7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cat>
            <c:numRef>
              <c:f>Sheet1!$B$1:$G$1</c:f>
              <c:numCache>
                <c:formatCode>General</c:formatCod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numCache>
            </c:numRef>
          </c:cat>
          <c:val>
            <c:numRef>
              <c:f>Sheet1!$B$4:$G$4</c:f>
              <c:numCache>
                <c:formatCode>General</c:formatCode>
                <c:ptCount val="6"/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2272768"/>
        <c:axId val="37291712"/>
      </c:lineChart>
      <c:catAx>
        <c:axId val="80321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458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85983232"/>
        <c:crosses val="autoZero"/>
        <c:auto val="0"/>
        <c:lblAlgn val="ctr"/>
        <c:lblOffset val="98"/>
        <c:tickLblSkip val="1"/>
        <c:tickMarkSkip val="1"/>
        <c:noMultiLvlLbl val="0"/>
      </c:catAx>
      <c:valAx>
        <c:axId val="85983232"/>
        <c:scaling>
          <c:orientation val="minMax"/>
          <c:max val="16000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sz="1200" dirty="0" smtClean="0"/>
                  <a:t>млн.</a:t>
                </a:r>
                <a:r>
                  <a:rPr lang="ru-RU" sz="1200" baseline="0" dirty="0" smtClean="0"/>
                  <a:t> рублей</a:t>
                </a:r>
                <a:endParaRPr lang="ru-RU" sz="1200" dirty="0"/>
              </a:p>
            </c:rich>
          </c:tx>
          <c:layout/>
          <c:overlay val="0"/>
        </c:title>
        <c:numFmt formatCode="#,##0" sourceLinked="0"/>
        <c:majorTickMark val="cross"/>
        <c:minorTickMark val="none"/>
        <c:tickLblPos val="nextTo"/>
        <c:spPr>
          <a:ln w="458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5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80321536"/>
        <c:crosses val="autoZero"/>
        <c:crossBetween val="between"/>
        <c:majorUnit val="20000"/>
      </c:valAx>
      <c:catAx>
        <c:axId val="822727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7291712"/>
        <c:crosses val="autoZero"/>
        <c:auto val="0"/>
        <c:lblAlgn val="ctr"/>
        <c:lblOffset val="100"/>
        <c:noMultiLvlLbl val="0"/>
      </c:catAx>
      <c:valAx>
        <c:axId val="37291712"/>
        <c:scaling>
          <c:orientation val="minMax"/>
          <c:max val="200"/>
          <c:min val="0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sz="1200" dirty="0" smtClean="0"/>
                  <a:t>%</a:t>
                </a:r>
                <a:endParaRPr lang="ru-RU" sz="1200" dirty="0"/>
              </a:p>
            </c:rich>
          </c:tx>
          <c:layout/>
          <c:overlay val="0"/>
        </c:title>
        <c:numFmt formatCode="0" sourceLinked="0"/>
        <c:majorTickMark val="cross"/>
        <c:minorTickMark val="none"/>
        <c:tickLblPos val="nextTo"/>
        <c:spPr>
          <a:ln w="458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5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82272768"/>
        <c:crosses val="max"/>
        <c:crossBetween val="between"/>
        <c:majorUnit val="20"/>
      </c:valAx>
      <c:spPr>
        <a:noFill/>
        <a:ln w="25396">
          <a:noFill/>
        </a:ln>
      </c:spPr>
    </c:plotArea>
    <c:legend>
      <c:legendPos val="r"/>
      <c:layout>
        <c:manualLayout>
          <c:xMode val="edge"/>
          <c:yMode val="edge"/>
          <c:x val="0.12774021332439828"/>
          <c:y val="0.86347663753023851"/>
          <c:w val="0.77731948400067008"/>
          <c:h val="0.13619297608809952"/>
        </c:manualLayout>
      </c:layout>
      <c:overlay val="0"/>
      <c:spPr>
        <a:noFill/>
        <a:ln w="9176">
          <a:noFill/>
        </a:ln>
      </c:spPr>
      <c:txPr>
        <a:bodyPr/>
        <a:lstStyle/>
        <a:p>
          <a:pPr>
            <a:defRPr sz="1104" b="0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0"/>
    <c:dispBlanksAs val="gap"/>
    <c:showDLblsOverMax val="0"/>
  </c:chart>
  <c:spPr>
    <a:noFill/>
    <a:ln>
      <a:noFill/>
    </a:ln>
  </c:spPr>
  <c:txPr>
    <a:bodyPr/>
    <a:lstStyle/>
    <a:p>
      <a:pPr>
        <a:defRPr sz="586" b="0" i="0" u="none" strike="noStrike" baseline="0">
          <a:solidFill>
            <a:schemeClr val="tx1"/>
          </a:solidFill>
          <a:latin typeface="Times New Roman" pitchFamily="18" charset="0"/>
          <a:ea typeface="Arial"/>
          <a:cs typeface="Arial"/>
        </a:defRPr>
      </a:pPr>
      <a:endParaRPr lang="ru-RU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52067396858810855"/>
          <c:y val="6.0109272370410007E-2"/>
          <c:w val="0.47932603958912162"/>
          <c:h val="0.91438979963570133"/>
        </c:manualLayout>
      </c:layout>
      <c:barChart>
        <c:barDir val="bar"/>
        <c:grouping val="clustered"/>
        <c:varyColors val="0"/>
        <c:ser>
          <c:idx val="2"/>
          <c:order val="0"/>
          <c:spPr>
            <a:solidFill>
              <a:schemeClr val="accent4"/>
            </a:solidFill>
            <a:ln>
              <a:noFill/>
            </a:ln>
            <a:effectLst>
              <a:glow>
                <a:schemeClr val="accent1">
                  <a:alpha val="0"/>
                </a:schemeClr>
              </a:glow>
              <a:outerShdw blurRad="40000" dist="23000" dir="5400000" rotWithShape="0">
                <a:srgbClr val="000000">
                  <a:alpha val="35000"/>
                </a:srgbClr>
              </a:outerShdw>
              <a:softEdge rad="1270000"/>
            </a:effectLst>
            <a:scene3d>
              <a:camera prst="orthographicFront"/>
              <a:lightRig rig="threePt" dir="t">
                <a:rot lat="0" lon="0" rev="2400000"/>
              </a:lightRig>
            </a:scene3d>
            <a:sp3d>
              <a:bevelT w="63500" h="25400"/>
            </a:sp3d>
          </c:spPr>
          <c:invertIfNegative val="0"/>
          <c:dPt>
            <c:idx val="7"/>
            <c:invertIfNegative val="0"/>
            <c:bubble3D val="0"/>
          </c:dPt>
          <c:dPt>
            <c:idx val="10"/>
            <c:invertIfNegative val="0"/>
            <c:bubble3D val="0"/>
            <c:spPr>
              <a:gradFill>
                <a:gsLst>
                  <a:gs pos="49000">
                    <a:srgbClr val="FFFF00"/>
                  </a:gs>
                  <a:gs pos="12000">
                    <a:schemeClr val="accent4">
                      <a:shade val="51000"/>
                      <a:satMod val="130000"/>
                    </a:schemeClr>
                  </a:gs>
                  <a:gs pos="84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glow>
                  <a:schemeClr val="accent1">
                    <a:alpha val="0"/>
                  </a:schemeClr>
                </a:glow>
                <a:outerShdw blurRad="40000" dist="23000" dir="5400000" rotWithShape="0">
                  <a:srgbClr val="000000">
                    <a:alpha val="35000"/>
                  </a:srgbClr>
                </a:outerShdw>
                <a:softEdge rad="1270000"/>
              </a:effectLst>
              <a:scene3d>
                <a:camera prst="orthographicFront"/>
                <a:lightRig rig="threePt" dir="t">
                  <a:rot lat="0" lon="0" rev="2400000"/>
                </a:lightRig>
              </a:scene3d>
              <a:sp3d>
                <a:bevelT w="63500" h="25400"/>
              </a:sp3d>
            </c:spPr>
          </c:dPt>
          <c:dLbls>
            <c:dLbl>
              <c:idx val="6"/>
              <c:layout>
                <c:manualLayout>
                  <c:x val="-0.19062283493284313"/>
                  <c:y val="2.730375426621110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0.17265545584509048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Sheet1!$B$1:$L$1</c:f>
              <c:strCache>
                <c:ptCount val="11"/>
                <c:pt idx="0">
                  <c:v>Республика Бурятия</c:v>
                </c:pt>
                <c:pt idx="1">
                  <c:v>Еврейская авт.область</c:v>
                </c:pt>
                <c:pt idx="2">
                  <c:v>Забайкальский край</c:v>
                </c:pt>
                <c:pt idx="3">
                  <c:v>Приморский край</c:v>
                </c:pt>
                <c:pt idx="4">
                  <c:v>Амурская область</c:v>
                </c:pt>
                <c:pt idx="5">
                  <c:v>Хабаровский край</c:v>
                </c:pt>
                <c:pt idx="6">
                  <c:v>Республика Саха (Якутия)</c:v>
                </c:pt>
                <c:pt idx="7">
                  <c:v>Камчатский край</c:v>
                </c:pt>
                <c:pt idx="8">
                  <c:v>Сахалинская область</c:v>
                </c:pt>
                <c:pt idx="9">
                  <c:v>Магаданская область</c:v>
                </c:pt>
                <c:pt idx="10">
                  <c:v>Чукотский авт.округ</c:v>
                </c:pt>
              </c:strCache>
            </c:strRef>
          </c:cat>
          <c:val>
            <c:numRef>
              <c:f>Sheet1!$B$2:$L$2</c:f>
              <c:numCache>
                <c:formatCode>General</c:formatCode>
                <c:ptCount val="11"/>
                <c:pt idx="0">
                  <c:v>39115</c:v>
                </c:pt>
                <c:pt idx="1">
                  <c:v>42400</c:v>
                </c:pt>
                <c:pt idx="2">
                  <c:v>43896</c:v>
                </c:pt>
                <c:pt idx="3">
                  <c:v>46867</c:v>
                </c:pt>
                <c:pt idx="4">
                  <c:v>47234</c:v>
                </c:pt>
                <c:pt idx="5">
                  <c:v>50213</c:v>
                </c:pt>
                <c:pt idx="6">
                  <c:v>73402</c:v>
                </c:pt>
                <c:pt idx="7">
                  <c:v>80448</c:v>
                </c:pt>
                <c:pt idx="8">
                  <c:v>87418</c:v>
                </c:pt>
                <c:pt idx="9">
                  <c:v>94856</c:v>
                </c:pt>
                <c:pt idx="10">
                  <c:v>107107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82092544"/>
        <c:axId val="85986112"/>
      </c:barChart>
      <c:catAx>
        <c:axId val="8209254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841">
            <a:solidFill>
              <a:schemeClr val="tx1"/>
            </a:solidFill>
            <a:prstDash val="solid"/>
          </a:ln>
        </c:spPr>
        <c:txPr>
          <a:bodyPr rot="0" vert="horz" anchor="b" anchorCtr="0"/>
          <a:lstStyle/>
          <a:p>
            <a:pPr>
              <a:defRPr sz="1400" b="0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859861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59861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82092544"/>
        <c:crosses val="autoZero"/>
        <c:crossBetween val="between"/>
      </c:valAx>
      <c:spPr>
        <a:noFill/>
        <a:ln w="25391">
          <a:noFill/>
        </a:ln>
        <a:effectLst>
          <a:glow rad="977900">
            <a:schemeClr val="accent1">
              <a:alpha val="40000"/>
            </a:schemeClr>
          </a:glow>
          <a:softEdge rad="838200"/>
        </a:effectLst>
        <a:scene3d>
          <a:camera prst="orthographicFront"/>
          <a:lightRig rig="threePt" dir="t"/>
        </a:scene3d>
        <a:sp3d>
          <a:bevelB w="6350"/>
        </a:sp3d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543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52067396858810855"/>
          <c:y val="6.0109272370410007E-2"/>
          <c:w val="0.47932603958912162"/>
          <c:h val="0.91438979963570133"/>
        </c:manualLayout>
      </c:layout>
      <c:barChart>
        <c:barDir val="bar"/>
        <c:grouping val="clustered"/>
        <c:varyColors val="0"/>
        <c:ser>
          <c:idx val="2"/>
          <c:order val="0"/>
          <c:spPr>
            <a:gradFill rotWithShape="1">
              <a:gsLst>
                <a:gs pos="0">
                  <a:schemeClr val="accent4">
                    <a:lumMod val="75000"/>
                  </a:schemeClr>
                </a:gs>
                <a:gs pos="76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7"/>
            <c:invertIfNegative val="0"/>
            <c:bubble3D val="0"/>
            <c:spPr>
              <a:gradFill>
                <a:gsLst>
                  <a:gs pos="0">
                    <a:schemeClr val="accent4">
                      <a:lumMod val="75000"/>
                    </a:schemeClr>
                  </a:gs>
                  <a:gs pos="76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8"/>
            <c:invertIfNegative val="0"/>
            <c:bubble3D val="0"/>
            <c:spPr>
              <a:gradFill>
                <a:gsLst>
                  <a:gs pos="0">
                    <a:schemeClr val="accent4">
                      <a:lumMod val="75000"/>
                    </a:schemeClr>
                  </a:gs>
                  <a:gs pos="76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9"/>
            <c:invertIfNegative val="0"/>
            <c:bubble3D val="0"/>
            <c:spPr>
              <a:gradFill rotWithShape="1">
                <a:gsLst>
                  <a:gs pos="14000">
                    <a:schemeClr val="accent4">
                      <a:lumMod val="75000"/>
                    </a:schemeClr>
                  </a:gs>
                  <a:gs pos="54000">
                    <a:srgbClr val="FFFF00">
                      <a:lumMod val="92000"/>
                      <a:lumOff val="8000"/>
                    </a:srgbClr>
                  </a:gs>
                  <a:gs pos="84000">
                    <a:schemeClr val="accent4">
                      <a:shade val="94000"/>
                      <a:satMod val="135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0"/>
            <c:invertIfNegative val="0"/>
            <c:bubble3D val="0"/>
            <c:spPr>
              <a:gradFill rotWithShape="1">
                <a:gsLst>
                  <a:gs pos="0">
                    <a:srgbClr val="FFFF00"/>
                  </a:gs>
                  <a:gs pos="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8"/>
              <c:layout>
                <c:manualLayout>
                  <c:x val="-0.10576349326217273"/>
                  <c:y val="-2.67226200455841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199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Sheet1!$B$1:$L$1</c:f>
              <c:strCache>
                <c:ptCount val="11"/>
                <c:pt idx="0">
                  <c:v>        Еврейская автономная область</c:v>
                </c:pt>
                <c:pt idx="1">
                  <c:v>        Забайкальский край</c:v>
                </c:pt>
                <c:pt idx="2">
                  <c:v>        Республика Бурятия</c:v>
                </c:pt>
                <c:pt idx="3">
                  <c:v>        Республика Саха (Якутия)</c:v>
                </c:pt>
                <c:pt idx="4">
                  <c:v>Амурская область</c:v>
                </c:pt>
                <c:pt idx="5">
                  <c:v>        Камчатский край</c:v>
                </c:pt>
                <c:pt idx="6">
                  <c:v>        Приморский край</c:v>
                </c:pt>
                <c:pt idx="7">
                  <c:v>        Хабаровский край</c:v>
                </c:pt>
                <c:pt idx="8">
                  <c:v>        Магаданская область</c:v>
                </c:pt>
                <c:pt idx="9">
                  <c:v>        Чукотский автономный округ</c:v>
                </c:pt>
                <c:pt idx="10">
                  <c:v>        Сахалинская область</c:v>
                </c:pt>
              </c:strCache>
            </c:strRef>
          </c:cat>
          <c:val>
            <c:numRef>
              <c:f>Sheet1!$B$2:$L$2</c:f>
              <c:numCache>
                <c:formatCode>General</c:formatCode>
                <c:ptCount val="11"/>
                <c:pt idx="0">
                  <c:v>23.9</c:v>
                </c:pt>
                <c:pt idx="1">
                  <c:v>21.5</c:v>
                </c:pt>
                <c:pt idx="2">
                  <c:v>20.100000000000001</c:v>
                </c:pt>
                <c:pt idx="3">
                  <c:v>17.899999999999999</c:v>
                </c:pt>
                <c:pt idx="4">
                  <c:v>15.7</c:v>
                </c:pt>
                <c:pt idx="5">
                  <c:v>15</c:v>
                </c:pt>
                <c:pt idx="6">
                  <c:v>13.5</c:v>
                </c:pt>
                <c:pt idx="7">
                  <c:v>12.2</c:v>
                </c:pt>
                <c:pt idx="8">
                  <c:v>9.4</c:v>
                </c:pt>
                <c:pt idx="9">
                  <c:v>8.6999999999999993</c:v>
                </c:pt>
                <c:pt idx="10">
                  <c:v>8.5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4"/>
        <c:overlap val="47"/>
        <c:axId val="82167808"/>
        <c:axId val="85988992"/>
      </c:barChart>
      <c:catAx>
        <c:axId val="8216780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840">
            <a:solidFill>
              <a:schemeClr val="tx1"/>
            </a:solidFill>
            <a:prstDash val="solid"/>
          </a:ln>
        </c:spPr>
        <c:txPr>
          <a:bodyPr rot="0" vert="horz" anchor="b" anchorCtr="0"/>
          <a:lstStyle/>
          <a:p>
            <a:pPr>
              <a:defRPr sz="1399" b="0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859889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59889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82167808"/>
        <c:crosses val="autoZero"/>
        <c:crossBetween val="between"/>
      </c:valAx>
      <c:spPr>
        <a:noFill/>
        <a:ln w="2538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543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Georgia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Georgia" pitchFamily="18" charset="0"/>
              </a:defRPr>
            </a:lvl1pPr>
          </a:lstStyle>
          <a:p>
            <a:pPr>
              <a:defRPr/>
            </a:pPr>
            <a:fld id="{031E0E9A-C57A-4CB7-8D7E-93C8ABF24254}" type="datetimeFigureOut">
              <a:rPr lang="ru-RU"/>
              <a:pPr>
                <a:defRPr/>
              </a:pPr>
              <a:t>20.01.2021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Georgia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Georgia" pitchFamily="18" charset="0"/>
              </a:defRPr>
            </a:lvl1pPr>
          </a:lstStyle>
          <a:p>
            <a:pPr>
              <a:defRPr/>
            </a:pPr>
            <a:fld id="{9704D41D-A07E-4A73-BFFB-192B13209B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3058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3AF4049-A8DF-42F7-90F5-F21B39FECB48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7411" name="Номер слайда 3"/>
          <p:cNvSpPr txBox="1">
            <a:spLocks noGrp="1"/>
          </p:cNvSpPr>
          <p:nvPr/>
        </p:nvSpPr>
        <p:spPr bwMode="auto">
          <a:xfrm>
            <a:off x="3852016" y="9430091"/>
            <a:ext cx="2944086" cy="49641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5255" tIns="47628" rIns="95255" bIns="47628" anchor="b"/>
          <a:lstStyle/>
          <a:p>
            <a:pPr algn="r">
              <a:defRPr/>
            </a:pPr>
            <a:fld id="{4F970954-4ED8-4527-9FD4-E3F2C2252373}" type="slidenum">
              <a:rPr lang="ru-RU" sz="1300">
                <a:solidFill>
                  <a:prstClr val="black"/>
                </a:solidFill>
                <a:latin typeface="Calibri"/>
              </a:rPr>
              <a:pPr algn="r">
                <a:defRPr/>
              </a:pPr>
              <a:t>3</a:t>
            </a:fld>
            <a:endParaRPr lang="ru-RU" sz="1300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7411" name="Номер слайда 3"/>
          <p:cNvSpPr txBox="1">
            <a:spLocks noGrp="1"/>
          </p:cNvSpPr>
          <p:nvPr/>
        </p:nvSpPr>
        <p:spPr bwMode="auto">
          <a:xfrm>
            <a:off x="3852016" y="9430091"/>
            <a:ext cx="2944086" cy="49641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5255" tIns="47628" rIns="95255" bIns="47628" anchor="b"/>
          <a:lstStyle/>
          <a:p>
            <a:pPr algn="r">
              <a:defRPr/>
            </a:pPr>
            <a:fld id="{F9115528-45D0-4882-8722-E8E4A43D74BC}" type="slidenum">
              <a:rPr lang="ru-RU" sz="1300">
                <a:solidFill>
                  <a:prstClr val="black"/>
                </a:solidFill>
                <a:latin typeface="Calibri"/>
              </a:rPr>
              <a:pPr algn="r">
                <a:defRPr/>
              </a:pPr>
              <a:t>4</a:t>
            </a:fld>
            <a:endParaRPr lang="ru-RU" sz="1300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7411" name="Номер слайда 3"/>
          <p:cNvSpPr txBox="1">
            <a:spLocks noGrp="1"/>
          </p:cNvSpPr>
          <p:nvPr/>
        </p:nvSpPr>
        <p:spPr bwMode="auto">
          <a:xfrm>
            <a:off x="3852016" y="9430091"/>
            <a:ext cx="2944086" cy="49641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5255" tIns="47628" rIns="95255" bIns="47628" anchor="b"/>
          <a:lstStyle/>
          <a:p>
            <a:pPr algn="r">
              <a:defRPr/>
            </a:pPr>
            <a:fld id="{44BA45D5-2D25-4BF5-824F-C4B12F9A969D}" type="slidenum">
              <a:rPr lang="ru-RU" sz="1300">
                <a:solidFill>
                  <a:prstClr val="black"/>
                </a:solidFill>
                <a:latin typeface="Calibri"/>
              </a:rPr>
              <a:pPr algn="r">
                <a:defRPr/>
              </a:pPr>
              <a:t>5</a:t>
            </a:fld>
            <a:endParaRPr lang="ru-RU" sz="1300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7411" name="Номер слайда 3"/>
          <p:cNvSpPr txBox="1">
            <a:spLocks noGrp="1"/>
          </p:cNvSpPr>
          <p:nvPr/>
        </p:nvSpPr>
        <p:spPr bwMode="auto">
          <a:xfrm>
            <a:off x="3852016" y="9430091"/>
            <a:ext cx="2944086" cy="49641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5255" tIns="47628" rIns="95255" bIns="47628" anchor="b"/>
          <a:lstStyle/>
          <a:p>
            <a:pPr algn="r">
              <a:defRPr/>
            </a:pPr>
            <a:fld id="{95ACF4A5-BCDD-40C0-998F-F5BE37D4D5BE}" type="slidenum">
              <a:rPr lang="ru-RU" sz="1300">
                <a:solidFill>
                  <a:prstClr val="black"/>
                </a:solidFill>
                <a:latin typeface="Calibri"/>
              </a:rPr>
              <a:pPr algn="r">
                <a:defRPr/>
              </a:pPr>
              <a:t>6</a:t>
            </a:fld>
            <a:endParaRPr lang="ru-RU" sz="1300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7411" name="Номер слайда 3"/>
          <p:cNvSpPr txBox="1">
            <a:spLocks noGrp="1"/>
          </p:cNvSpPr>
          <p:nvPr/>
        </p:nvSpPr>
        <p:spPr bwMode="auto">
          <a:xfrm>
            <a:off x="3852016" y="9430091"/>
            <a:ext cx="2944086" cy="49641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5255" tIns="47628" rIns="95255" bIns="47628" anchor="b"/>
          <a:lstStyle/>
          <a:p>
            <a:pPr algn="r" eaLnBrk="0" hangingPunct="0">
              <a:defRPr/>
            </a:pPr>
            <a:fld id="{9B19F36F-F34E-483F-858A-5C2F505BB375}" type="slidenum">
              <a:rPr lang="ru-RU" sz="1300">
                <a:solidFill>
                  <a:prstClr val="black"/>
                </a:solidFill>
                <a:latin typeface="Calibri"/>
              </a:rPr>
              <a:pPr algn="r" eaLnBrk="0" hangingPunct="0">
                <a:defRPr/>
              </a:pPr>
              <a:t>7</a:t>
            </a:fld>
            <a:endParaRPr lang="ru-RU" sz="1300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7411" name="Номер слайда 3"/>
          <p:cNvSpPr txBox="1">
            <a:spLocks noGrp="1"/>
          </p:cNvSpPr>
          <p:nvPr/>
        </p:nvSpPr>
        <p:spPr bwMode="auto">
          <a:xfrm>
            <a:off x="3852016" y="9430091"/>
            <a:ext cx="2944086" cy="49641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5255" tIns="47628" rIns="95255" bIns="47628" anchor="b"/>
          <a:lstStyle/>
          <a:p>
            <a:pPr algn="r" eaLnBrk="0" hangingPunct="0">
              <a:defRPr/>
            </a:pPr>
            <a:fld id="{D3C33F68-19AE-415B-9549-E2331C925D04}" type="slidenum">
              <a:rPr lang="ru-RU" sz="1300">
                <a:solidFill>
                  <a:prstClr val="black"/>
                </a:solidFill>
                <a:latin typeface="Calibri"/>
              </a:rPr>
              <a:pPr algn="r" eaLnBrk="0" hangingPunct="0">
                <a:defRPr/>
              </a:pPr>
              <a:t>8</a:t>
            </a:fld>
            <a:endParaRPr lang="ru-RU" sz="1300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FF0BA-CC45-46BE-A415-3CEC06CE558A}" type="datetimeFigureOut">
              <a:rPr lang="ru-RU" smtClean="0"/>
              <a:pPr/>
              <a:t>20.01.2021</a:t>
            </a:fld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1DB1D8F-3A73-42F6-9B2A-5DC748084A71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87968-DDF3-4980-85E0-E9B0B6846BF4}" type="datetimeFigureOut">
              <a:rPr lang="ru-RU" smtClean="0"/>
              <a:pPr/>
              <a:t>20.01.2021</a:t>
            </a:fld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FD287-AB5C-4F58-AF13-F914598F5CD8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AABB-A337-4DF2-B027-65DF49B28505}" type="datetimeFigureOut">
              <a:rPr lang="ru-RU" smtClean="0"/>
              <a:pPr/>
              <a:t>20.01.2021</a:t>
            </a:fld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680FA-CAFD-4867-8EC1-88817335C91C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10856-C358-4F92-B980-BA8959022CC4}" type="datetimeFigureOut">
              <a:rPr lang="ru-RU" smtClean="0"/>
              <a:pPr/>
              <a:t>20.01.2021</a:t>
            </a:fld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511CC-71E0-4B30-BF0D-4EA04C1F4E0B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4FCC8-CF07-4A00-AC0B-BE03189A493F}" type="datetimeFigureOut">
              <a:rPr lang="ru-RU" smtClean="0"/>
              <a:pPr/>
              <a:t>20.01.2021</a:t>
            </a:fld>
            <a:endParaRPr lang="ru-RU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BEAF30-2CE7-4F36-87A1-785BDDA44030}" type="slidenum">
              <a:rPr lang="ru-RU" altLang="en-US" smtClean="0"/>
              <a:pPr/>
              <a:t>‹#›</a:t>
            </a:fld>
            <a:endParaRPr lang="ru-RU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39036-0253-4749-A393-6E51FBC3AD3E}" type="datetimeFigureOut">
              <a:rPr lang="ru-RU" smtClean="0"/>
              <a:pPr/>
              <a:t>20.01.2021</a:t>
            </a:fld>
            <a:endParaRPr lang="ru-RU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2F5D-D0DF-4932-8B05-B1E8C5FDB742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9EFE9-94EE-4373-A13D-25C32415767D}" type="datetimeFigureOut">
              <a:rPr lang="ru-RU" smtClean="0"/>
              <a:pPr/>
              <a:t>20.01.2021</a:t>
            </a:fld>
            <a:endParaRPr lang="ru-RU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41EDF-B742-46B6-A3A8-0BDF99DCF972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05033-6F0B-4C9C-A65C-90E5BBB80029}" type="datetimeFigureOut">
              <a:rPr lang="ru-RU" smtClean="0"/>
              <a:pPr/>
              <a:t>20.01.2021</a:t>
            </a:fld>
            <a:endParaRPr lang="ru-RU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79424-354A-46EB-9FDB-0A5343261C9E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6B15D-AD39-4180-910A-DCDFA7D4A19F}" type="datetimeFigureOut">
              <a:rPr lang="ru-RU" smtClean="0"/>
              <a:pPr/>
              <a:t>20.01.2021</a:t>
            </a:fld>
            <a:endParaRPr lang="ru-RU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0291-CB81-43BC-810F-2D83B6F8EE56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09943-0A41-41CE-A6FE-E554517BD9F9}" type="datetimeFigureOut">
              <a:rPr lang="ru-RU" smtClean="0"/>
              <a:pPr/>
              <a:t>20.01.2021</a:t>
            </a:fld>
            <a:endParaRPr lang="ru-RU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E4B1C-D5E9-4AFB-833A-47CF917BF6D2}" type="slidenum">
              <a:rPr lang="ru-RU" altLang="en-US" smtClean="0"/>
              <a:pPr/>
              <a:t>‹#›</a:t>
            </a:fld>
            <a:endParaRPr lang="ru-RU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D0ADA-D76A-444A-A318-ABBBCA36B5AA}" type="datetimeFigureOut">
              <a:rPr lang="ru-RU" smtClean="0"/>
              <a:pPr/>
              <a:t>20.01.2021</a:t>
            </a:fld>
            <a:endParaRPr lang="ru-RU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AC3818C-E57B-4F2C-BAFF-D164A35CCC5B}" type="slidenum">
              <a:rPr lang="ru-RU" altLang="en-US" smtClean="0"/>
              <a:pPr/>
              <a:t>‹#›</a:t>
            </a:fld>
            <a:endParaRPr lang="ru-RU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659ADDF-FEDE-427E-82DD-00098A85DC36}" type="datetimeFigureOut">
              <a:rPr lang="ru-RU" smtClean="0"/>
              <a:pPr/>
              <a:t>20.01.2021</a:t>
            </a:fld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4B735994-B60D-470C-B2B0-0013CA3AA0A5}" type="slidenum">
              <a:rPr lang="ru-RU" altLang="en-US" smtClean="0"/>
              <a:pPr/>
              <a:t>‹#›</a:t>
            </a:fld>
            <a:endParaRPr lang="ru-RU" alt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15" r:id="rId1"/>
    <p:sldLayoutId id="2147485016" r:id="rId2"/>
    <p:sldLayoutId id="2147485017" r:id="rId3"/>
    <p:sldLayoutId id="2147485018" r:id="rId4"/>
    <p:sldLayoutId id="2147485019" r:id="rId5"/>
    <p:sldLayoutId id="2147485020" r:id="rId6"/>
    <p:sldLayoutId id="2147485021" r:id="rId7"/>
    <p:sldLayoutId id="2147485022" r:id="rId8"/>
    <p:sldLayoutId id="2147485023" r:id="rId9"/>
    <p:sldLayoutId id="2147485024" r:id="rId10"/>
    <p:sldLayoutId id="214748502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Excel_97-2003_Worksheet1.xls"/><Relationship Id="rId11" Type="http://schemas.openxmlformats.org/officeDocument/2006/relationships/chart" Target="../charts/chart4.xml"/><Relationship Id="rId5" Type="http://schemas.openxmlformats.org/officeDocument/2006/relationships/oleObject" Target="../embeddings/oleObject1.bin"/><Relationship Id="rId10" Type="http://schemas.openxmlformats.org/officeDocument/2006/relationships/image" Target="../media/image5.emf"/><Relationship Id="rId4" Type="http://schemas.openxmlformats.org/officeDocument/2006/relationships/chart" Target="../charts/chart3.xml"/><Relationship Id="rId9" Type="http://schemas.openxmlformats.org/officeDocument/2006/relationships/oleObject" Target="../embeddings/Microsoft_Excel_97-2003_Worksheet2.xls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chart" Target="../charts/chart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emf"/><Relationship Id="rId5" Type="http://schemas.openxmlformats.org/officeDocument/2006/relationships/oleObject" Target="../embeddings/Microsoft_Excel_97-2003_Worksheet3.xls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7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Microsoft_Excel_97-2003_Worksheet4.xls"/><Relationship Id="rId5" Type="http://schemas.openxmlformats.org/officeDocument/2006/relationships/oleObject" Target="../embeddings/oleObject4.bin"/><Relationship Id="rId4" Type="http://schemas.openxmlformats.org/officeDocument/2006/relationships/chart" Target="../charts/char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blipFill dpi="0" rotWithShape="1">
          <a:blip r:embed="rId2">
            <a:alphaModFix amt="8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2"/>
          <p:cNvSpPr txBox="1">
            <a:spLocks noChangeArrowheads="1"/>
          </p:cNvSpPr>
          <p:nvPr/>
        </p:nvSpPr>
        <p:spPr bwMode="auto">
          <a:xfrm>
            <a:off x="1381126" y="419099"/>
            <a:ext cx="6857999" cy="2862322"/>
          </a:xfrm>
          <a:prstGeom prst="rect">
            <a:avLst/>
          </a:prstGeom>
          <a:solidFill>
            <a:schemeClr val="bg1">
              <a:alpha val="28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0066"/>
                </a:solidFill>
                <a:latin typeface="Times New Roman" pitchFamily="18" charset="0"/>
              </a:rPr>
              <a:t>Основные показатели социально – экономического развития Чукотского автономного округа </a:t>
            </a:r>
          </a:p>
          <a:p>
            <a:pPr algn="ctr"/>
            <a:r>
              <a:rPr lang="ru-RU" sz="3600" b="1" dirty="0" smtClean="0">
                <a:solidFill>
                  <a:srgbClr val="000066"/>
                </a:solidFill>
                <a:latin typeface="Times New Roman" pitchFamily="18" charset="0"/>
              </a:rPr>
              <a:t>на 2021 – 2023 годы</a:t>
            </a:r>
            <a:endParaRPr lang="ru-RU" sz="2800" b="1" dirty="0" smtClean="0">
              <a:solidFill>
                <a:srgbClr val="0000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 hidden="1"/>
          <p:cNvSpPr/>
          <p:nvPr/>
        </p:nvSpPr>
        <p:spPr>
          <a:xfrm>
            <a:off x="0" y="0"/>
            <a:ext cx="9540875" cy="7029450"/>
          </a:xfrm>
          <a:prstGeom prst="rect">
            <a:avLst/>
          </a:prstGeom>
          <a:solidFill>
            <a:srgbClr val="FFFFFF">
              <a:alpha val="2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800">
              <a:solidFill>
                <a:srgbClr val="FFFFFF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7410" name="TextBox 12"/>
          <p:cNvSpPr txBox="1">
            <a:spLocks noChangeArrowheads="1"/>
          </p:cNvSpPr>
          <p:nvPr/>
        </p:nvSpPr>
        <p:spPr bwMode="auto">
          <a:xfrm>
            <a:off x="0" y="0"/>
            <a:ext cx="91440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Прогноз социально-экономического развития </a:t>
            </a:r>
          </a:p>
          <a:p>
            <a:pPr algn="ctr"/>
            <a:r>
              <a:rPr lang="ru-RU" sz="1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Чукотского автономного округа на </a:t>
            </a:r>
            <a:r>
              <a:rPr lang="ru-RU" sz="19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1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год и плановый период </a:t>
            </a:r>
            <a:r>
              <a:rPr lang="ru-RU" sz="19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2022-2023 </a:t>
            </a:r>
            <a:r>
              <a:rPr lang="ru-RU" sz="1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годов </a:t>
            </a:r>
          </a:p>
        </p:txBody>
      </p:sp>
      <p:graphicFrame>
        <p:nvGraphicFramePr>
          <p:cNvPr id="17679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2854499"/>
              </p:ext>
            </p:extLst>
          </p:nvPr>
        </p:nvGraphicFramePr>
        <p:xfrm>
          <a:off x="101600" y="885528"/>
          <a:ext cx="8914809" cy="5494007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2918047"/>
                <a:gridCol w="1392865"/>
                <a:gridCol w="712381"/>
                <a:gridCol w="839972"/>
                <a:gridCol w="808075"/>
                <a:gridCol w="691116"/>
                <a:gridCol w="754911"/>
                <a:gridCol w="797442"/>
              </a:tblGrid>
              <a:tr h="337040"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</a:t>
                      </a: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</a:p>
                  </a:txBody>
                  <a:tcPr horzOverflow="overflow"/>
                </a:tc>
              </a:tr>
              <a:tr h="2448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постоянного населения (среднегодовая)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49 505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49 975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50 192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254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606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51 024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587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Валовый региональный продукт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рублей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78 143,4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85</a:t>
                      </a:r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223,3 </a:t>
                      </a:r>
                      <a:r>
                        <a:rPr lang="ru-RU" sz="1400" kern="1200" baseline="30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*</a:t>
                      </a:r>
                      <a:endParaRPr lang="ru-RU" sz="1400" kern="1200" baseline="30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97</a:t>
                      </a:r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273,7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109</a:t>
                      </a:r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033,2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134</a:t>
                      </a:r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043,9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152 987,2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587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физического объема  ВРП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пред. году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103,5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102,8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200" baseline="30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ru-RU" sz="1400" kern="1200" baseline="30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103,1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105,2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118,2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109,1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587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Промышленное производство 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рублей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 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853,5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92</a:t>
                      </a:r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065,1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121</a:t>
                      </a:r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493,6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122</a:t>
                      </a:r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990,8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114</a:t>
                      </a:r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555,0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127 944,7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587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промышленного производства 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пред. году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100,4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105,8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98,2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95,2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90,2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106,3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587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Продукция сельского хозяйства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рублей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1 334,5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1 648,5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1 732,2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645,2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1 692,0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1 741,4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958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производства продукции сельского хозяйства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пред. году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94,7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116,2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104,3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92,3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100,4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100,5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44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Ввод в действие жилых домов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м</a:t>
                      </a:r>
                      <a:r>
                        <a:rPr kumimoji="0" lang="ru-RU" sz="90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общей площади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5,0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6,0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44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Инвестиции в основной капитал 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млн. рублей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148,8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</a:t>
                      </a:r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906,3 </a:t>
                      </a:r>
                      <a:r>
                        <a:rPr lang="ru-RU" sz="1400" kern="1200" baseline="30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*</a:t>
                      </a:r>
                      <a:endParaRPr lang="ru-RU" sz="1400" kern="1200" baseline="30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</a:t>
                      </a:r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145,1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58</a:t>
                      </a:r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319,0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122</a:t>
                      </a:r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085,5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146 607,4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204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физического объема инвестиций в основной капитал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пред. году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135,7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141,9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200" baseline="30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*</a:t>
                      </a:r>
                      <a:endParaRPr lang="ru-RU" sz="1400" kern="1200" baseline="30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109,6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184,1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199,8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114,7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204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Реальные располагаемые денежные доходы населения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пред. году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104,0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97,0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106,1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100,7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103,3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103,3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91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потребительских цен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к декабрю прошлого года, %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104,90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103,78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103,09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103,51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103,56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103,83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587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Величина прожиточного минимума (на душу)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рублей в месяц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563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213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437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652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865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25 535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28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Среднемесячная начисленная заработная плата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рублей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98,86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107,11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116,04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120,12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127,33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135,47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2587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Реальная начисленная заработная плата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пред. году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104,0</a:t>
                      </a:r>
                      <a:endParaRPr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102,9</a:t>
                      </a:r>
                      <a:endParaRPr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106,2</a:t>
                      </a:r>
                      <a:endParaRPr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100,5</a:t>
                      </a:r>
                      <a:endParaRPr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102,2</a:t>
                      </a:r>
                      <a:endParaRPr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102,4</a:t>
                      </a:r>
                      <a:endParaRPr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204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зарегистрированной безработицы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(на конец года)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2,24  </a:t>
                      </a:r>
                      <a:endParaRPr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  </a:t>
                      </a:r>
                      <a:endParaRPr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2,16 </a:t>
                      </a:r>
                      <a:endParaRPr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2,01 </a:t>
                      </a:r>
                      <a:endParaRPr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1,99 </a:t>
                      </a:r>
                      <a:endParaRPr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1,95</a:t>
                      </a:r>
                      <a:endParaRPr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91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зарегистрированных безработных (на конец года)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человек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0,68</a:t>
                      </a:r>
                      <a:endParaRPr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0,62</a:t>
                      </a:r>
                      <a:endParaRPr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0,67</a:t>
                      </a:r>
                      <a:endParaRPr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0,65</a:t>
                      </a:r>
                      <a:endParaRPr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0,64</a:t>
                      </a:r>
                      <a:endParaRPr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0,62</a:t>
                      </a:r>
                      <a:endParaRPr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76028" y="6481831"/>
            <a:ext cx="67999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* - оценка</a:t>
            </a:r>
            <a:endParaRPr lang="ru-RU" sz="9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828279" y="6371272"/>
            <a:ext cx="1315721" cy="365125"/>
          </a:xfrm>
        </p:spPr>
        <p:txBody>
          <a:bodyPr/>
          <a:lstStyle/>
          <a:p>
            <a:pPr algn="r"/>
            <a:fld id="{BC6B0291-CB81-43BC-810F-2D83B6F8EE56}" type="slidenum">
              <a:rPr lang="ru-RU" altLang="en-US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pPr algn="r"/>
              <a:t>2</a:t>
            </a:fld>
            <a:endParaRPr lang="ru-RU" alt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4344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 hidden="1"/>
          <p:cNvSpPr/>
          <p:nvPr/>
        </p:nvSpPr>
        <p:spPr>
          <a:xfrm>
            <a:off x="0" y="0"/>
            <a:ext cx="9540875" cy="7029450"/>
          </a:xfrm>
          <a:prstGeom prst="rect">
            <a:avLst/>
          </a:prstGeom>
          <a:solidFill>
            <a:srgbClr val="FFFFFF">
              <a:alpha val="2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>
              <a:solidFill>
                <a:prstClr val="white"/>
              </a:solidFill>
            </a:endParaRPr>
          </a:p>
        </p:txBody>
      </p:sp>
      <p:sp>
        <p:nvSpPr>
          <p:cNvPr id="20489" name="Rectangle 26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987925" y="5060950"/>
            <a:ext cx="781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endParaRPr lang="ru-RU" altLang="ru-RU" sz="1000">
              <a:solidFill>
                <a:prstClr val="black"/>
              </a:solidFill>
              <a:latin typeface="Georgia" pitchFamily="18" charset="0"/>
            </a:endParaRPr>
          </a:p>
        </p:txBody>
      </p:sp>
      <p:graphicFrame>
        <p:nvGraphicFramePr>
          <p:cNvPr id="5" name="Object 4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588618971"/>
              </p:ext>
            </p:extLst>
          </p:nvPr>
        </p:nvGraphicFramePr>
        <p:xfrm>
          <a:off x="4572000" y="1142997"/>
          <a:ext cx="4456113" cy="55125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0490" name="Прямоугольник 17"/>
          <p:cNvSpPr>
            <a:spLocks noChangeArrowheads="1"/>
          </p:cNvSpPr>
          <p:nvPr/>
        </p:nvSpPr>
        <p:spPr bwMode="auto">
          <a:xfrm>
            <a:off x="2286000" y="158455"/>
            <a:ext cx="52562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alt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Валовой региональный продукт </a:t>
            </a:r>
            <a:endParaRPr lang="ru-RU" altLang="ru-RU" sz="2800" dirty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20491" name="Прямоугольник 18"/>
          <p:cNvSpPr>
            <a:spLocks noChangeArrowheads="1"/>
          </p:cNvSpPr>
          <p:nvPr/>
        </p:nvSpPr>
        <p:spPr bwMode="auto">
          <a:xfrm>
            <a:off x="0" y="858838"/>
            <a:ext cx="4572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Валовой региональный продукт на душу населения за </a:t>
            </a:r>
            <a:r>
              <a:rPr lang="ru-RU" altLang="ru-RU" sz="1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altLang="ru-RU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год – </a:t>
            </a:r>
            <a:r>
              <a:rPr lang="ru-RU" altLang="ru-RU" sz="1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1 578,5 </a:t>
            </a:r>
            <a:r>
              <a:rPr lang="ru-RU" altLang="ru-RU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</a:p>
          <a:p>
            <a:pPr algn="ctr"/>
            <a:r>
              <a:rPr lang="ru-RU" altLang="ru-RU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 место в ДФО и 5 место в РФ</a:t>
            </a:r>
          </a:p>
        </p:txBody>
      </p:sp>
      <p:sp>
        <p:nvSpPr>
          <p:cNvPr id="20492" name="TextBox 3"/>
          <p:cNvSpPr txBox="1">
            <a:spLocks noChangeArrowheads="1"/>
          </p:cNvSpPr>
          <p:nvPr/>
        </p:nvSpPr>
        <p:spPr bwMode="auto">
          <a:xfrm>
            <a:off x="5148263" y="6517481"/>
            <a:ext cx="360045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2019, 2020 годы </a:t>
            </a:r>
            <a:r>
              <a:rPr lang="ru-RU" sz="1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оценка, </a:t>
            </a:r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2021-2023 </a:t>
            </a:r>
            <a:r>
              <a:rPr lang="ru-RU" sz="1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годы - прогноз</a:t>
            </a:r>
          </a:p>
        </p:txBody>
      </p:sp>
      <p:graphicFrame>
        <p:nvGraphicFramePr>
          <p:cNvPr id="4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7050483"/>
              </p:ext>
            </p:extLst>
          </p:nvPr>
        </p:nvGraphicFramePr>
        <p:xfrm>
          <a:off x="16495" y="1382233"/>
          <a:ext cx="4672464" cy="5142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828279" y="6371272"/>
            <a:ext cx="1315721" cy="365125"/>
          </a:xfrm>
        </p:spPr>
        <p:txBody>
          <a:bodyPr/>
          <a:lstStyle/>
          <a:p>
            <a:pPr algn="r"/>
            <a:fld id="{BC6B0291-CB81-43BC-810F-2D83B6F8EE56}" type="slidenum">
              <a:rPr lang="ru-RU" altLang="en-US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pPr algn="r"/>
              <a:t>3</a:t>
            </a:fld>
            <a:endParaRPr lang="ru-RU" alt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5545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 hidden="1"/>
          <p:cNvSpPr/>
          <p:nvPr/>
        </p:nvSpPr>
        <p:spPr>
          <a:xfrm>
            <a:off x="0" y="0"/>
            <a:ext cx="9540875" cy="7029450"/>
          </a:xfrm>
          <a:prstGeom prst="rect">
            <a:avLst/>
          </a:prstGeom>
          <a:solidFill>
            <a:srgbClr val="FFFFFF">
              <a:alpha val="2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>
              <a:solidFill>
                <a:prstClr val="white"/>
              </a:solidFill>
            </a:endParaRP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6723537"/>
              </p:ext>
            </p:extLst>
          </p:nvPr>
        </p:nvGraphicFramePr>
        <p:xfrm>
          <a:off x="204788" y="987425"/>
          <a:ext cx="4341812" cy="2625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5976" name="Object 37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7865807"/>
              </p:ext>
            </p:extLst>
          </p:nvPr>
        </p:nvGraphicFramePr>
        <p:xfrm>
          <a:off x="4608243" y="4140679"/>
          <a:ext cx="4351338" cy="15355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88" name="Лист" r:id="rId6" imgW="4276534" imgH="1304734" progId="Excel.Sheet.8">
                  <p:embed/>
                </p:oleObj>
              </mc:Choice>
              <mc:Fallback>
                <p:oleObj name="Лист" r:id="rId6" imgW="4276534" imgH="1304734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8243" y="4140679"/>
                        <a:ext cx="4351338" cy="153550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983" name="Text Box 11"/>
          <p:cNvSpPr txBox="1">
            <a:spLocks noChangeArrowheads="1"/>
          </p:cNvSpPr>
          <p:nvPr/>
        </p:nvSpPr>
        <p:spPr bwMode="auto">
          <a:xfrm>
            <a:off x="2353042" y="192495"/>
            <a:ext cx="47529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Добыча полезных ископаемых</a:t>
            </a:r>
          </a:p>
        </p:txBody>
      </p:sp>
      <p:graphicFrame>
        <p:nvGraphicFramePr>
          <p:cNvPr id="25977" name="Object 37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4380585"/>
              </p:ext>
            </p:extLst>
          </p:nvPr>
        </p:nvGraphicFramePr>
        <p:xfrm>
          <a:off x="107950" y="4059026"/>
          <a:ext cx="4559678" cy="15222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89" name="Лист" r:id="rId9" imgW="4267390" imgH="1295305" progId="Excel.Sheet.8">
                  <p:embed/>
                </p:oleObj>
              </mc:Choice>
              <mc:Fallback>
                <p:oleObj name="Лист" r:id="rId9" imgW="4267390" imgH="129530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" y="4059026"/>
                        <a:ext cx="4559678" cy="152226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38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2679847"/>
              </p:ext>
            </p:extLst>
          </p:nvPr>
        </p:nvGraphicFramePr>
        <p:xfrm>
          <a:off x="4344987" y="1047750"/>
          <a:ext cx="4340225" cy="2574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25984" name="TextBox 8"/>
          <p:cNvSpPr txBox="1">
            <a:spLocks noChangeArrowheads="1"/>
          </p:cNvSpPr>
          <p:nvPr/>
        </p:nvSpPr>
        <p:spPr bwMode="auto">
          <a:xfrm>
            <a:off x="5389672" y="6430021"/>
            <a:ext cx="3432691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1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год - оценка, </a:t>
            </a:r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2021-2023 </a:t>
            </a:r>
            <a:r>
              <a:rPr lang="ru-RU" sz="1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годы - прогноз</a:t>
            </a:r>
          </a:p>
        </p:txBody>
      </p:sp>
      <p:sp>
        <p:nvSpPr>
          <p:cNvPr id="9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828279" y="6371272"/>
            <a:ext cx="1315721" cy="365125"/>
          </a:xfrm>
        </p:spPr>
        <p:txBody>
          <a:bodyPr/>
          <a:lstStyle/>
          <a:p>
            <a:pPr algn="r"/>
            <a:fld id="{BC6B0291-CB81-43BC-810F-2D83B6F8EE56}" type="slidenum">
              <a:rPr lang="ru-RU" altLang="en-US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pPr algn="r"/>
              <a:t>4</a:t>
            </a:fld>
            <a:endParaRPr lang="ru-RU" alt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3280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 hidden="1"/>
          <p:cNvSpPr/>
          <p:nvPr/>
        </p:nvSpPr>
        <p:spPr>
          <a:xfrm>
            <a:off x="0" y="0"/>
            <a:ext cx="9540875" cy="7029450"/>
          </a:xfrm>
          <a:prstGeom prst="rect">
            <a:avLst/>
          </a:prstGeom>
          <a:solidFill>
            <a:srgbClr val="FFFFFF">
              <a:alpha val="2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>
              <a:solidFill>
                <a:prstClr val="white"/>
              </a:solidFill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165100" y="741489"/>
            <a:ext cx="40338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Индекс промышленного производства </a:t>
            </a:r>
          </a:p>
          <a:p>
            <a:pPr algn="ctr" eaLnBrk="1" hangingPunct="1">
              <a:defRPr/>
            </a:pPr>
            <a:r>
              <a:rPr lang="ru-RU" altLang="ru-RU" sz="1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2019 году – 105,8%</a:t>
            </a:r>
          </a:p>
          <a:p>
            <a:pPr algn="ctr" eaLnBrk="1" hangingPunct="1">
              <a:defRPr/>
            </a:pPr>
            <a:r>
              <a:rPr lang="ru-RU" altLang="ru-RU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altLang="ru-RU" sz="1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место в ДФО и </a:t>
            </a:r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27 место в РФ </a:t>
            </a:r>
          </a:p>
        </p:txBody>
      </p:sp>
      <p:sp>
        <p:nvSpPr>
          <p:cNvPr id="52232" name="Text Box 11"/>
          <p:cNvSpPr txBox="1">
            <a:spLocks noChangeArrowheads="1"/>
          </p:cNvSpPr>
          <p:nvPr/>
        </p:nvSpPr>
        <p:spPr bwMode="auto">
          <a:xfrm>
            <a:off x="2182019" y="232514"/>
            <a:ext cx="47164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Промышленное производство</a:t>
            </a:r>
            <a:r>
              <a:rPr lang="ru-RU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2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2710396"/>
              </p:ext>
            </p:extLst>
          </p:nvPr>
        </p:nvGraphicFramePr>
        <p:xfrm>
          <a:off x="0" y="1348157"/>
          <a:ext cx="4057650" cy="505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8725912"/>
              </p:ext>
            </p:extLst>
          </p:nvPr>
        </p:nvGraphicFramePr>
        <p:xfrm>
          <a:off x="4040981" y="1156987"/>
          <a:ext cx="4827588" cy="56400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739071" y="6505503"/>
            <a:ext cx="360045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98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r>
              <a:rPr lang="ru-RU" sz="98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- оценка, </a:t>
            </a:r>
            <a:r>
              <a:rPr lang="ru-RU" sz="98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2021-2023 </a:t>
            </a:r>
            <a:r>
              <a:rPr lang="ru-RU" sz="98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годы - прогноз</a:t>
            </a:r>
          </a:p>
        </p:txBody>
      </p:sp>
      <p:sp>
        <p:nvSpPr>
          <p:cNvPr id="9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828279" y="6371272"/>
            <a:ext cx="1315721" cy="365125"/>
          </a:xfrm>
        </p:spPr>
        <p:txBody>
          <a:bodyPr/>
          <a:lstStyle/>
          <a:p>
            <a:pPr algn="r"/>
            <a:fld id="{BC6B0291-CB81-43BC-810F-2D83B6F8EE56}" type="slidenum">
              <a:rPr lang="ru-RU" altLang="en-US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pPr algn="r"/>
              <a:t>5</a:t>
            </a:fld>
            <a:endParaRPr lang="ru-RU" alt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034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 hidden="1"/>
          <p:cNvSpPr/>
          <p:nvPr/>
        </p:nvSpPr>
        <p:spPr>
          <a:xfrm>
            <a:off x="0" y="0"/>
            <a:ext cx="9540875" cy="7029450"/>
          </a:xfrm>
          <a:prstGeom prst="rect">
            <a:avLst/>
          </a:prstGeom>
          <a:solidFill>
            <a:srgbClr val="FFFFFF">
              <a:alpha val="2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>
              <a:solidFill>
                <a:prstClr val="white"/>
              </a:solidFill>
            </a:endParaRPr>
          </a:p>
        </p:txBody>
      </p:sp>
      <p:sp>
        <p:nvSpPr>
          <p:cNvPr id="27843" name="Rectangle 5"/>
          <p:cNvSpPr>
            <a:spLocks noChangeArrowheads="1"/>
          </p:cNvSpPr>
          <p:nvPr/>
        </p:nvSpPr>
        <p:spPr bwMode="auto">
          <a:xfrm>
            <a:off x="1657352" y="177800"/>
            <a:ext cx="60452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alt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Инвестиции в основной капитал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47500" y="6514168"/>
            <a:ext cx="2951162" cy="244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98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2019, 2020 </a:t>
            </a:r>
            <a:r>
              <a:rPr lang="ru-RU" sz="98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годы - оценка, </a:t>
            </a:r>
            <a:r>
              <a:rPr lang="ru-RU" sz="98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2021-2023 </a:t>
            </a:r>
            <a:r>
              <a:rPr lang="ru-RU" sz="98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годы - прогноз</a:t>
            </a:r>
          </a:p>
        </p:txBody>
      </p:sp>
      <p:sp>
        <p:nvSpPr>
          <p:cNvPr id="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828279" y="6371272"/>
            <a:ext cx="1315721" cy="365125"/>
          </a:xfrm>
        </p:spPr>
        <p:txBody>
          <a:bodyPr/>
          <a:lstStyle/>
          <a:p>
            <a:pPr algn="r"/>
            <a:fld id="{BC6B0291-CB81-43BC-810F-2D83B6F8EE56}" type="slidenum">
              <a:rPr lang="ru-RU" altLang="en-US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pPr algn="r"/>
              <a:t>6</a:t>
            </a:fld>
            <a:endParaRPr lang="ru-RU" alt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774323"/>
              </p:ext>
            </p:extLst>
          </p:nvPr>
        </p:nvGraphicFramePr>
        <p:xfrm>
          <a:off x="202018" y="1031358"/>
          <a:ext cx="8697433" cy="56050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233305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 hidden="1"/>
          <p:cNvSpPr/>
          <p:nvPr/>
        </p:nvSpPr>
        <p:spPr>
          <a:xfrm>
            <a:off x="0" y="0"/>
            <a:ext cx="9540875" cy="7029450"/>
          </a:xfrm>
          <a:prstGeom prst="rect">
            <a:avLst/>
          </a:prstGeom>
          <a:solidFill>
            <a:srgbClr val="FFFFFF">
              <a:alpha val="2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sz="2800">
              <a:solidFill>
                <a:prstClr val="white"/>
              </a:solidFill>
            </a:endParaRPr>
          </a:p>
        </p:txBody>
      </p:sp>
      <p:graphicFrame>
        <p:nvGraphicFramePr>
          <p:cNvPr id="29883" name="Object 18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8237837"/>
              </p:ext>
            </p:extLst>
          </p:nvPr>
        </p:nvGraphicFramePr>
        <p:xfrm>
          <a:off x="3848100" y="952500"/>
          <a:ext cx="4964113" cy="570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076" name="Лист" r:id="rId5" imgW="4876609" imgH="6010180" progId="Excel.Sheet.8">
                  <p:embed/>
                </p:oleObj>
              </mc:Choice>
              <mc:Fallback>
                <p:oleObj name="Лист" r:id="rId5" imgW="4876609" imgH="601018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8100" y="952500"/>
                        <a:ext cx="4964113" cy="57070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890" name="Text Box 8"/>
          <p:cNvSpPr txBox="1">
            <a:spLocks noChangeArrowheads="1"/>
          </p:cNvSpPr>
          <p:nvPr/>
        </p:nvSpPr>
        <p:spPr bwMode="auto">
          <a:xfrm>
            <a:off x="1979613" y="117475"/>
            <a:ext cx="5832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altLang="ru-RU" sz="2000" b="1" dirty="0">
                <a:solidFill>
                  <a:prstClr val="black"/>
                </a:solidFill>
                <a:latin typeface="Times New Roman" pitchFamily="18" charset="0"/>
              </a:rPr>
              <a:t>Номинальная и реальная заработная плата</a:t>
            </a:r>
          </a:p>
        </p:txBody>
      </p:sp>
      <p:sp>
        <p:nvSpPr>
          <p:cNvPr id="29891" name="Rectangle 17"/>
          <p:cNvSpPr>
            <a:spLocks noChangeArrowheads="1"/>
          </p:cNvSpPr>
          <p:nvPr/>
        </p:nvSpPr>
        <p:spPr bwMode="auto">
          <a:xfrm>
            <a:off x="107950" y="809625"/>
            <a:ext cx="59769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Средняя начисленная зарплата в </a:t>
            </a:r>
            <a:r>
              <a:rPr lang="ru-RU" altLang="ru-RU" sz="1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altLang="ru-RU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году – </a:t>
            </a:r>
            <a:r>
              <a:rPr lang="ru-RU" altLang="ru-RU" sz="1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107 107 рублей </a:t>
            </a:r>
            <a:endParaRPr lang="ru-RU" altLang="ru-RU" sz="1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 место в ДФО и 1 место по РФ</a:t>
            </a:r>
          </a:p>
        </p:txBody>
      </p:sp>
      <p:sp>
        <p:nvSpPr>
          <p:cNvPr id="29892" name="TextBox 7"/>
          <p:cNvSpPr txBox="1">
            <a:spLocks noChangeArrowheads="1"/>
          </p:cNvSpPr>
          <p:nvPr/>
        </p:nvSpPr>
        <p:spPr bwMode="auto">
          <a:xfrm>
            <a:off x="5298485" y="6434045"/>
            <a:ext cx="360045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1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год - оценка, </a:t>
            </a:r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2021-2023 </a:t>
            </a:r>
            <a:r>
              <a:rPr lang="ru-RU" sz="1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годы - прогноз</a:t>
            </a:r>
          </a:p>
        </p:txBody>
      </p:sp>
      <p:graphicFrame>
        <p:nvGraphicFramePr>
          <p:cNvPr id="2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9895321"/>
              </p:ext>
            </p:extLst>
          </p:nvPr>
        </p:nvGraphicFramePr>
        <p:xfrm>
          <a:off x="-546023" y="1101725"/>
          <a:ext cx="5203747" cy="5260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828279" y="6371272"/>
            <a:ext cx="1315721" cy="365125"/>
          </a:xfrm>
        </p:spPr>
        <p:txBody>
          <a:bodyPr/>
          <a:lstStyle/>
          <a:p>
            <a:pPr algn="r"/>
            <a:fld id="{BC6B0291-CB81-43BC-810F-2D83B6F8EE56}" type="slidenum">
              <a:rPr lang="ru-RU" altLang="en-US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pPr algn="r"/>
              <a:t>7</a:t>
            </a:fld>
            <a:endParaRPr lang="ru-RU" alt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9637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 hidden="1"/>
          <p:cNvSpPr/>
          <p:nvPr/>
        </p:nvSpPr>
        <p:spPr>
          <a:xfrm>
            <a:off x="0" y="0"/>
            <a:ext cx="9540875" cy="7029450"/>
          </a:xfrm>
          <a:prstGeom prst="rect">
            <a:avLst/>
          </a:prstGeom>
          <a:solidFill>
            <a:srgbClr val="FFFFFF">
              <a:alpha val="2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sz="2800">
              <a:solidFill>
                <a:prstClr val="white"/>
              </a:solidFill>
            </a:endParaRPr>
          </a:p>
        </p:txBody>
      </p:sp>
      <p:sp>
        <p:nvSpPr>
          <p:cNvPr id="31938" name="Rectangle 7"/>
          <p:cNvSpPr>
            <a:spLocks noChangeArrowheads="1"/>
          </p:cNvSpPr>
          <p:nvPr/>
        </p:nvSpPr>
        <p:spPr bwMode="auto">
          <a:xfrm>
            <a:off x="468313" y="125186"/>
            <a:ext cx="8424862" cy="19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endParaRPr lang="ru-RU" altLang="ru-RU" sz="20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 algn="ctr" eaLnBrk="0" hangingPunct="0"/>
            <a:r>
              <a:rPr lang="ru-RU" altLang="ru-RU" sz="2000" b="1" dirty="0">
                <a:solidFill>
                  <a:srgbClr val="000000"/>
                </a:solidFill>
                <a:latin typeface="Times New Roman" pitchFamily="18" charset="0"/>
              </a:rPr>
              <a:t>Численность населения с доходами ниже прожиточного минимума</a:t>
            </a:r>
          </a:p>
        </p:txBody>
      </p:sp>
      <p:sp>
        <p:nvSpPr>
          <p:cNvPr id="166929" name="Text Box 17"/>
          <p:cNvSpPr txBox="1">
            <a:spLocks noChangeArrowheads="1"/>
          </p:cNvSpPr>
          <p:nvPr/>
        </p:nvSpPr>
        <p:spPr bwMode="auto">
          <a:xfrm>
            <a:off x="0" y="711200"/>
            <a:ext cx="9072563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65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Доля численности населения с доходами ниже прожиточного минимума за 2019 год – 8,7%</a:t>
            </a:r>
          </a:p>
          <a:p>
            <a:pPr algn="ctr" eaLnBrk="1" hangingPunct="1">
              <a:defRPr/>
            </a:pPr>
            <a:r>
              <a:rPr lang="ru-RU" altLang="ru-RU" sz="165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altLang="ru-RU" sz="165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место в ДФО и </a:t>
            </a:r>
            <a:r>
              <a:rPr lang="ru-RU" altLang="ru-RU" sz="165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altLang="ru-RU" sz="165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место по РФ (по минимальному значению)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92725" y="6451903"/>
            <a:ext cx="360045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05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2019, 2020 </a:t>
            </a:r>
            <a:r>
              <a:rPr lang="ru-RU" sz="105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годы - оценка, </a:t>
            </a:r>
            <a:r>
              <a:rPr lang="ru-RU" sz="105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2021-2023 </a:t>
            </a:r>
            <a:r>
              <a:rPr lang="ru-RU" sz="105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годы - прогноз</a:t>
            </a:r>
          </a:p>
        </p:txBody>
      </p:sp>
      <p:graphicFrame>
        <p:nvGraphicFramePr>
          <p:cNvPr id="2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1226317"/>
              </p:ext>
            </p:extLst>
          </p:nvPr>
        </p:nvGraphicFramePr>
        <p:xfrm>
          <a:off x="-347133" y="1233378"/>
          <a:ext cx="4883414" cy="5100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3746876"/>
              </p:ext>
            </p:extLst>
          </p:nvPr>
        </p:nvGraphicFramePr>
        <p:xfrm>
          <a:off x="4098925" y="1327150"/>
          <a:ext cx="4878388" cy="556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127" name="Лист" r:id="rId6" imgW="4876609" imgH="5200507" progId="Excel.Sheet.8">
                  <p:embed/>
                </p:oleObj>
              </mc:Choice>
              <mc:Fallback>
                <p:oleObj name="Лист" r:id="rId6" imgW="4876609" imgH="520050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8925" y="1327150"/>
                        <a:ext cx="4878388" cy="556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828279" y="6371272"/>
            <a:ext cx="1315721" cy="365125"/>
          </a:xfrm>
        </p:spPr>
        <p:txBody>
          <a:bodyPr/>
          <a:lstStyle/>
          <a:p>
            <a:pPr algn="r"/>
            <a:fld id="{BC6B0291-CB81-43BC-810F-2D83B6F8EE56}" type="slidenum">
              <a:rPr lang="ru-RU" altLang="en-US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pPr algn="r"/>
              <a:t>8</a:t>
            </a:fld>
            <a:endParaRPr lang="ru-RU" alt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0580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SligRgqpUGdPh58zc.21A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ема Office 1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FFFFFF"/>
    </a:accent3>
    <a:accent4>
      <a:srgbClr val="000000"/>
    </a:accent4>
    <a:accent5>
      <a:srgbClr val="B2C1DB"/>
    </a:accent5>
    <a:accent6>
      <a:srgbClr val="AE4845"/>
    </a:accent6>
    <a:hlink>
      <a:srgbClr val="0000FF"/>
    </a:hlink>
    <a:folHlink>
      <a:srgbClr val="800080"/>
    </a:folHlink>
  </a:clrScheme>
  <a:fontScheme name="Тема Office">
    <a:majorFont>
      <a:latin typeface="Calibri"/>
      <a:ea typeface=""/>
      <a:cs typeface=""/>
    </a:majorFont>
    <a:minorFont>
      <a:latin typeface="Calibri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Тема Office 1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FFFFFF"/>
    </a:accent3>
    <a:accent4>
      <a:srgbClr val="000000"/>
    </a:accent4>
    <a:accent5>
      <a:srgbClr val="B2C1DB"/>
    </a:accent5>
    <a:accent6>
      <a:srgbClr val="AE4845"/>
    </a:accent6>
    <a:hlink>
      <a:srgbClr val="0000FF"/>
    </a:hlink>
    <a:folHlink>
      <a:srgbClr val="800080"/>
    </a:folHlink>
  </a:clrScheme>
  <a:fontScheme name="Тема Office">
    <a:majorFont>
      <a:latin typeface="Calibri"/>
      <a:ea typeface=""/>
      <a:cs typeface=""/>
    </a:majorFont>
    <a:minorFont>
      <a:latin typeface="Calibri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Тема Office 1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FFFFFF"/>
    </a:accent3>
    <a:accent4>
      <a:srgbClr val="000000"/>
    </a:accent4>
    <a:accent5>
      <a:srgbClr val="B2C1DB"/>
    </a:accent5>
    <a:accent6>
      <a:srgbClr val="AE4845"/>
    </a:accent6>
    <a:hlink>
      <a:srgbClr val="0000FF"/>
    </a:hlink>
    <a:folHlink>
      <a:srgbClr val="800080"/>
    </a:folHlink>
  </a:clrScheme>
  <a:fontScheme name="Тема Office">
    <a:majorFont>
      <a:latin typeface="Calibri"/>
      <a:ea typeface=""/>
      <a:cs typeface=""/>
    </a:majorFont>
    <a:minorFont>
      <a:latin typeface="Calibri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64130</TotalTime>
  <Words>574</Words>
  <Application>Microsoft Office PowerPoint</Application>
  <PresentationFormat>Экран (4:3)</PresentationFormat>
  <Paragraphs>216</Paragraphs>
  <Slides>8</Slides>
  <Notes>7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Главная</vt:lpstr>
      <vt:lpstr>Лист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Sony</dc:creator>
  <cp:lastModifiedBy>Омельчук Арина Валентиновна</cp:lastModifiedBy>
  <cp:revision>1138</cp:revision>
  <cp:lastPrinted>2020-11-12T23:44:09Z</cp:lastPrinted>
  <dcterms:created xsi:type="dcterms:W3CDTF">2014-10-23T16:08:30Z</dcterms:created>
  <dcterms:modified xsi:type="dcterms:W3CDTF">2021-01-19T21:51:48Z</dcterms:modified>
</cp:coreProperties>
</file>