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2" r:id="rId7"/>
    <p:sldId id="266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solidFill>
            <a:schemeClr val="accent1"/>
          </a:solidFill>
          <a:prstDash val="solid"/>
        </a:ln>
        <a:effectLst/>
      </c:spPr>
    </c:floor>
    <c:sideWall>
      <c:thickness val="0"/>
      <c:spPr>
        <a:noFill/>
        <a:ln w="25400">
          <a:noFill/>
        </a:ln>
        <a:effectLst/>
      </c:spPr>
    </c:sideWall>
    <c:backWall>
      <c:thickness val="0"/>
      <c:spPr>
        <a:noFill/>
        <a:ln w="25400"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18.899999999999999</c:v>
                </c:pt>
                <c:pt idx="1">
                  <c:v>19.100000000000001</c:v>
                </c:pt>
                <c:pt idx="2">
                  <c:v>19.100000000000001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26.7</c:v>
                </c:pt>
                <c:pt idx="1">
                  <c:v>20.9</c:v>
                </c:pt>
                <c:pt idx="2">
                  <c:v>14.5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8331264"/>
        <c:axId val="62332224"/>
        <c:axId val="0"/>
      </c:bar3DChart>
      <c:catAx>
        <c:axId val="8331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332224"/>
        <c:crosses val="autoZero"/>
        <c:auto val="1"/>
        <c:lblAlgn val="ctr"/>
        <c:lblOffset val="100"/>
        <c:noMultiLvlLbl val="0"/>
      </c:catAx>
      <c:valAx>
        <c:axId val="6233222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ru-RU"/>
          </a:p>
        </c:txPr>
        <c:crossAx val="8331264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0.16300000000000001</c:v>
                </c:pt>
                <c:pt idx="1">
                  <c:v>0.14899999999999999</c:v>
                </c:pt>
                <c:pt idx="2">
                  <c:v>7.6999999999999999E-2</c:v>
                </c:pt>
                <c:pt idx="3">
                  <c:v>3.6999999999999998E-2</c:v>
                </c:pt>
                <c:pt idx="4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50358705630142"/>
          <c:y val="0.11826473743834294"/>
          <c:w val="0.31292957894654966"/>
          <c:h val="0.7895435622290283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0.36</c:v>
                </c:pt>
                <c:pt idx="1">
                  <c:v>0.38</c:v>
                </c:pt>
                <c:pt idx="2">
                  <c:v>0.09</c:v>
                </c:pt>
                <c:pt idx="3">
                  <c:v>0.08</c:v>
                </c:pt>
                <c:pt idx="4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0.41</c:v>
                </c:pt>
                <c:pt idx="1">
                  <c:v>0.23</c:v>
                </c:pt>
                <c:pt idx="2">
                  <c:v>0.14000000000000001</c:v>
                </c:pt>
                <c:pt idx="3">
                  <c:v>0.09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из федерального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8.1999999999999993</c:v>
                </c:pt>
                <c:pt idx="1">
                  <c:v>7.7</c:v>
                </c:pt>
                <c:pt idx="2">
                  <c:v>7.3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1.8</c:v>
                </c:pt>
                <c:pt idx="1">
                  <c:v>1.8</c:v>
                </c:pt>
                <c:pt idx="2">
                  <c:v>1.8</c:v>
                </c:pt>
                <c:pt idx="3">
                  <c:v>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853056"/>
        <c:axId val="52600128"/>
        <c:axId val="0"/>
      </c:bar3DChart>
      <c:catAx>
        <c:axId val="785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600128"/>
        <c:crossesAt val="0"/>
        <c:auto val="1"/>
        <c:lblAlgn val="ctr"/>
        <c:lblOffset val="100"/>
        <c:noMultiLvlLbl val="0"/>
      </c:catAx>
      <c:valAx>
        <c:axId val="52600128"/>
        <c:scaling>
          <c:orientation val="minMax"/>
          <c:max val="10"/>
          <c:min val="0"/>
        </c:scaling>
        <c:delete val="0"/>
        <c:axPos val="b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53056"/>
        <c:crosses val="autoZero"/>
        <c:crossBetween val="between"/>
        <c:majorUnit val="2"/>
        <c:minorUnit val="2"/>
      </c:valAx>
    </c:plotArea>
    <c:legend>
      <c:legendPos val="r"/>
      <c:layout>
        <c:manualLayout>
          <c:xMode val="edge"/>
          <c:yMode val="edge"/>
          <c:x val="0.652015097141316"/>
          <c:y val="0.31984873586799301"/>
          <c:w val="0.33821718984178356"/>
          <c:h val="0.2812250937214039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548" y="21755"/>
            <a:ext cx="8087451" cy="6480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финансов, экономики и имущественных отношений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Чукотского автономного округа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764705"/>
            <a:ext cx="9144000" cy="609329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18" y="2060848"/>
            <a:ext cx="9036496" cy="194421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ОКРУЖНОГО БЮДЖЕТА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ГОД И НА ПЛАНОВЫЙ ПЕРИОД 2024 И 2025 ГОДОВ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0"/>
            <a:ext cx="1031001" cy="76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7"/>
          <p:cNvSpPr/>
          <p:nvPr/>
        </p:nvSpPr>
        <p:spPr>
          <a:xfrm rot="2700000">
            <a:off x="4027963" y="1243285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任意多边形 40"/>
          <p:cNvSpPr/>
          <p:nvPr/>
        </p:nvSpPr>
        <p:spPr>
          <a:xfrm rot="18900000" flipH="1">
            <a:off x="5086636" y="2255740"/>
            <a:ext cx="241670" cy="322226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任意多边形 45"/>
          <p:cNvSpPr/>
          <p:nvPr/>
        </p:nvSpPr>
        <p:spPr>
          <a:xfrm rot="2700000">
            <a:off x="4027963" y="3372721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任意多边形 48"/>
          <p:cNvSpPr/>
          <p:nvPr/>
        </p:nvSpPr>
        <p:spPr>
          <a:xfrm rot="18900000" flipH="1">
            <a:off x="5086636" y="4397159"/>
            <a:ext cx="241670" cy="322226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任意多边形 51"/>
          <p:cNvSpPr/>
          <p:nvPr/>
        </p:nvSpPr>
        <p:spPr>
          <a:xfrm rot="2700000">
            <a:off x="4027963" y="5502154"/>
            <a:ext cx="322226" cy="241670"/>
          </a:xfrm>
          <a:custGeom>
            <a:avLst/>
            <a:gdLst>
              <a:gd name="connsiteX0" fmla="*/ 0 w 304899"/>
              <a:gd name="connsiteY0" fmla="*/ 0 h 304899"/>
              <a:gd name="connsiteX1" fmla="*/ 3059 w 304899"/>
              <a:gd name="connsiteY1" fmla="*/ 10322 h 304899"/>
              <a:gd name="connsiteX2" fmla="*/ 119391 w 304899"/>
              <a:gd name="connsiteY2" fmla="*/ 185508 h 304899"/>
              <a:gd name="connsiteX3" fmla="*/ 294577 w 304899"/>
              <a:gd name="connsiteY3" fmla="*/ 301840 h 304899"/>
              <a:gd name="connsiteX4" fmla="*/ 304899 w 304899"/>
              <a:gd name="connsiteY4" fmla="*/ 304899 h 304899"/>
              <a:gd name="connsiteX5" fmla="*/ 0 w 304899"/>
              <a:gd name="connsiteY5" fmla="*/ 304899 h 30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99" h="304899">
                <a:moveTo>
                  <a:pt x="0" y="0"/>
                </a:moveTo>
                <a:lnTo>
                  <a:pt x="3059" y="10322"/>
                </a:lnTo>
                <a:cubicBezTo>
                  <a:pt x="28910" y="74072"/>
                  <a:pt x="67688" y="133805"/>
                  <a:pt x="119391" y="185508"/>
                </a:cubicBezTo>
                <a:cubicBezTo>
                  <a:pt x="171094" y="237211"/>
                  <a:pt x="230827" y="275989"/>
                  <a:pt x="294577" y="301840"/>
                </a:cubicBezTo>
                <a:lnTo>
                  <a:pt x="304899" y="304899"/>
                </a:lnTo>
                <a:lnTo>
                  <a:pt x="0" y="3048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grpSp>
        <p:nvGrpSpPr>
          <p:cNvPr id="9" name="组合 86"/>
          <p:cNvGrpSpPr/>
          <p:nvPr/>
        </p:nvGrpSpPr>
        <p:grpSpPr>
          <a:xfrm>
            <a:off x="4206852" y="877561"/>
            <a:ext cx="946981" cy="973115"/>
            <a:chOff x="5613944" y="1340768"/>
            <a:chExt cx="920788" cy="920788"/>
          </a:xfrm>
        </p:grpSpPr>
        <p:sp>
          <p:nvSpPr>
            <p:cNvPr id="10" name="椭圆 23"/>
            <p:cNvSpPr/>
            <p:nvPr/>
          </p:nvSpPr>
          <p:spPr>
            <a:xfrm>
              <a:off x="5613944" y="1340768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2" name="TextBox 20"/>
            <p:cNvSpPr txBox="1"/>
            <p:nvPr/>
          </p:nvSpPr>
          <p:spPr>
            <a:xfrm>
              <a:off x="5837421" y="1606235"/>
              <a:ext cx="473834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spc="3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01</a:t>
              </a:r>
              <a:endParaRPr lang="zh-CN" altLang="en-US" sz="3200" spc="3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87"/>
          <p:cNvGrpSpPr/>
          <p:nvPr/>
        </p:nvGrpSpPr>
        <p:grpSpPr>
          <a:xfrm>
            <a:off x="4206853" y="1942279"/>
            <a:ext cx="946980" cy="973115"/>
            <a:chOff x="5613944" y="2348233"/>
            <a:chExt cx="920788" cy="920788"/>
          </a:xfrm>
        </p:grpSpPr>
        <p:sp>
          <p:nvSpPr>
            <p:cNvPr id="15" name="椭圆 41"/>
            <p:cNvSpPr/>
            <p:nvPr/>
          </p:nvSpPr>
          <p:spPr>
            <a:xfrm flipH="1">
              <a:off x="5613944" y="2348233"/>
              <a:ext cx="920788" cy="9207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TextBox 20"/>
            <p:cNvSpPr txBox="1"/>
            <p:nvPr/>
          </p:nvSpPr>
          <p:spPr>
            <a:xfrm>
              <a:off x="5874830" y="2613700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02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组合 88"/>
          <p:cNvGrpSpPr/>
          <p:nvPr/>
        </p:nvGrpSpPr>
        <p:grpSpPr>
          <a:xfrm>
            <a:off x="4206853" y="3006997"/>
            <a:ext cx="946980" cy="973115"/>
            <a:chOff x="5613944" y="3355698"/>
            <a:chExt cx="920788" cy="920788"/>
          </a:xfrm>
        </p:grpSpPr>
        <p:sp>
          <p:nvSpPr>
            <p:cNvPr id="20" name="椭圆 46"/>
            <p:cNvSpPr/>
            <p:nvPr/>
          </p:nvSpPr>
          <p:spPr>
            <a:xfrm>
              <a:off x="5613944" y="3355698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2" name="TextBox 20"/>
            <p:cNvSpPr txBox="1"/>
            <p:nvPr/>
          </p:nvSpPr>
          <p:spPr>
            <a:xfrm>
              <a:off x="5874832" y="3621165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03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组合 89"/>
          <p:cNvGrpSpPr/>
          <p:nvPr/>
        </p:nvGrpSpPr>
        <p:grpSpPr>
          <a:xfrm>
            <a:off x="4206853" y="4071714"/>
            <a:ext cx="946980" cy="973115"/>
            <a:chOff x="5613944" y="4363164"/>
            <a:chExt cx="920788" cy="920788"/>
          </a:xfrm>
        </p:grpSpPr>
        <p:sp>
          <p:nvSpPr>
            <p:cNvPr id="25" name="椭圆 49"/>
            <p:cNvSpPr/>
            <p:nvPr/>
          </p:nvSpPr>
          <p:spPr>
            <a:xfrm flipH="1">
              <a:off x="5613944" y="4363164"/>
              <a:ext cx="920788" cy="9207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7" name="TextBox 20"/>
            <p:cNvSpPr txBox="1"/>
            <p:nvPr/>
          </p:nvSpPr>
          <p:spPr>
            <a:xfrm>
              <a:off x="5874829" y="4628629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04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组合 90"/>
          <p:cNvGrpSpPr/>
          <p:nvPr/>
        </p:nvGrpSpPr>
        <p:grpSpPr>
          <a:xfrm>
            <a:off x="4206853" y="5136430"/>
            <a:ext cx="946980" cy="973115"/>
            <a:chOff x="5613944" y="5370626"/>
            <a:chExt cx="920788" cy="920788"/>
          </a:xfrm>
        </p:grpSpPr>
        <p:sp>
          <p:nvSpPr>
            <p:cNvPr id="30" name="椭圆 52"/>
            <p:cNvSpPr/>
            <p:nvPr/>
          </p:nvSpPr>
          <p:spPr>
            <a:xfrm>
              <a:off x="5613944" y="5370626"/>
              <a:ext cx="920788" cy="9207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2" name="TextBox 20"/>
            <p:cNvSpPr txBox="1"/>
            <p:nvPr/>
          </p:nvSpPr>
          <p:spPr>
            <a:xfrm>
              <a:off x="5874829" y="5636093"/>
              <a:ext cx="399019" cy="4659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05</a:t>
              </a:r>
              <a:endParaRPr lang="zh-CN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19"/>
          <p:cNvSpPr txBox="1"/>
          <p:nvPr/>
        </p:nvSpPr>
        <p:spPr>
          <a:xfrm>
            <a:off x="323528" y="869162"/>
            <a:ext cx="344591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Сохранение финансовой устойчивости и сбалансированности бюджетной системы Чукотского автономного округа</a:t>
            </a:r>
            <a:endParaRPr lang="en-US" altLang="zh-CN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Box 19"/>
          <p:cNvSpPr txBox="1"/>
          <p:nvPr/>
        </p:nvSpPr>
        <p:spPr>
          <a:xfrm>
            <a:off x="5580111" y="2170633"/>
            <a:ext cx="30358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величение </a:t>
            </a:r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налоговых поступлений</a:t>
            </a:r>
            <a:endParaRPr lang="en-US" altLang="zh-CN" sz="1600" b="1" dirty="0">
              <a:solidFill>
                <a:schemeClr val="accent3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TextBox 19"/>
          <p:cNvSpPr txBox="1"/>
          <p:nvPr/>
        </p:nvSpPr>
        <p:spPr>
          <a:xfrm>
            <a:off x="179512" y="3245830"/>
            <a:ext cx="351792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Расширение потенциала экономики региона</a:t>
            </a:r>
            <a:endParaRPr lang="en-US" altLang="zh-CN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TextBox 19"/>
          <p:cNvSpPr txBox="1"/>
          <p:nvPr/>
        </p:nvSpPr>
        <p:spPr>
          <a:xfrm>
            <a:off x="5580111" y="4319916"/>
            <a:ext cx="303580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Исполнение поручений и указов Президента Российской Федерации</a:t>
            </a:r>
            <a:endParaRPr lang="en-US" altLang="zh-CN" sz="1600" b="1" dirty="0">
              <a:solidFill>
                <a:schemeClr val="accent3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179512" y="5167221"/>
            <a:ext cx="35179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Адресное решение социальных задач и достижение общественно значимых результатов</a:t>
            </a:r>
            <a:endParaRPr lang="zh-CN" alt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1043608" y="116632"/>
            <a:ext cx="70567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и бюджетной политики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и плановый период 2024 и 2025 годов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 bwMode="auto">
          <a:xfrm>
            <a:off x="34925" y="6643710"/>
            <a:ext cx="9109075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 bwMode="auto">
          <a:xfrm>
            <a:off x="8615913" y="6497841"/>
            <a:ext cx="49618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88386" y="917103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26194"/>
              </p:ext>
            </p:extLst>
          </p:nvPr>
        </p:nvGraphicFramePr>
        <p:xfrm>
          <a:off x="-36512" y="1285745"/>
          <a:ext cx="9186713" cy="531126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86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68152"/>
              </a:tblGrid>
              <a:tr h="8342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Наименование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доходов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haroni" panose="02010803020104030203" pitchFamily="2" charset="-79"/>
                        </a:rPr>
                        <a:t>План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haroni" panose="02010803020104030203" pitchFamily="2" charset="-79"/>
                        </a:rPr>
                        <a:t> на 2022 год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на 2023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на 2024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Прогноз на 2025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Aharoni" panose="02010803020104030203" pitchFamily="2" charset="-79"/>
                        </a:rPr>
                        <a:t>Налоговые и неналоговые доходы, всего:</a:t>
                      </a: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17,5</a:t>
                      </a:r>
                      <a:endParaRPr lang="ru-RU" sz="1600" b="1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18,9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19,1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19,1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Aharoni" panose="02010803020104030203" pitchFamily="2" charset="-79"/>
                        </a:rPr>
                        <a:t>Налог на прибыль организаций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8,1</a:t>
                      </a:r>
                      <a:endParaRPr lang="ru-RU" sz="1600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8,1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8,2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8,4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доходы физических лиц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4,5</a:t>
                      </a:r>
                      <a:endParaRPr lang="ru-RU" sz="1600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5,3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5,5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5,7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имущество организаций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Налог на добычу полезных ископаемых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2,9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Прочие налоговые и неналоговые доходы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0,8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0,7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Безвозмездные поступления: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31,4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26,7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20,9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14,5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614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Aharoni" panose="02010803020104030203" pitchFamily="2" charset="-79"/>
                        </a:rPr>
                        <a:t>Дотации на выравнивание бюджетной обеспеченности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13,5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14,7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11,0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11,9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6142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haroni" panose="02010803020104030203" pitchFamily="2" charset="-79"/>
                        </a:rPr>
                        <a:t>ИТОГО: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marL="91463" marR="91463" marT="45691" marB="4569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48,9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45,6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40,0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Aharoni" panose="02010803020104030203" pitchFamily="2" charset="-79"/>
                        </a:rPr>
                        <a:t>33,6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 bwMode="auto">
          <a:xfrm>
            <a:off x="8615913" y="6497841"/>
            <a:ext cx="49618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33853963"/>
              </p:ext>
            </p:extLst>
          </p:nvPr>
        </p:nvGraphicFramePr>
        <p:xfrm>
          <a:off x="1" y="1397000"/>
          <a:ext cx="903649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кругленный прямоугольник 12"/>
          <p:cNvSpPr/>
          <p:nvPr/>
        </p:nvSpPr>
        <p:spPr bwMode="auto">
          <a:xfrm>
            <a:off x="8475299" y="6486592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8" y="0"/>
            <a:ext cx="9145587" cy="7647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27017"/>
              </p:ext>
            </p:extLst>
          </p:nvPr>
        </p:nvGraphicFramePr>
        <p:xfrm>
          <a:off x="-10633" y="1220135"/>
          <a:ext cx="9191145" cy="526689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18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40160"/>
              </a:tblGrid>
              <a:tr h="10920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2022 год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2023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2024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 на 2025</a:t>
                      </a:r>
                      <a:r>
                        <a:rPr lang="ru-RU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Социальные расходы</a:t>
                      </a: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377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местным бюджетам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0547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993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b="1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1" marB="45731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88386" y="917103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8548572" y="6500170"/>
            <a:ext cx="595428" cy="2870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37253566"/>
              </p:ext>
            </p:extLst>
          </p:nvPr>
        </p:nvGraphicFramePr>
        <p:xfrm>
          <a:off x="899591" y="1340768"/>
          <a:ext cx="7585189" cy="487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771800" y="1434634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46,0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587" y="1"/>
            <a:ext cx="9145587" cy="7647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056784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бюджета на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2024 - 2025 годы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2672794"/>
              </p:ext>
            </p:extLst>
          </p:nvPr>
        </p:nvGraphicFramePr>
        <p:xfrm>
          <a:off x="107504" y="1628800"/>
          <a:ext cx="4320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99592" y="1227923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39,7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247694810"/>
              </p:ext>
            </p:extLst>
          </p:nvPr>
        </p:nvGraphicFramePr>
        <p:xfrm>
          <a:off x="4932040" y="1556792"/>
          <a:ext cx="4195564" cy="475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5661346" y="1227923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32,2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 bwMode="auto">
          <a:xfrm>
            <a:off x="8484781" y="6519107"/>
            <a:ext cx="595428" cy="2857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43607" y="116632"/>
            <a:ext cx="744117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государственного долга Чукотского автономного округа на 2022 – 2025 годы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60170674"/>
              </p:ext>
            </p:extLst>
          </p:nvPr>
        </p:nvGraphicFramePr>
        <p:xfrm>
          <a:off x="683568" y="1397000"/>
          <a:ext cx="8280919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46226" y="1109276"/>
            <a:ext cx="1477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-1587" y="1"/>
            <a:ext cx="9145587" cy="7647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116632"/>
            <a:ext cx="70567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финансов, экономики и имущественных отношений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Чукотского автономного округа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_h2"/>
          <p:cNvSpPr txBox="1">
            <a:spLocks/>
          </p:cNvSpPr>
          <p:nvPr/>
        </p:nvSpPr>
        <p:spPr bwMode="gray">
          <a:xfrm>
            <a:off x="0" y="2881422"/>
            <a:ext cx="9143999" cy="8506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-1587" y="6643710"/>
            <a:ext cx="9145587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001" r="7756" b="-1"/>
          <a:stretch/>
        </p:blipFill>
        <p:spPr>
          <a:xfrm>
            <a:off x="-1" y="1"/>
            <a:ext cx="103100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688</TotalTime>
  <Words>319</Words>
  <Application>Microsoft Office PowerPoint</Application>
  <PresentationFormat>Экран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Департамент финансов, экономики и имущественных отношений  Чукотского автономного округа</vt:lpstr>
      <vt:lpstr>Презентация PowerPoint</vt:lpstr>
      <vt:lpstr>Динамика доходов окружного бюджета на 2022 -2025 годы</vt:lpstr>
      <vt:lpstr>Структура доходов окружного бюджета на 2023 -2025 годы</vt:lpstr>
      <vt:lpstr>Динамика расходов окружного бюджета на 2022 -2025 годы</vt:lpstr>
      <vt:lpstr>Структура расходов окружного бюджета на 2023 год</vt:lpstr>
      <vt:lpstr>Структура расходов окружного бюджета на 2024 - 2025 годы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Гаряева Джиргала Валерьевна</dc:creator>
  <cp:lastModifiedBy>Корнусова Айса Алексеевна</cp:lastModifiedBy>
  <cp:revision>59</cp:revision>
  <dcterms:created xsi:type="dcterms:W3CDTF">2022-10-31T20:58:06Z</dcterms:created>
  <dcterms:modified xsi:type="dcterms:W3CDTF">2022-11-11T04:08:20Z</dcterms:modified>
</cp:coreProperties>
</file>