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3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4.xml" ContentType="application/vnd.openxmlformats-officedocument.drawingml.chartshapes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charts/chart2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050" r:id="rId1"/>
    <p:sldMasterId id="2147485074" r:id="rId2"/>
    <p:sldMasterId id="2147485086" r:id="rId3"/>
    <p:sldMasterId id="2147485098" r:id="rId4"/>
    <p:sldMasterId id="2147485110" r:id="rId5"/>
    <p:sldMasterId id="2147485122" r:id="rId6"/>
    <p:sldMasterId id="2147485146" r:id="rId7"/>
    <p:sldMasterId id="2147485158" r:id="rId8"/>
    <p:sldMasterId id="2147485170" r:id="rId9"/>
    <p:sldMasterId id="2147485182" r:id="rId10"/>
    <p:sldMasterId id="2147485194" r:id="rId11"/>
  </p:sldMasterIdLst>
  <p:notesMasterIdLst>
    <p:notesMasterId r:id="rId54"/>
  </p:notesMasterIdLst>
  <p:handoutMasterIdLst>
    <p:handoutMasterId r:id="rId55"/>
  </p:handoutMasterIdLst>
  <p:sldIdLst>
    <p:sldId id="514" r:id="rId12"/>
    <p:sldId id="489" r:id="rId13"/>
    <p:sldId id="490" r:id="rId14"/>
    <p:sldId id="491" r:id="rId15"/>
    <p:sldId id="492" r:id="rId16"/>
    <p:sldId id="515" r:id="rId17"/>
    <p:sldId id="494" r:id="rId18"/>
    <p:sldId id="495" r:id="rId19"/>
    <p:sldId id="496" r:id="rId20"/>
    <p:sldId id="497" r:id="rId21"/>
    <p:sldId id="498" r:id="rId22"/>
    <p:sldId id="447" r:id="rId23"/>
    <p:sldId id="448" r:id="rId24"/>
    <p:sldId id="479" r:id="rId25"/>
    <p:sldId id="484" r:id="rId26"/>
    <p:sldId id="485" r:id="rId27"/>
    <p:sldId id="505" r:id="rId28"/>
    <p:sldId id="506" r:id="rId29"/>
    <p:sldId id="508" r:id="rId30"/>
    <p:sldId id="509" r:id="rId31"/>
    <p:sldId id="510" r:id="rId32"/>
    <p:sldId id="511" r:id="rId33"/>
    <p:sldId id="512" r:id="rId34"/>
    <p:sldId id="501" r:id="rId35"/>
    <p:sldId id="502" r:id="rId36"/>
    <p:sldId id="499" r:id="rId37"/>
    <p:sldId id="500" r:id="rId38"/>
    <p:sldId id="486" r:id="rId39"/>
    <p:sldId id="487" r:id="rId40"/>
    <p:sldId id="503" r:id="rId41"/>
    <p:sldId id="504" r:id="rId42"/>
    <p:sldId id="482" r:id="rId43"/>
    <p:sldId id="483" r:id="rId44"/>
    <p:sldId id="451" r:id="rId45"/>
    <p:sldId id="481" r:id="rId46"/>
    <p:sldId id="457" r:id="rId47"/>
    <p:sldId id="488" r:id="rId48"/>
    <p:sldId id="470" r:id="rId49"/>
    <p:sldId id="473" r:id="rId50"/>
    <p:sldId id="474" r:id="rId51"/>
    <p:sldId id="475" r:id="rId52"/>
    <p:sldId id="477" r:id="rId53"/>
  </p:sldIdLst>
  <p:sldSz cx="9144000" cy="5715000" type="screen16x10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0C235C2-28C8-474D-8C54-3A70DAE35097}">
          <p14:sldIdLst>
            <p14:sldId id="514"/>
            <p14:sldId id="489"/>
            <p14:sldId id="490"/>
            <p14:sldId id="491"/>
            <p14:sldId id="492"/>
            <p14:sldId id="515"/>
            <p14:sldId id="494"/>
            <p14:sldId id="495"/>
            <p14:sldId id="496"/>
            <p14:sldId id="497"/>
            <p14:sldId id="498"/>
            <p14:sldId id="447"/>
            <p14:sldId id="448"/>
            <p14:sldId id="479"/>
            <p14:sldId id="484"/>
            <p14:sldId id="485"/>
            <p14:sldId id="505"/>
            <p14:sldId id="506"/>
            <p14:sldId id="508"/>
            <p14:sldId id="509"/>
            <p14:sldId id="510"/>
            <p14:sldId id="511"/>
            <p14:sldId id="512"/>
            <p14:sldId id="501"/>
            <p14:sldId id="502"/>
            <p14:sldId id="499"/>
            <p14:sldId id="500"/>
            <p14:sldId id="486"/>
            <p14:sldId id="487"/>
            <p14:sldId id="503"/>
            <p14:sldId id="504"/>
            <p14:sldId id="482"/>
            <p14:sldId id="483"/>
            <p14:sldId id="451"/>
            <p14:sldId id="481"/>
            <p14:sldId id="457"/>
            <p14:sldId id="488"/>
            <p14:sldId id="470"/>
            <p14:sldId id="473"/>
            <p14:sldId id="474"/>
            <p14:sldId id="475"/>
            <p14:sldId id="4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0EA00"/>
    <a:srgbClr val="FFFF66"/>
    <a:srgbClr val="FFFFCC"/>
    <a:srgbClr val="00AC00"/>
    <a:srgbClr val="61B0FF"/>
    <a:srgbClr val="3399FF"/>
    <a:srgbClr val="9ECB7F"/>
    <a:srgbClr val="CC33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3" autoAdjust="0"/>
    <p:restoredTop sz="98737" autoAdjust="0"/>
  </p:normalViewPr>
  <p:slideViewPr>
    <p:cSldViewPr snapToGrid="0">
      <p:cViewPr>
        <p:scale>
          <a:sx n="130" d="100"/>
          <a:sy n="130" d="100"/>
        </p:scale>
        <p:origin x="-1392" y="-24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3426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tableStyles" Target="tableStyle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6.png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image" Target="../media/image26.png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image" Target="../media/image29.jpg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image" Target="../media/image29.jp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8.png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22.xlsx"/><Relationship Id="rId1" Type="http://schemas.openxmlformats.org/officeDocument/2006/relationships/image" Target="../media/image8.png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image" Target="../media/image11.png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image" Target="../media/image9.png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openxmlformats.org/officeDocument/2006/relationships/image" Target="../media/image37.png"/><Relationship Id="rId1" Type="http://schemas.openxmlformats.org/officeDocument/2006/relationships/image" Target="../media/image7.png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1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openxmlformats.org/officeDocument/2006/relationships/image" Target="../media/image8.png"/><Relationship Id="rId1" Type="http://schemas.openxmlformats.org/officeDocument/2006/relationships/image" Target="../media/image11.pn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chartUserShapes" Target="../drawings/drawing2.xml"/><Relationship Id="rId2" Type="http://schemas.openxmlformats.org/officeDocument/2006/relationships/image" Target="../media/image8.png"/><Relationship Id="rId1" Type="http://schemas.openxmlformats.org/officeDocument/2006/relationships/image" Target="../media/image10.png"/><Relationship Id="rId6" Type="http://schemas.openxmlformats.org/officeDocument/2006/relationships/package" Target="../embeddings/Microsoft_Excel_Worksheet7.xlsx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image" Target="../media/image8.png"/><Relationship Id="rId4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316308357895392"/>
          <c:y val="0"/>
          <c:w val="0.67368697035847869"/>
          <c:h val="0.7633851204318439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млн. рублей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6.9815195071868577E-2"/>
                  <c:y val="-2.60926288323558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383315354189035E-2"/>
                  <c:y val="-2.60926288323548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0683207479323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383315354189141E-2"/>
                  <c:y val="-2.60926288323548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6299892125133795E-3"/>
                  <c:y val="-2.60926288323548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944983818770227E-2"/>
                  <c:y val="-2.60926288323548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1506652283351312E-2"/>
                  <c:y val="-5.218525766470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294498381877022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8698309960445882E-2"/>
                  <c:y val="-2.60926288323548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Республика Саха (Якутия)</c:v>
                </c:pt>
                <c:pt idx="1">
                  <c:v>Камчатский край</c:v>
                </c:pt>
                <c:pt idx="2">
                  <c:v>Приморский край</c:v>
                </c:pt>
                <c:pt idx="3">
                  <c:v>Хабаровский край</c:v>
                </c:pt>
                <c:pt idx="4">
                  <c:v>Амурская область</c:v>
                </c:pt>
                <c:pt idx="5">
                  <c:v>Магаданская область</c:v>
                </c:pt>
                <c:pt idx="6">
                  <c:v>Сахалинская область</c:v>
                </c:pt>
                <c:pt idx="7">
                  <c:v>Еврейская автономная область</c:v>
                </c:pt>
                <c:pt idx="8">
                  <c:v>Чукотский автономный округ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249785.1</c:v>
                </c:pt>
                <c:pt idx="1">
                  <c:v>92039</c:v>
                </c:pt>
                <c:pt idx="2">
                  <c:v>144820.9</c:v>
                </c:pt>
                <c:pt idx="3">
                  <c:v>128067.3</c:v>
                </c:pt>
                <c:pt idx="4">
                  <c:v>92288.3</c:v>
                </c:pt>
                <c:pt idx="5">
                  <c:v>47713.7</c:v>
                </c:pt>
                <c:pt idx="6">
                  <c:v>161839.4</c:v>
                </c:pt>
                <c:pt idx="7">
                  <c:v>19283.599999999999</c:v>
                </c:pt>
                <c:pt idx="8">
                  <c:v>51836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75415296"/>
        <c:axId val="3521280"/>
        <c:axId val="0"/>
      </c:bar3DChart>
      <c:catAx>
        <c:axId val="17541529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3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521280"/>
        <c:crosses val="autoZero"/>
        <c:auto val="1"/>
        <c:lblAlgn val="l"/>
        <c:lblOffset val="100"/>
        <c:noMultiLvlLbl val="0"/>
      </c:catAx>
      <c:valAx>
        <c:axId val="3521280"/>
        <c:scaling>
          <c:orientation val="minMax"/>
        </c:scaling>
        <c:delete val="0"/>
        <c:axPos val="b"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54152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1498898334030584"/>
          <c:y val="0.86653066220188624"/>
          <c:w val="0.36347684517293016"/>
          <c:h val="7.6782539056452576E-2"/>
        </c:manualLayout>
      </c:layout>
      <c:overlay val="0"/>
      <c:txPr>
        <a:bodyPr/>
        <a:lstStyle/>
        <a:p>
          <a:pPr>
            <a:defRPr sz="1600" b="0" i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Расходы на социальную политику</a:t>
            </a:r>
          </a:p>
          <a:p>
            <a:pPr>
              <a:defRPr/>
            </a:pPr>
            <a:r>
              <a:rPr lang="ru-RU" dirty="0" smtClean="0"/>
              <a:t>в расчете на одного жителя, тыс. рублей </a:t>
            </a: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4023363031718145E-2"/>
          <c:y val="0.29553521830907681"/>
          <c:w val="0.9127810476801077"/>
          <c:h val="0.4983347797547985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3.0944417481878232E-3"/>
                  <c:y val="2.189412323805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941981105413238E-3"/>
                  <c:y val="2.1894123238054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6726310052749894E-17"/>
                  <c:y val="3.649020539675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2.9192164317406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345262010549979E-16"/>
                  <c:y val="3.6490205396757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Лист1!$A$1:$E$1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Лист1!$A$2:$E$2</c:f>
              <c:numCache>
                <c:formatCode>#,##0.0</c:formatCode>
                <c:ptCount val="5"/>
                <c:pt idx="0">
                  <c:v>60.4</c:v>
                </c:pt>
                <c:pt idx="1">
                  <c:v>64.599999999999994</c:v>
                </c:pt>
                <c:pt idx="2">
                  <c:v>66</c:v>
                </c:pt>
                <c:pt idx="3">
                  <c:v>74.599999999999994</c:v>
                </c:pt>
                <c:pt idx="4">
                  <c:v>79.8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1133824"/>
        <c:axId val="321005248"/>
      </c:barChart>
      <c:catAx>
        <c:axId val="181133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1005248"/>
        <c:crosses val="autoZero"/>
        <c:auto val="1"/>
        <c:lblAlgn val="ctr"/>
        <c:lblOffset val="100"/>
        <c:noMultiLvlLbl val="0"/>
      </c:catAx>
      <c:valAx>
        <c:axId val="32100524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81133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960"/>
            </a:pPr>
            <a:r>
              <a:rPr lang="ru-RU" dirty="0"/>
              <a:t>Доля главного распорядителя бюджетных средств в общей сумме расходов на </a:t>
            </a:r>
            <a:r>
              <a:rPr lang="ru-RU" dirty="0" smtClean="0"/>
              <a:t>государственную поддержку семьи и детей</a:t>
            </a:r>
            <a:endParaRPr lang="ru-RU" dirty="0"/>
          </a:p>
        </c:rich>
      </c:tx>
      <c:layout>
        <c:manualLayout>
          <c:xMode val="edge"/>
          <c:yMode val="edge"/>
          <c:x val="0.1162476807626602"/>
          <c:y val="2.2278210112465491E-2"/>
        </c:manualLayout>
      </c:layout>
      <c:overlay val="0"/>
    </c:title>
    <c:autoTitleDeleted val="0"/>
    <c:view3D>
      <c:rotX val="30"/>
      <c:rotY val="1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9036187760962"/>
          <c:y val="0.16066660673184943"/>
          <c:w val="0.72197375904847205"/>
          <c:h val="0.579191435460800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главного распорядителя бюджетных средств в общей сумме расходов социальную политику</c:v>
                </c:pt>
              </c:strCache>
            </c:strRef>
          </c:tx>
          <c:explosion val="20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Департамент промышленной политики Чукотского автономного округа</c:v>
                </c:pt>
                <c:pt idx="1">
                  <c:v>Департамент социальной политики Чукотского автономного округа</c:v>
                </c:pt>
                <c:pt idx="2">
                  <c:v>Департамент здравоохранения Чукотского автономного округа</c:v>
                </c:pt>
                <c:pt idx="3">
                  <c:v>Департамент культуры, спорта и туризма Чукотского автономного округа</c:v>
                </c:pt>
                <c:pt idx="4">
                  <c:v>Департамент образования и науки Чукотского автономного округа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830.5</c:v>
                </c:pt>
                <c:pt idx="1">
                  <c:v>1267</c:v>
                </c:pt>
                <c:pt idx="2">
                  <c:v>42.4</c:v>
                </c:pt>
                <c:pt idx="3">
                  <c:v>116.5</c:v>
                </c:pt>
                <c:pt idx="4">
                  <c:v>6259.9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главных распорядителей средств в общих расходах окружного бюджета на 2021 год</c:v>
                </c:pt>
              </c:strCache>
            </c:strRef>
          </c:tx>
          <c:explosion val="2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Департамент промышленной политики</c:v>
                </c:pt>
                <c:pt idx="1">
                  <c:v>Департамент социальной политики</c:v>
                </c:pt>
                <c:pt idx="2">
                  <c:v>Департамент здравоохранения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124.2</c:v>
                </c:pt>
                <c:pt idx="1">
                  <c:v>0.3</c:v>
                </c:pt>
                <c:pt idx="2">
                  <c:v>3082.3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окружного бюджета на здравоохранение в расчете на 1 жителя, тыс. рублей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8621106631436829"/>
          <c:y val="1.410954338406843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1"/>
              <c:layout>
                <c:manualLayout>
                  <c:x val="-2.97275180378158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69.599999999999994</c:v>
                </c:pt>
                <c:pt idx="1">
                  <c:v>75.7</c:v>
                </c:pt>
                <c:pt idx="2">
                  <c:v>63.8</c:v>
                </c:pt>
                <c:pt idx="3">
                  <c:v>46</c:v>
                </c:pt>
                <c:pt idx="4">
                  <c:v>50.5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1082240"/>
        <c:axId val="169546816"/>
      </c:barChart>
      <c:catAx>
        <c:axId val="211082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9546816"/>
        <c:crosses val="autoZero"/>
        <c:auto val="1"/>
        <c:lblAlgn val="ctr"/>
        <c:lblOffset val="100"/>
        <c:noMultiLvlLbl val="0"/>
      </c:catAx>
      <c:valAx>
        <c:axId val="16954681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1082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главных распорядителей средств в общих расходах окружного бюджета на 2021 год</c:v>
                </c:pt>
              </c:strCache>
            </c:strRef>
          </c:tx>
          <c:explosion val="12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Департамент промышленной политики</c:v>
                </c:pt>
                <c:pt idx="1">
                  <c:v>Департамент культуры</c:v>
                </c:pt>
                <c:pt idx="2">
                  <c:v>Аппарат губернатора</c:v>
                </c:pt>
                <c:pt idx="3">
                  <c:v>Департамент образования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839</c:v>
                </c:pt>
                <c:pt idx="1">
                  <c:v>100.1</c:v>
                </c:pt>
                <c:pt idx="2">
                  <c:v>16.600000000000001</c:v>
                </c:pt>
                <c:pt idx="3">
                  <c:v>6667.5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Объем расходов окружного бюджета на образование в расчете на 1 жителя, тыс. </a:t>
            </a:r>
            <a:r>
              <a:rPr lang="ru-RU" dirty="0" smtClean="0"/>
              <a:t>рублей</a:t>
            </a:r>
            <a:endParaRPr lang="ru-RU" dirty="0"/>
          </a:p>
        </c:rich>
      </c:tx>
      <c:layout>
        <c:manualLayout>
          <c:xMode val="edge"/>
          <c:yMode val="edge"/>
          <c:x val="0.18621106631436829"/>
          <c:y val="1.410954338406843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121.7</c:v>
                </c:pt>
                <c:pt idx="1">
                  <c:v>146.9</c:v>
                </c:pt>
                <c:pt idx="2">
                  <c:v>151.6</c:v>
                </c:pt>
                <c:pt idx="3">
                  <c:v>109.7</c:v>
                </c:pt>
                <c:pt idx="4">
                  <c:v>100.9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89172480"/>
        <c:axId val="169604736"/>
      </c:barChart>
      <c:catAx>
        <c:axId val="289172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9604736"/>
        <c:crosses val="autoZero"/>
        <c:auto val="1"/>
        <c:lblAlgn val="ctr"/>
        <c:lblOffset val="100"/>
        <c:noMultiLvlLbl val="0"/>
      </c:catAx>
      <c:valAx>
        <c:axId val="16960473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289172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960"/>
            </a:pPr>
            <a:r>
              <a:rPr lang="ru-RU" dirty="0"/>
              <a:t>Доля главного распорядителя бюджетных средств в общей сумме расходов на культуру, </a:t>
            </a:r>
            <a:r>
              <a:rPr lang="ru-RU" dirty="0" smtClean="0"/>
              <a:t>кинематографию на</a:t>
            </a:r>
            <a:r>
              <a:rPr lang="ru-RU" baseline="0" dirty="0" smtClean="0"/>
              <a:t> 2022 год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главного распорядителя бюджетных средств в общей сумме расходов на культуру, кинематографию</c:v>
                </c:pt>
              </c:strCache>
            </c:strRef>
          </c:tx>
          <c:explosion val="7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Департамент промышленной политики Чукотского автономного округа</c:v>
                </c:pt>
                <c:pt idx="1">
                  <c:v>Департамент культуры, спорта и туризма Чукотского автономного округа</c:v>
                </c:pt>
                <c:pt idx="2">
                  <c:v>Комитет по охране объектов культурного наследия Чукотского автономного округа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604.29999999999995</c:v>
                </c:pt>
                <c:pt idx="1">
                  <c:v>473.4</c:v>
                </c:pt>
                <c:pt idx="2">
                  <c:v>22.2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65"/>
      </c:pieChart>
    </c:plotArea>
    <c:plotVisOnly val="1"/>
    <c:dispBlanksAs val="gap"/>
    <c:showDLblsOverMax val="0"/>
  </c:chart>
  <c:txPr>
    <a:bodyPr/>
    <a:lstStyle/>
    <a:p>
      <a:pPr>
        <a:defRPr sz="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Расходы на культуру и кинематографию </a:t>
            </a:r>
          </a:p>
          <a:p>
            <a:pPr>
              <a:defRPr/>
            </a:pPr>
            <a:r>
              <a:rPr lang="ru-RU" dirty="0" smtClean="0"/>
              <a:t>в расчете на одного жителя, тыс. рублей 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Лист1!$A$1:$E$1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Лист1!$A$2:$E$2</c:f>
              <c:numCache>
                <c:formatCode>#,##0.0</c:formatCode>
                <c:ptCount val="5"/>
                <c:pt idx="0">
                  <c:v>6.3</c:v>
                </c:pt>
                <c:pt idx="1">
                  <c:v>14.4</c:v>
                </c:pt>
                <c:pt idx="2">
                  <c:v>21.9</c:v>
                </c:pt>
                <c:pt idx="3">
                  <c:v>13.3</c:v>
                </c:pt>
                <c:pt idx="4">
                  <c:v>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3405184"/>
        <c:axId val="290997952"/>
      </c:barChart>
      <c:catAx>
        <c:axId val="293405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0997952"/>
        <c:crosses val="autoZero"/>
        <c:auto val="1"/>
        <c:lblAlgn val="ctr"/>
        <c:lblOffset val="100"/>
        <c:noMultiLvlLbl val="0"/>
      </c:catAx>
      <c:valAx>
        <c:axId val="29099795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293405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главных распорядителей средств в общих расходах окружного бюджета на 2022 год</c:v>
                </c:pt>
              </c:strCache>
            </c:strRef>
          </c:tx>
          <c:dPt>
            <c:idx val="0"/>
            <c:bubble3D val="0"/>
            <c:explosion val="19"/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Департамент культуры</c:v>
                </c:pt>
                <c:pt idx="1">
                  <c:v>Департамент промышленной политики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215.7</c:v>
                </c:pt>
                <c:pt idx="1">
                  <c:v>17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Объем расходов окружного бюджета на физическую культуру и спорт в расчете на 1 жителя, тыс. </a:t>
            </a:r>
            <a:r>
              <a:rPr lang="ru-RU" dirty="0" smtClean="0"/>
              <a:t>рублей</a:t>
            </a:r>
            <a:endParaRPr lang="ru-RU" dirty="0"/>
          </a:p>
        </c:rich>
      </c:tx>
      <c:layout>
        <c:manualLayout>
          <c:xMode val="edge"/>
          <c:yMode val="edge"/>
          <c:x val="0.11189227121983009"/>
          <c:y val="3.527385846017109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5</c:v>
                </c:pt>
                <c:pt idx="1">
                  <c:v>3.8</c:v>
                </c:pt>
                <c:pt idx="2">
                  <c:v>4.5999999999999996</c:v>
                </c:pt>
                <c:pt idx="3">
                  <c:v>11.5</c:v>
                </c:pt>
                <c:pt idx="4">
                  <c:v>5.8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4898688"/>
        <c:axId val="291002560"/>
      </c:barChart>
      <c:catAx>
        <c:axId val="294898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1002560"/>
        <c:crosses val="autoZero"/>
        <c:auto val="1"/>
        <c:lblAlgn val="ctr"/>
        <c:lblOffset val="100"/>
        <c:noMultiLvlLbl val="0"/>
      </c:catAx>
      <c:valAx>
        <c:axId val="29100256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94898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56293767042084"/>
          <c:y val="6.9667719217338123E-2"/>
          <c:w val="0.67292724599924558"/>
          <c:h val="0.7272925752360963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млн. рублей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7.1454098787148354E-2"/>
                  <c:y val="-7.2070054362763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003573830200651E-2"/>
                  <c:y val="-4.80467029085099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003573830200651E-2"/>
                  <c:y val="-7.2070054362764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1454098787148259E-3"/>
                  <c:y val="-4.80467029085090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432655805943825E-2"/>
                  <c:y val="-9.60934058170181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003573830200755E-2"/>
                  <c:y val="-7.2070054362764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0003461304061038E-2"/>
                  <c:y val="-7.2070054362763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5719901733172614E-2"/>
                  <c:y val="-7.2070054362764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8.574491854457791E-3"/>
                  <c:y val="-7.2070054362763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Республика Саха (Якутия)</c:v>
                </c:pt>
                <c:pt idx="1">
                  <c:v>Камчатский край</c:v>
                </c:pt>
                <c:pt idx="2">
                  <c:v>Приморский край</c:v>
                </c:pt>
                <c:pt idx="3">
                  <c:v>Хабаровский край</c:v>
                </c:pt>
                <c:pt idx="4">
                  <c:v>Амурская область</c:v>
                </c:pt>
                <c:pt idx="5">
                  <c:v>Магаданская область</c:v>
                </c:pt>
                <c:pt idx="6">
                  <c:v>Сахалинская область</c:v>
                </c:pt>
                <c:pt idx="7">
                  <c:v>Еврейская автономная область</c:v>
                </c:pt>
                <c:pt idx="8">
                  <c:v>Чукотский автономный округ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248646.3</c:v>
                </c:pt>
                <c:pt idx="1">
                  <c:v>94176.4</c:v>
                </c:pt>
                <c:pt idx="2">
                  <c:v>160538</c:v>
                </c:pt>
                <c:pt idx="3">
                  <c:v>132396.9</c:v>
                </c:pt>
                <c:pt idx="4">
                  <c:v>89780.1</c:v>
                </c:pt>
                <c:pt idx="5">
                  <c:v>47121.2</c:v>
                </c:pt>
                <c:pt idx="6">
                  <c:v>176206.3</c:v>
                </c:pt>
                <c:pt idx="7">
                  <c:v>18692.2</c:v>
                </c:pt>
                <c:pt idx="8">
                  <c:v>47801.4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75417856"/>
        <c:axId val="31760960"/>
        <c:axId val="0"/>
      </c:bar3DChart>
      <c:catAx>
        <c:axId val="17541785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3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1760960"/>
        <c:crosses val="autoZero"/>
        <c:auto val="1"/>
        <c:lblAlgn val="ctr"/>
        <c:lblOffset val="100"/>
        <c:noMultiLvlLbl val="0"/>
      </c:catAx>
      <c:valAx>
        <c:axId val="31760960"/>
        <c:scaling>
          <c:orientation val="minMax"/>
        </c:scaling>
        <c:delete val="0"/>
        <c:axPos val="b"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54178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1590836054044746"/>
          <c:y val="0.89179756538764776"/>
          <c:w val="0.36818315304280158"/>
          <c:h val="7.3793824693099586E-2"/>
        </c:manualLayout>
      </c:layout>
      <c:overlay val="0"/>
      <c:txPr>
        <a:bodyPr/>
        <a:lstStyle/>
        <a:p>
          <a:pPr>
            <a:defRPr sz="1600" b="0" i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</c:v>
                </c:pt>
              </c:strCache>
            </c:strRef>
          </c:tx>
          <c:explosion val="25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Департамент промышленной политики Чукотского автономного округа</c:v>
                </c:pt>
                <c:pt idx="1">
                  <c:v>Департамент сельского хозяйства и  продовольствия Чукотского автономного округа</c:v>
                </c:pt>
                <c:pt idx="2">
                  <c:v>Департамент природных ресурсов и экологии Чукотского автономного округа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7697.5</c:v>
                </c:pt>
                <c:pt idx="1">
                  <c:v>1</c:v>
                </c:pt>
                <c:pt idx="2">
                  <c:v>71.5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30"/>
      </c:pieChart>
    </c:plotArea>
    <c:plotVisOnly val="1"/>
    <c:dispBlanksAs val="gap"/>
    <c:showDLblsOverMax val="0"/>
  </c:chart>
  <c:txPr>
    <a:bodyPr/>
    <a:lstStyle/>
    <a:p>
      <a:pPr>
        <a:defRPr sz="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Расходы на жилищно-коммунальное хозяйство</a:t>
            </a:r>
          </a:p>
          <a:p>
            <a:pPr>
              <a:defRPr/>
            </a:pPr>
            <a:r>
              <a:rPr lang="ru-RU" dirty="0" smtClean="0"/>
              <a:t>в расчете на одного жителя, тыс. рублей </a:t>
            </a:r>
            <a:endParaRPr lang="ru-RU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Лист1!$A$1:$E$1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Лист1!$A$2:$E$2</c:f>
              <c:numCache>
                <c:formatCode>#,##0.0</c:formatCode>
                <c:ptCount val="5"/>
                <c:pt idx="0">
                  <c:v>360.2</c:v>
                </c:pt>
                <c:pt idx="1">
                  <c:v>411.7</c:v>
                </c:pt>
                <c:pt idx="2">
                  <c:v>154.5</c:v>
                </c:pt>
                <c:pt idx="3">
                  <c:v>96.9</c:v>
                </c:pt>
                <c:pt idx="4">
                  <c:v>68.7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1820416"/>
        <c:axId val="296830080"/>
      </c:barChart>
      <c:catAx>
        <c:axId val="301820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6830080"/>
        <c:crosses val="autoZero"/>
        <c:auto val="1"/>
        <c:lblAlgn val="ctr"/>
        <c:lblOffset val="100"/>
        <c:noMultiLvlLbl val="0"/>
      </c:catAx>
      <c:valAx>
        <c:axId val="29683008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301820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Расходы на жилищно-коммунальное хозяйство на 2020-2024 годы, млн. рублей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17757.3</c:v>
                </c:pt>
                <c:pt idx="1">
                  <c:v>20701.7</c:v>
                </c:pt>
                <c:pt idx="2">
                  <c:v>7759.6</c:v>
                </c:pt>
                <c:pt idx="3">
                  <c:v>4873.5</c:v>
                </c:pt>
                <c:pt idx="4">
                  <c:v>3456.1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cylinder"/>
        <c:axId val="303471104"/>
        <c:axId val="296831232"/>
        <c:axId val="0"/>
      </c:bar3DChart>
      <c:catAx>
        <c:axId val="303471104"/>
        <c:scaling>
          <c:orientation val="minMax"/>
        </c:scaling>
        <c:delete val="0"/>
        <c:axPos val="b"/>
        <c:majorTickMark val="none"/>
        <c:minorTickMark val="none"/>
        <c:tickLblPos val="nextTo"/>
        <c:crossAx val="296831232"/>
        <c:crosses val="autoZero"/>
        <c:auto val="1"/>
        <c:lblAlgn val="ctr"/>
        <c:lblOffset val="100"/>
        <c:noMultiLvlLbl val="0"/>
      </c:catAx>
      <c:valAx>
        <c:axId val="296831232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crossAx val="303471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024233111978655"/>
          <c:y val="3.3487456833311308E-2"/>
          <c:w val="0.80682466986368495"/>
          <c:h val="0.856485671765425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9202.2999999999993</c:v>
                </c:pt>
                <c:pt idx="1">
                  <c:v>11771.9</c:v>
                </c:pt>
                <c:pt idx="2">
                  <c:v>11342.9</c:v>
                </c:pt>
                <c:pt idx="3">
                  <c:v>11756</c:v>
                </c:pt>
                <c:pt idx="4">
                  <c:v>14793.8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03509504"/>
        <c:axId val="321729600"/>
        <c:axId val="0"/>
      </c:bar3DChart>
      <c:catAx>
        <c:axId val="303509504"/>
        <c:scaling>
          <c:orientation val="minMax"/>
        </c:scaling>
        <c:delete val="0"/>
        <c:axPos val="b"/>
        <c:majorTickMark val="out"/>
        <c:minorTickMark val="none"/>
        <c:tickLblPos val="nextTo"/>
        <c:crossAx val="321729600"/>
        <c:crosses val="autoZero"/>
        <c:auto val="1"/>
        <c:lblAlgn val="ctr"/>
        <c:lblOffset val="100"/>
        <c:noMultiLvlLbl val="0"/>
      </c:catAx>
      <c:valAx>
        <c:axId val="32172960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3035095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024233111978655"/>
          <c:y val="3.033839658135639E-2"/>
          <c:w val="0.80682466986368495"/>
          <c:h val="0.856485671765425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Межбюджетные трансферты общего характера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6055</c:v>
                </c:pt>
                <c:pt idx="1">
                  <c:v>4879.2</c:v>
                </c:pt>
                <c:pt idx="2">
                  <c:v>4024</c:v>
                </c:pt>
                <c:pt idx="3">
                  <c:v>3020.4</c:v>
                </c:pt>
                <c:pt idx="4">
                  <c:v>2876.7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03864320"/>
        <c:axId val="296835264"/>
        <c:axId val="0"/>
      </c:bar3DChart>
      <c:catAx>
        <c:axId val="303864320"/>
        <c:scaling>
          <c:orientation val="minMax"/>
        </c:scaling>
        <c:delete val="0"/>
        <c:axPos val="b"/>
        <c:majorTickMark val="out"/>
        <c:minorTickMark val="none"/>
        <c:tickLblPos val="nextTo"/>
        <c:crossAx val="296835264"/>
        <c:crosses val="autoZero"/>
        <c:auto val="1"/>
        <c:lblAlgn val="ctr"/>
        <c:lblOffset val="100"/>
        <c:noMultiLvlLbl val="0"/>
      </c:catAx>
      <c:valAx>
        <c:axId val="29683526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30386432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07165921936955"/>
          <c:y val="3.5357904503792177E-2"/>
          <c:w val="0.53384383622080078"/>
          <c:h val="0.63886607013079921"/>
        </c:manualLayout>
      </c:layout>
      <c:bar3DChart>
        <c:barDir val="col"/>
        <c:grouping val="stacked"/>
        <c:varyColors val="0"/>
        <c:ser>
          <c:idx val="4"/>
          <c:order val="0"/>
          <c:tx>
            <c:strRef>
              <c:f>Лист1!$A$6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Лист1!$B$6:$F$6</c:f>
              <c:numCache>
                <c:formatCode>#,##0.0</c:formatCode>
                <c:ptCount val="5"/>
                <c:pt idx="0">
                  <c:v>201</c:v>
                </c:pt>
                <c:pt idx="1">
                  <c:v>177.2</c:v>
                </c:pt>
                <c:pt idx="2">
                  <c:v>179.8</c:v>
                </c:pt>
                <c:pt idx="3">
                  <c:v>166.5</c:v>
                </c:pt>
                <c:pt idx="4">
                  <c:v>166.5</c:v>
                </c:pt>
              </c:numCache>
            </c:numRef>
          </c:val>
        </c:ser>
        <c:ser>
          <c:idx val="3"/>
          <c:order val="1"/>
          <c:tx>
            <c:strRef>
              <c:f>Лист1!$A$5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Лист1!$B$5:$F$5</c:f>
              <c:numCache>
                <c:formatCode>#,##0.0</c:formatCode>
                <c:ptCount val="5"/>
                <c:pt idx="0">
                  <c:v>59.5</c:v>
                </c:pt>
                <c:pt idx="1">
                  <c:v>179.7</c:v>
                </c:pt>
                <c:pt idx="2">
                  <c:v>358.4</c:v>
                </c:pt>
                <c:pt idx="3">
                  <c:v>95.3</c:v>
                </c:pt>
                <c:pt idx="4">
                  <c:v>81.900000000000006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Лист1!$B$4:$F$4</c:f>
              <c:numCache>
                <c:formatCode>#,##0.0</c:formatCode>
                <c:ptCount val="5"/>
                <c:pt idx="0">
                  <c:v>373.8</c:v>
                </c:pt>
                <c:pt idx="1">
                  <c:v>543.79999999999995</c:v>
                </c:pt>
                <c:pt idx="2">
                  <c:v>619.4</c:v>
                </c:pt>
                <c:pt idx="3">
                  <c:v>485.2</c:v>
                </c:pt>
                <c:pt idx="4">
                  <c:v>520.5</c:v>
                </c:pt>
              </c:numCache>
            </c:numRef>
          </c:val>
        </c:ser>
        <c:ser>
          <c:idx val="1"/>
          <c:order val="3"/>
          <c:tx>
            <c:strRef>
              <c:f>Лист1!$A$3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Лист1!$B$3:$F$3</c:f>
              <c:numCache>
                <c:formatCode>#,##0.0</c:formatCode>
                <c:ptCount val="5"/>
                <c:pt idx="0">
                  <c:v>5.4</c:v>
                </c:pt>
                <c:pt idx="1">
                  <c:v>6</c:v>
                </c:pt>
                <c:pt idx="2">
                  <c:v>6.2</c:v>
                </c:pt>
                <c:pt idx="3">
                  <c:v>6.5</c:v>
                </c:pt>
                <c:pt idx="4">
                  <c:v>6.7</c:v>
                </c:pt>
              </c:numCache>
            </c:numRef>
          </c:val>
        </c:ser>
        <c:ser>
          <c:idx val="0"/>
          <c:order val="4"/>
          <c:tx>
            <c:strRef>
              <c:f>Лист1!$A$2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1174.0999999999999</c:v>
                </c:pt>
                <c:pt idx="1">
                  <c:v>1365.2</c:v>
                </c:pt>
                <c:pt idx="2">
                  <c:v>1615.8</c:v>
                </c:pt>
                <c:pt idx="3">
                  <c:v>1305.5999999999999</c:v>
                </c:pt>
                <c:pt idx="4">
                  <c:v>1299.8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03469568"/>
        <c:axId val="321726144"/>
        <c:axId val="0"/>
      </c:bar3DChart>
      <c:catAx>
        <c:axId val="303469568"/>
        <c:scaling>
          <c:orientation val="minMax"/>
        </c:scaling>
        <c:delete val="0"/>
        <c:axPos val="b"/>
        <c:majorTickMark val="out"/>
        <c:minorTickMark val="none"/>
        <c:tickLblPos val="nextTo"/>
        <c:crossAx val="321726144"/>
        <c:crosses val="autoZero"/>
        <c:auto val="1"/>
        <c:lblAlgn val="ctr"/>
        <c:lblOffset val="100"/>
        <c:noMultiLvlLbl val="0"/>
      </c:catAx>
      <c:valAx>
        <c:axId val="32172614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30346956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hPercent val="60"/>
      <c:rotY val="240"/>
      <c:depthPercent val="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462501436860094E-2"/>
          <c:y val="9.9013110528697823E-2"/>
          <c:w val="0.84307499712627987"/>
          <c:h val="0.808059329808345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 prstMaterial="matte">
              <a:bevelT w="63500" h="25400"/>
              <a:bevelB/>
            </a:sp3d>
          </c:spPr>
          <c:explosion val="21"/>
          <c:dPt>
            <c:idx val="0"/>
            <c:bubble3D val="0"/>
          </c:dPt>
          <c:dPt>
            <c:idx val="1"/>
            <c:bubble3D val="0"/>
            <c:explosion val="49"/>
          </c:dPt>
          <c:dPt>
            <c:idx val="2"/>
            <c:bubble3D val="0"/>
          </c:dPt>
          <c:dPt>
            <c:idx val="5"/>
            <c:bubble3D val="0"/>
            <c:explosion val="18"/>
          </c:dPt>
          <c:dPt>
            <c:idx val="6"/>
            <c:bubble3D val="0"/>
            <c:explosion val="24"/>
          </c:dPt>
          <c:dPt>
            <c:idx val="7"/>
            <c:bubble3D val="0"/>
          </c:dPt>
          <c:dPt>
            <c:idx val="9"/>
            <c:bubble3D val="0"/>
            <c:explosion val="9"/>
          </c:dPt>
          <c:dLbls>
            <c:dLbl>
              <c:idx val="0"/>
              <c:layout>
                <c:manualLayout>
                  <c:x val="8.6573133835832511E-2"/>
                  <c:y val="0.1587042931197768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вопросы
</a:t>
                    </a:r>
                    <a:r>
                      <a:rPr lang="ru-RU" dirty="0" smtClean="0"/>
                      <a:t>19,1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4.3041929348304253E-2"/>
                  <c:y val="1.8281875996007499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оборона
</a:t>
                    </a:r>
                    <a:r>
                      <a:rPr lang="ru-RU" dirty="0" smtClean="0"/>
                      <a:t>6,3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5.3385570171691571E-2"/>
                  <c:y val="-8.678646729661956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безопасность и правоохранительная деятельность
</a:t>
                    </a:r>
                    <a:r>
                      <a:rPr lang="ru-RU" dirty="0" smtClean="0"/>
                      <a:t>18,5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1.9715777077928206E-2"/>
                  <c:y val="-0.1727765410261329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
</a:t>
                    </a:r>
                    <a:r>
                      <a:rPr lang="ru-RU" dirty="0" smtClean="0"/>
                      <a:t>1</a:t>
                    </a:r>
                    <a:r>
                      <a:rPr lang="ru-RU" baseline="0" dirty="0" smtClean="0"/>
                      <a:t> 157,2</a:t>
                    </a:r>
                    <a:r>
                      <a:rPr lang="ru-RU" dirty="0" smtClean="0"/>
                      <a:t>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4.6450287154916484E-3"/>
                  <c:y val="-9.2621893044783257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Жилищно</a:t>
                    </a:r>
                    <a:r>
                      <a:rPr lang="ru-RU" dirty="0"/>
                      <a:t> - коммунальное хозяйство
2 </a:t>
                    </a:r>
                    <a:r>
                      <a:rPr lang="ru-RU" dirty="0" smtClean="0"/>
                      <a:t>033,5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0.10576341433148813"/>
                  <c:y val="-9.99344244198729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Охрана окружающей среды
</a:t>
                    </a:r>
                    <a:r>
                      <a:rPr lang="ru-RU" dirty="0" smtClean="0"/>
                      <a:t>190,1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-0.12889360516707454"/>
                  <c:y val="8.098014685075137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
5 </a:t>
                    </a:r>
                    <a:r>
                      <a:rPr lang="ru-RU" dirty="0" smtClean="0"/>
                      <a:t>186,4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4.0855731020706658E-2"/>
                  <c:y val="-9.066294852689299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Культура, кинематография
</a:t>
                    </a:r>
                    <a:r>
                      <a:rPr lang="ru-RU" dirty="0" smtClean="0"/>
                      <a:t>82,1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-0.31838922671446834"/>
                  <c:y val="-1.8809284135440512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Межбюджетные трансферты</a:t>
                    </a:r>
                    <a:r>
                      <a:rPr lang="ru-RU" sz="9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общего характера</a:t>
                    </a:r>
                    <a:endParaRPr lang="ru-RU" sz="9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4 024,0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9.998855082462639E-2"/>
                  <c:y val="-1.591861444099555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
</a:t>
                    </a:r>
                    <a:r>
                      <a:rPr lang="ru-RU" dirty="0" smtClean="0"/>
                      <a:t>172,4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0.35658365290853616"/>
                  <c:y val="-6.338030945365948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
</a:t>
                    </a:r>
                    <a:r>
                      <a:rPr lang="ru-RU" dirty="0" smtClean="0"/>
                      <a:t>139,0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1"/>
              <c:layout>
                <c:manualLayout>
                  <c:x val="0.10371056119012921"/>
                  <c:y val="-0.2088906064730614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Межбюджетные трансферты общего характера
3 </a:t>
                    </a:r>
                    <a:r>
                      <a:rPr lang="ru-RU" dirty="0" smtClean="0"/>
                      <a:t>584,0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9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 - 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19.100000000000001</c:v>
                </c:pt>
                <c:pt idx="1">
                  <c:v>6.3</c:v>
                </c:pt>
                <c:pt idx="2">
                  <c:v>18.5</c:v>
                </c:pt>
                <c:pt idx="3">
                  <c:v>1157.2</c:v>
                </c:pt>
                <c:pt idx="4">
                  <c:v>2033.5</c:v>
                </c:pt>
                <c:pt idx="5">
                  <c:v>190.1</c:v>
                </c:pt>
                <c:pt idx="6">
                  <c:v>5186.3999999999996</c:v>
                </c:pt>
                <c:pt idx="7">
                  <c:v>82.1</c:v>
                </c:pt>
                <c:pt idx="8">
                  <c:v>172.4</c:v>
                </c:pt>
                <c:pt idx="9">
                  <c:v>139</c:v>
                </c:pt>
                <c:pt idx="10">
                  <c:v>4024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507072110141391E-2"/>
          <c:y val="8.582218675179569E-2"/>
          <c:w val="0.9226138728179184"/>
          <c:h val="0.6007716945996275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Государственные гарантии Чукотского автономного округа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 1 января
 2021 года</c:v>
                </c:pt>
                <c:pt idx="1">
                  <c:v>на 1 января
 2022 года</c:v>
                </c:pt>
                <c:pt idx="2">
                  <c:v>на 1 января
 2023 года</c:v>
                </c:pt>
                <c:pt idx="3">
                  <c:v>на 1 января
 2024 года</c:v>
                </c:pt>
                <c:pt idx="4">
                  <c:v>на 1 января
 2025 года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1.8</c:v>
                </c:pt>
                <c:pt idx="1">
                  <c:v>1.9</c:v>
                </c:pt>
                <c:pt idx="2">
                  <c:v>1.8</c:v>
                </c:pt>
                <c:pt idx="3">
                  <c:v>1.8</c:v>
                </c:pt>
                <c:pt idx="4">
                  <c:v>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Бюджетные кредиты, полученные из федерального бюджета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 1 января
 2021 года</c:v>
                </c:pt>
                <c:pt idx="1">
                  <c:v>на 1 января
 2022 года</c:v>
                </c:pt>
                <c:pt idx="2">
                  <c:v>на 1 января
 2023 года</c:v>
                </c:pt>
                <c:pt idx="3">
                  <c:v>на 1 января
 2024 года</c:v>
                </c:pt>
                <c:pt idx="4">
                  <c:v>на 1 января
 2025 года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8.4</c:v>
                </c:pt>
                <c:pt idx="1">
                  <c:v>7.9</c:v>
                </c:pt>
                <c:pt idx="2">
                  <c:v>6.7</c:v>
                </c:pt>
                <c:pt idx="3">
                  <c:v>4.5</c:v>
                </c:pt>
                <c:pt idx="4">
                  <c:v>2.1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5037056"/>
        <c:axId val="297136064"/>
        <c:axId val="0"/>
      </c:bar3DChart>
      <c:catAx>
        <c:axId val="1650370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97136064"/>
        <c:crosses val="autoZero"/>
        <c:auto val="1"/>
        <c:lblAlgn val="ctr"/>
        <c:lblOffset val="100"/>
        <c:noMultiLvlLbl val="0"/>
      </c:catAx>
      <c:valAx>
        <c:axId val="29713606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650370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2709389500097169"/>
          <c:y val="0.83728906624102151"/>
          <c:w val="0.55158525872463349"/>
          <c:h val="0.162710933758978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96976320886877"/>
          <c:y val="6.4239616011082093E-2"/>
          <c:w val="0.39243212472849726"/>
          <c:h val="0.7039579033052857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"/>
            </a:sp3d>
          </c:spPr>
          <c:explosion val="4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dLbl>
              <c:idx val="0"/>
              <c:layout>
                <c:manualLayout>
                  <c:x val="0.18045116851773269"/>
                  <c:y val="0.1829336280787040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</a:t>
                    </a:r>
                    <a:r>
                      <a:rPr lang="ru-RU" dirty="0"/>
                      <a:t>на прибыль </a:t>
                    </a:r>
                    <a:r>
                      <a:rPr lang="ru-RU" dirty="0" smtClean="0"/>
                      <a:t>организаций</a:t>
                    </a:r>
                  </a:p>
                  <a:p>
                    <a:r>
                      <a:rPr lang="ru-RU" dirty="0" smtClean="0"/>
                      <a:t>8,1 </a:t>
                    </a:r>
                    <a:r>
                      <a:rPr lang="ru-RU" dirty="0"/>
                      <a:t>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210890490769215E-2"/>
                  <c:y val="0.2129566321349591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</a:t>
                    </a:r>
                    <a:r>
                      <a:rPr lang="ru-RU" dirty="0"/>
                      <a:t>на доходы физических </a:t>
                    </a:r>
                    <a:r>
                      <a:rPr lang="ru-RU" dirty="0" smtClean="0"/>
                      <a:t>лиц</a:t>
                    </a:r>
                  </a:p>
                  <a:p>
                    <a:r>
                      <a:rPr lang="ru-RU" dirty="0" smtClean="0"/>
                      <a:t>4,5 </a:t>
                    </a:r>
                    <a:r>
                      <a:rPr lang="ru-RU" dirty="0"/>
                      <a:t>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1052647603857247"/>
                  <c:y val="0.1890056713130598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</a:t>
                    </a:r>
                    <a:r>
                      <a:rPr lang="ru-RU" dirty="0"/>
                      <a:t>на имущество </a:t>
                    </a:r>
                    <a:r>
                      <a:rPr lang="ru-RU" dirty="0" smtClean="0"/>
                      <a:t>организаций</a:t>
                    </a:r>
                  </a:p>
                  <a:p>
                    <a:r>
                      <a:rPr lang="ru-RU" dirty="0" smtClean="0"/>
                      <a:t>1,3 </a:t>
                    </a:r>
                    <a:r>
                      <a:rPr lang="ru-RU" dirty="0"/>
                      <a:t>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22055142818833995"/>
                  <c:y val="2.63023427240265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</a:t>
                    </a:r>
                    <a:r>
                      <a:rPr lang="ru-RU" dirty="0"/>
                      <a:t>на добычу полезных </a:t>
                    </a:r>
                    <a:r>
                      <a:rPr lang="ru-RU" dirty="0" smtClean="0"/>
                      <a:t>ископаемых</a:t>
                    </a:r>
                  </a:p>
                  <a:p>
                    <a:r>
                      <a:rPr lang="ru-RU" dirty="0" smtClean="0"/>
                      <a:t>2,8 </a:t>
                    </a:r>
                    <a:r>
                      <a:rPr lang="ru-RU" dirty="0"/>
                      <a:t>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21768712392615372"/>
                  <c:y val="-0.1730602110741510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Прочие </a:t>
                    </a:r>
                    <a:r>
                      <a:rPr lang="ru-RU" dirty="0"/>
                      <a:t>налоговые и неналоговые </a:t>
                    </a:r>
                    <a:r>
                      <a:rPr lang="ru-RU" dirty="0" smtClean="0"/>
                      <a:t>доходы 0,8 </a:t>
                    </a:r>
                    <a:r>
                      <a:rPr lang="ru-RU" dirty="0"/>
                      <a:t>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35230942424890677"/>
                  <c:y val="-1.284521255893626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Дотации</a:t>
                    </a:r>
                  </a:p>
                  <a:p>
                    <a:r>
                      <a:rPr lang="ru-RU" dirty="0" smtClean="0"/>
                      <a:t>13,5 </a:t>
                    </a:r>
                    <a:r>
                      <a:rPr lang="ru-RU" dirty="0"/>
                      <a:t>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налог на прибыль организаций</c:v>
                </c:pt>
                <c:pt idx="1">
                  <c:v>налог на доходы физических лиц</c:v>
                </c:pt>
                <c:pt idx="2">
                  <c:v>налог на имущество организаций</c:v>
                </c:pt>
                <c:pt idx="3">
                  <c:v>налог на добычу полезных ископаемых</c:v>
                </c:pt>
                <c:pt idx="4">
                  <c:v>прочие налоговые и неналоговые доходы</c:v>
                </c:pt>
                <c:pt idx="5">
                  <c:v>дотации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8.1</c:v>
                </c:pt>
                <c:pt idx="1">
                  <c:v>4.5</c:v>
                </c:pt>
                <c:pt idx="2">
                  <c:v>1.3</c:v>
                </c:pt>
                <c:pt idx="3">
                  <c:v>2.8</c:v>
                </c:pt>
                <c:pt idx="4">
                  <c:v>0.8</c:v>
                </c:pt>
                <c:pt idx="5">
                  <c:v>13.5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80"/>
        <c:holeSize val="50"/>
      </c:doughnutChart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0"/>
    <c:view3D>
      <c:rotX val="10"/>
      <c:hPercent val="50"/>
      <c:rotY val="30"/>
      <c:depthPercent val="39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454040711841779E-2"/>
          <c:y val="7.1708881296405874E-2"/>
          <c:w val="0.82764471351459656"/>
          <c:h val="0.623527954118954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ln w="9525"/>
            </c:spPr>
          </c:dPt>
          <c:dLbls>
            <c:dLbl>
              <c:idx val="0"/>
              <c:layout>
                <c:manualLayout>
                  <c:x val="1.7196661749763604E-2"/>
                  <c:y val="0.140939068363395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196661749763632E-2"/>
                  <c:y val="0.120472531692213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978643899659026E-2"/>
                  <c:y val="0.135302973375388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773990238418817E-2"/>
                  <c:y val="9.6448001719950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775479599575104E-2"/>
                  <c:y val="0.156519662893765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Sheet1!$B$2:$F$2</c:f>
              <c:numCache>
                <c:formatCode>_-* #,##0.0_р_._-;\-* #,##0.0_р_._-;_-* "-"??_р_._-;_-@_-</c:formatCode>
                <c:ptCount val="5"/>
                <c:pt idx="0">
                  <c:v>12.7</c:v>
                </c:pt>
                <c:pt idx="1">
                  <c:v>13.7</c:v>
                </c:pt>
                <c:pt idx="2">
                  <c:v>13.7</c:v>
                </c:pt>
                <c:pt idx="3">
                  <c:v>8.1</c:v>
                </c:pt>
                <c:pt idx="4">
                  <c:v>9.1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Субсидии 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1.7523749594346338E-2"/>
                  <c:y val="5.6842101999080991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856895159551815E-2"/>
                  <c:y val="7.693369144970455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863583627827731E-2"/>
                  <c:y val="8.2669697454944915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190015526326339E-2"/>
                  <c:y val="9.0936667200439511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392988106240885E-2"/>
                  <c:y val="0.1650044264961324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Sheet1!$B$3:$F$3</c:f>
              <c:numCache>
                <c:formatCode>_-* #,##0.0_р_._-;\-* #,##0.0_р_._-;_-* "-"??_р_._-;_-@_-</c:formatCode>
                <c:ptCount val="5"/>
                <c:pt idx="0">
                  <c:v>3.5</c:v>
                </c:pt>
                <c:pt idx="1">
                  <c:v>5.9</c:v>
                </c:pt>
                <c:pt idx="2">
                  <c:v>6.7</c:v>
                </c:pt>
                <c:pt idx="3">
                  <c:v>9.1</c:v>
                </c:pt>
                <c:pt idx="4">
                  <c:v>11.3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Субвенции 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4.6532459682269867E-3"/>
                  <c:y val="-1.9690543216091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653490245930242E-3"/>
                  <c:y val="-2.6254057621454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062675429559287E-2"/>
                  <c:y val="-1.9690543216091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Sheet1!$B$4:$F$4</c:f>
              <c:numCache>
                <c:formatCode>_-* #,##0.0_р_._-;\-* #,##0.0_р_._-;_-* "-"??_р_._-;_-@_-</c:formatCode>
                <c:ptCount val="5"/>
                <c:pt idx="0">
                  <c:v>0.6</c:v>
                </c:pt>
                <c:pt idx="1">
                  <c:v>0.5</c:v>
                </c:pt>
                <c:pt idx="2">
                  <c:v>0.6</c:v>
                </c:pt>
                <c:pt idx="3">
                  <c:v>0.6</c:v>
                </c:pt>
                <c:pt idx="4">
                  <c:v>0.6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1.6654378161716121E-2"/>
                  <c:y val="8.8429887634305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292367555377506E-2"/>
                  <c:y val="-1.5657857947976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965965154029915E-2"/>
                  <c:y val="-9.09434354261297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383050400719251E-2"/>
                  <c:y val="-2.1349510242958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Sheet1!$B$5:$F$5</c:f>
              <c:numCache>
                <c:formatCode>_-* #,##0.0_р_._-;\-* #,##0.0_р_._-;_-* "-"??_р_._-;_-@_-</c:formatCode>
                <c:ptCount val="5"/>
                <c:pt idx="0">
                  <c:v>3</c:v>
                </c:pt>
                <c:pt idx="1">
                  <c:v>2.2000000000000002</c:v>
                </c:pt>
                <c:pt idx="2">
                  <c:v>1.1000000000000001</c:v>
                </c:pt>
                <c:pt idx="3">
                  <c:v>1</c:v>
                </c:pt>
                <c:pt idx="4">
                  <c:v>0.1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Прочие безвозмездные поступления 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1.6493996936513326E-2"/>
                  <c:y val="0.11259683121793504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563101999498497E-2"/>
                  <c:y val="0.11344466156297439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Sheet1!$B$6:$F$6</c:f>
              <c:numCache>
                <c:formatCode>_-* #,##0.0_р_._-;\-* #,##0.0_р_._-;_-* "-"??_р_._-;_-@_-</c:formatCode>
                <c:ptCount val="5"/>
                <c:pt idx="0">
                  <c:v>8.9</c:v>
                </c:pt>
                <c:pt idx="1">
                  <c:v>8.4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gapDepth val="0"/>
        <c:shape val="cylinder"/>
        <c:axId val="182051328"/>
        <c:axId val="172265408"/>
        <c:axId val="0"/>
      </c:bar3DChart>
      <c:catAx>
        <c:axId val="182051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22654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2265408"/>
        <c:scaling>
          <c:orientation val="minMax"/>
          <c:min val="0"/>
        </c:scaling>
        <c:delete val="0"/>
        <c:axPos val="l"/>
        <c:majorGridlines/>
        <c:numFmt formatCode="0.0" sourceLinked="0"/>
        <c:majorTickMark val="cross"/>
        <c:minorTickMark val="cross"/>
        <c:tickLblPos val="nextTo"/>
        <c:txPr>
          <a:bodyPr rot="0" vert="horz"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2051328"/>
        <c:crosses val="autoZero"/>
        <c:crossBetween val="between"/>
        <c:minorUnit val="0.4"/>
      </c:valAx>
    </c:plotArea>
    <c:legend>
      <c:legendPos val="b"/>
      <c:layout>
        <c:manualLayout>
          <c:xMode val="edge"/>
          <c:yMode val="edge"/>
          <c:x val="4.0809469263077512E-2"/>
          <c:y val="0.84753472171118804"/>
          <c:w val="0.95919047497177701"/>
          <c:h val="0.15246527828881196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851956395122283E-2"/>
          <c:y val="3.8089452605669261E-2"/>
          <c:w val="0.81802420866265302"/>
          <c:h val="0.38077599407528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Объем доходов окружного бюджета в расчете на 1 жителя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1051.4405258391482</c:v>
                </c:pt>
                <c:pt idx="1">
                  <c:v>958.8</c:v>
                </c:pt>
                <c:pt idx="2">
                  <c:v>789.7</c:v>
                </c:pt>
                <c:pt idx="3">
                  <c:v>742.8</c:v>
                </c:pt>
                <c:pt idx="4">
                  <c:v>783.8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Объем налоговых и неналоговых доходов окружного бюджета в расчете на 1 жителя 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scene3d>
              <a:camera prst="orthographicFront"/>
              <a:lightRig rig="threePt" dir="t"/>
            </a:scene3d>
            <a:sp3d prstMaterial="plastic">
              <a:bevelT prst="slope"/>
              <a:bevelB prst="slope"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Лист1!$B$3:$F$3</c:f>
              <c:numCache>
                <c:formatCode>#,##0.0</c:formatCode>
                <c:ptCount val="5"/>
                <c:pt idx="0">
                  <c:v>457.81805794726165</c:v>
                </c:pt>
                <c:pt idx="1">
                  <c:v>339.8</c:v>
                </c:pt>
                <c:pt idx="2">
                  <c:v>347.4</c:v>
                </c:pt>
                <c:pt idx="3">
                  <c:v>357.5</c:v>
                </c:pt>
                <c:pt idx="4">
                  <c:v>363.3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8615680"/>
        <c:axId val="76431936"/>
        <c:axId val="0"/>
      </c:bar3DChart>
      <c:catAx>
        <c:axId val="188615680"/>
        <c:scaling>
          <c:orientation val="minMax"/>
        </c:scaling>
        <c:delete val="0"/>
        <c:axPos val="b"/>
        <c:majorTickMark val="out"/>
        <c:minorTickMark val="none"/>
        <c:tickLblPos val="nextTo"/>
        <c:crossAx val="76431936"/>
        <c:crosses val="autoZero"/>
        <c:auto val="1"/>
        <c:lblAlgn val="ctr"/>
        <c:lblOffset val="100"/>
        <c:noMultiLvlLbl val="0"/>
      </c:catAx>
      <c:valAx>
        <c:axId val="7643193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8861568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2859234038629"/>
          <c:y val="5.8429806235792137E-2"/>
          <c:w val="0.78551707404559956"/>
          <c:h val="0.675258509381309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Программные расходы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bg1"/>
                        </a:solidFill>
                      </a:rPr>
                      <a:t>46</a:t>
                    </a:r>
                    <a:r>
                      <a:rPr lang="ru-RU" smtClean="0">
                        <a:solidFill>
                          <a:schemeClr val="bg1"/>
                        </a:solidFill>
                      </a:rPr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53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33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46</c:v>
                </c:pt>
                <c:pt idx="1">
                  <c:v>53</c:v>
                </c:pt>
                <c:pt idx="2">
                  <c:v>39.6</c:v>
                </c:pt>
                <c:pt idx="3">
                  <c:v>33</c:v>
                </c:pt>
                <c:pt idx="4">
                  <c:v>34.200000000000003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bg1"/>
                        </a:solidFill>
                      </a:rPr>
                      <a:t>2</a:t>
                    </a:r>
                    <a:r>
                      <a:rPr lang="ru-RU" smtClean="0">
                        <a:solidFill>
                          <a:schemeClr val="bg1"/>
                        </a:solidFill>
                      </a:rPr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1.8</c:v>
                </c:pt>
                <c:pt idx="1">
                  <c:v>2</c:v>
                </c:pt>
                <c:pt idx="2">
                  <c:v>1.8</c:v>
                </c:pt>
                <c:pt idx="3">
                  <c:v>1.6</c:v>
                </c:pt>
                <c:pt idx="4">
                  <c:v>1.5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181603840"/>
        <c:axId val="76434240"/>
      </c:barChart>
      <c:catAx>
        <c:axId val="18160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6434240"/>
        <c:crosses val="autoZero"/>
        <c:auto val="1"/>
        <c:lblAlgn val="ctr"/>
        <c:lblOffset val="100"/>
        <c:noMultiLvlLbl val="0"/>
      </c:catAx>
      <c:valAx>
        <c:axId val="76434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8160384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30"/>
      <c:rotY val="4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2981924920779"/>
          <c:y val="0.16202152237341644"/>
          <c:w val="0.64131384814218284"/>
          <c:h val="0.83255100143390393"/>
        </c:manualLayout>
      </c:layout>
      <c:pie3DChart>
        <c:varyColors val="1"/>
        <c:ser>
          <c:idx val="0"/>
          <c:order val="0"/>
          <c:explosion val="14"/>
          <c:dPt>
            <c:idx val="0"/>
            <c:bubble3D val="0"/>
            <c:explosion val="8"/>
            <c:spPr>
              <a:blipFill dpi="0" rotWithShape="1">
                <a:blip xmlns:r="http://schemas.openxmlformats.org/officeDocument/2006/relationships"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</c:dPt>
          <c:dPt>
            <c:idx val="1"/>
            <c:bubble3D val="0"/>
            <c:explosion val="4"/>
            <c:spPr>
              <a:blipFill dpi="0" rotWithShape="1">
                <a:blip xmlns:r="http://schemas.openxmlformats.org/officeDocument/2006/relationships"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</c:dPt>
          <c:dPt>
            <c:idx val="2"/>
            <c:bubble3D val="0"/>
            <c:explosion val="3"/>
            <c:spPr>
              <a:blipFill dpi="0" rotWithShape="1">
                <a:blip xmlns:r="http://schemas.openxmlformats.org/officeDocument/2006/relationships"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</c:dPt>
          <c:dPt>
            <c:idx val="3"/>
            <c:bubble3D val="0"/>
            <c:explosion val="6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</c:dPt>
          <c:dPt>
            <c:idx val="4"/>
            <c:bubble3D val="0"/>
            <c:explosion val="7"/>
            <c:spPr>
              <a:blipFill dpi="0" rotWithShape="1">
                <a:blip xmlns:r="http://schemas.openxmlformats.org/officeDocument/2006/relationships"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</c:dPt>
          <c:dLbls>
            <c:dLbl>
              <c:idx val="0"/>
              <c:layout>
                <c:manualLayout>
                  <c:x val="2.5314541675328366E-2"/>
                  <c:y val="-0.1951731876957489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Национальная экономика                    11,3 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млрд.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рублей 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9356715036445807"/>
                  <c:y val="6.9740963717899651E-3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Господдержка ЖКХ                             7,8 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млрд.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рублей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397430136708383E-2"/>
                  <c:y val="-7.8279388958692839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Социальная сфера                             15,5 млрд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рублей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2187062673546493"/>
                  <c:y val="-7.8006772848055975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Межбюджетные трансферты общего характера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4,0  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млрд.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рублей 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8681371670068242E-2"/>
                  <c:y val="-0.1392667158557741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Прочие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расходы</a:t>
                    </a:r>
                  </a:p>
                  <a:p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2,8 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млрд.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рублей 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3291139240506293E-3"/>
                  <c:y val="-0.2649753347427766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Дотации</a:t>
                    </a:r>
                  </a:p>
                  <a:p>
                    <a:r>
                      <a:rPr lang="ru-RU" sz="1200" baseline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10,4 </a:t>
                    </a:r>
                    <a:r>
                      <a:rPr lang="ru-RU" sz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млрд.руб.    </a:t>
                    </a:r>
                    <a:endParaRPr lang="ru-RU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ru-RU" sz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Прочие безвозмездные поступления                          </a:t>
                    </a:r>
                    <a:r>
                      <a:rPr lang="ru-RU" sz="1200" baseline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2,0 </a:t>
                    </a:r>
                    <a:r>
                      <a:rPr lang="ru-RU" sz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мрд.руб.</a:t>
                    </a:r>
                    <a:endParaRPr lang="ru-RU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</c:dLbls>
          <c:cat>
            <c:strRef>
              <c:f>'КБ (Разделы) (для диаг)'!$A$2:$A$6</c:f>
              <c:strCache>
                <c:ptCount val="5"/>
                <c:pt idx="0">
                  <c:v>Национальная экономика</c:v>
                </c:pt>
                <c:pt idx="1">
                  <c:v>Господдержка ЖКХ</c:v>
                </c:pt>
                <c:pt idx="2">
                  <c:v>Социальная сфера </c:v>
                </c:pt>
                <c:pt idx="3">
                  <c:v>Межбюджетные трансферты общего характера </c:v>
                </c:pt>
                <c:pt idx="4">
                  <c:v>Прочие расходы</c:v>
                </c:pt>
              </c:strCache>
            </c:strRef>
          </c:cat>
          <c:val>
            <c:numRef>
              <c:f>'КБ (Разделы) (для диаг)'!$B$2:$B$6</c:f>
              <c:numCache>
                <c:formatCode>_-* #,##0.0_р_._-;\-* #,##0.0_р_._-;_-* "-"??_р_._-;_-@_-</c:formatCode>
                <c:ptCount val="5"/>
                <c:pt idx="0">
                  <c:v>11.3</c:v>
                </c:pt>
                <c:pt idx="1">
                  <c:v>7.8</c:v>
                </c:pt>
                <c:pt idx="2">
                  <c:v>15.5</c:v>
                </c:pt>
                <c:pt idx="3">
                  <c:v>4</c:v>
                </c:pt>
                <c:pt idx="4">
                  <c:v>2.8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eparator> </c:separator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6">
    <c:autoUpdate val="0"/>
  </c:externalData>
  <c:userShapes r:id="rId7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4"/>
          <c:order val="0"/>
          <c:tx>
            <c:strRef>
              <c:f>Лист1!$A$6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Лист1!$B$6:$F$6</c:f>
              <c:numCache>
                <c:formatCode>#,##0.0</c:formatCode>
                <c:ptCount val="5"/>
                <c:pt idx="0">
                  <c:v>244.9</c:v>
                </c:pt>
                <c:pt idx="1">
                  <c:v>190.7</c:v>
                </c:pt>
                <c:pt idx="2">
                  <c:v>232.7</c:v>
                </c:pt>
                <c:pt idx="3">
                  <c:v>576</c:v>
                </c:pt>
                <c:pt idx="4">
                  <c:v>292.7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Лист1!$B$3:$F$3</c:f>
              <c:numCache>
                <c:formatCode>#,##0.0</c:formatCode>
                <c:ptCount val="5"/>
                <c:pt idx="0">
                  <c:v>311.7</c:v>
                </c:pt>
                <c:pt idx="1">
                  <c:v>722.2</c:v>
                </c:pt>
                <c:pt idx="2">
                  <c:v>1099.9000000000001</c:v>
                </c:pt>
                <c:pt idx="3">
                  <c:v>668.9</c:v>
                </c:pt>
                <c:pt idx="4">
                  <c:v>605.70000000000005</c:v>
                </c:pt>
              </c:numCache>
            </c:numRef>
          </c:val>
        </c:ser>
        <c:ser>
          <c:idx val="0"/>
          <c:order val="2"/>
          <c:tx>
            <c:strRef>
              <c:f>Лист1!$A$2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5998.4</c:v>
                </c:pt>
                <c:pt idx="1">
                  <c:v>7387.9</c:v>
                </c:pt>
                <c:pt idx="2">
                  <c:v>7623.3</c:v>
                </c:pt>
                <c:pt idx="3">
                  <c:v>5515</c:v>
                </c:pt>
                <c:pt idx="4">
                  <c:v>5073.1000000000004</c:v>
                </c:pt>
              </c:numCache>
            </c:numRef>
          </c:val>
        </c:ser>
        <c:ser>
          <c:idx val="2"/>
          <c:order val="3"/>
          <c:tx>
            <c:strRef>
              <c:f>Лист1!$A$4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Лист1!$B$4:$F$4</c:f>
              <c:numCache>
                <c:formatCode>#,##0.0</c:formatCode>
                <c:ptCount val="5"/>
                <c:pt idx="0">
                  <c:v>3430.4</c:v>
                </c:pt>
                <c:pt idx="1">
                  <c:v>3804.3</c:v>
                </c:pt>
                <c:pt idx="2">
                  <c:v>3206.8</c:v>
                </c:pt>
                <c:pt idx="3">
                  <c:v>2314.6</c:v>
                </c:pt>
                <c:pt idx="4">
                  <c:v>2541.6999999999998</c:v>
                </c:pt>
              </c:numCache>
            </c:numRef>
          </c:val>
        </c:ser>
        <c:ser>
          <c:idx val="3"/>
          <c:order val="4"/>
          <c:tx>
            <c:strRef>
              <c:f>Лист1!$A$5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Лист1!$B$5:$F$5</c:f>
              <c:numCache>
                <c:formatCode>#,##0.0</c:formatCode>
                <c:ptCount val="5"/>
                <c:pt idx="0">
                  <c:v>2979.2</c:v>
                </c:pt>
                <c:pt idx="1">
                  <c:v>3246.8</c:v>
                </c:pt>
                <c:pt idx="2">
                  <c:v>3321</c:v>
                </c:pt>
                <c:pt idx="3">
                  <c:v>3751.3</c:v>
                </c:pt>
                <c:pt idx="4">
                  <c:v>4012.6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4709120"/>
        <c:axId val="3517824"/>
        <c:axId val="0"/>
      </c:bar3DChart>
      <c:catAx>
        <c:axId val="224709120"/>
        <c:scaling>
          <c:orientation val="minMax"/>
        </c:scaling>
        <c:delete val="0"/>
        <c:axPos val="b"/>
        <c:majorTickMark val="out"/>
        <c:minorTickMark val="none"/>
        <c:tickLblPos val="nextTo"/>
        <c:crossAx val="3517824"/>
        <c:crosses val="autoZero"/>
        <c:auto val="1"/>
        <c:lblAlgn val="ctr"/>
        <c:lblOffset val="100"/>
        <c:noMultiLvlLbl val="0"/>
      </c:catAx>
      <c:valAx>
        <c:axId val="351782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22470912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960"/>
            </a:pPr>
            <a:r>
              <a:rPr lang="ru-RU" dirty="0"/>
              <a:t>Доля главного распорядителя бюджетных средств в общей сумме расходов на </a:t>
            </a:r>
            <a:r>
              <a:rPr lang="ru-RU" dirty="0" smtClean="0"/>
              <a:t>социальную политику на 2022 год</a:t>
            </a:r>
            <a:endParaRPr lang="ru-RU" dirty="0"/>
          </a:p>
        </c:rich>
      </c:tx>
      <c:layout/>
      <c:overlay val="0"/>
    </c:title>
    <c:autoTitleDeleted val="0"/>
    <c:view3D>
      <c:rotX val="30"/>
      <c:rotY val="2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030995324254139"/>
          <c:y val="0.1699491331035817"/>
          <c:w val="0.75569141098468418"/>
          <c:h val="0.607039204524742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главного распорядителя бюджетных средств в общей сумме расходов социальную политику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1557822913911749"/>
                  <c:y val="-0.2321068541320240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промышленной политики Чукотского автономного округа
</a:t>
                    </a:r>
                    <a:r>
                      <a:rPr lang="ru-RU" b="1" dirty="0" smtClean="0"/>
                      <a:t>38,6 млн. рублей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25106600674557267"/>
                  <c:y val="0.1492998791420487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социальной политики Чукотского автономного округа
</a:t>
                    </a:r>
                    <a:r>
                      <a:rPr lang="ru-RU" b="1" dirty="0"/>
                      <a:t>2 </a:t>
                    </a:r>
                    <a:r>
                      <a:rPr lang="ru-RU" b="1" dirty="0" smtClean="0"/>
                      <a:t>692,9 млн. рублей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1.8963983788569286E-2"/>
                  <c:y val="-0.3390945327900801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финансов, экономики и имущественных отношений Чукотского автономного округа
</a:t>
                    </a:r>
                    <a:r>
                      <a:rPr lang="ru-RU" b="1" dirty="0" smtClean="0"/>
                      <a:t>20,0 млн. рублей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4.2664572673180877E-2"/>
                  <c:y val="0.1255920216927403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сельского хозяйства и продовольствия Чукотского автономного округа
</a:t>
                    </a:r>
                    <a:r>
                      <a:rPr lang="ru-RU" b="1" dirty="0" smtClean="0"/>
                      <a:t>9,1 млн. рублей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9.0776455643724302E-2"/>
                  <c:y val="4.055085708196749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здравоохранения Чукотского автономного округа
</a:t>
                    </a:r>
                    <a:r>
                      <a:rPr lang="ru-RU" b="1" dirty="0" smtClean="0"/>
                      <a:t>474,0 млн. рублей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4.8756827518178633E-3"/>
                  <c:y val="3.218088313232403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образования и науки Чукотского автономного округа
</a:t>
                    </a:r>
                    <a:r>
                      <a:rPr lang="ru-RU" b="1" dirty="0" smtClean="0"/>
                      <a:t>86,4 млн. рублей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Лист1!$A$2:$A$7</c:f>
              <c:strCache>
                <c:ptCount val="6"/>
                <c:pt idx="0">
                  <c:v>Департамент промышленной политики Чукотского автономного округа</c:v>
                </c:pt>
                <c:pt idx="1">
                  <c:v>Департамент социальной политики Чукотского автономного округа</c:v>
                </c:pt>
                <c:pt idx="2">
                  <c:v>Департамент финансов, экономики и имущественных отношений Чукотского автономного округа</c:v>
                </c:pt>
                <c:pt idx="3">
                  <c:v>Департамент сельского хозяйства и продовольствия Чукотского автономного округа</c:v>
                </c:pt>
                <c:pt idx="4">
                  <c:v>Департамент здравоохранения Чукотского автономного округа</c:v>
                </c:pt>
                <c:pt idx="5">
                  <c:v>Департамент образования и науки Чукотского автономного округа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38.6</c:v>
                </c:pt>
                <c:pt idx="1">
                  <c:v>2692.9</c:v>
                </c:pt>
                <c:pt idx="2">
                  <c:v>20</c:v>
                </c:pt>
                <c:pt idx="3">
                  <c:v>9.1</c:v>
                </c:pt>
                <c:pt idx="4">
                  <c:v>474</c:v>
                </c:pt>
                <c:pt idx="5">
                  <c:v>86.4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EF662F-8467-4268-ACA4-4B36E39C79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1B348-29F1-434E-A98A-6295A92E2BB5}">
      <dgm:prSet custT="1"/>
      <dgm:spPr/>
      <dgm:t>
        <a:bodyPr/>
        <a:lstStyle/>
        <a:p>
          <a:pPr algn="ctr"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 </a:t>
          </a:r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117 702,0 тыс. рублей</a:t>
          </a:r>
        </a:p>
      </dgm:t>
    </dgm:pt>
    <dgm:pt modelId="{C6130CE3-2564-482D-A72B-595E3DB94E04}" type="parTrans" cxnId="{ADBB7C63-FAF5-4878-A45E-2B48B6ACE7A7}">
      <dgm:prSet/>
      <dgm:spPr/>
      <dgm:t>
        <a:bodyPr/>
        <a:lstStyle/>
        <a:p>
          <a:pPr algn="ctr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BF269B-BF9C-4325-A9E5-1B4D7E425935}" type="sibTrans" cxnId="{ADBB7C63-FAF5-4878-A45E-2B48B6ACE7A7}">
      <dgm:prSet/>
      <dgm:spPr/>
      <dgm:t>
        <a:bodyPr/>
        <a:lstStyle/>
        <a:p>
          <a:pPr algn="ctr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E27FE3-5906-4BB1-A630-CFE40ED9A7C5}" type="pres">
      <dgm:prSet presAssocID="{BBEF662F-8467-4268-ACA4-4B36E39C79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21EBC8-E8D2-4962-8C8A-3B2D4D4876E4}" type="pres">
      <dgm:prSet presAssocID="{2831B348-29F1-434E-A98A-6295A92E2BB5}" presName="parentText" presStyleLbl="node1" presStyleIdx="0" presStyleCnt="1" custScaleY="319257" custLinFactNeighborX="-1155" custLinFactNeighborY="-509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1D10C5-B117-4508-A30D-4366170EFD69}" type="presOf" srcId="{BBEF662F-8467-4268-ACA4-4B36E39C795C}" destId="{F2E27FE3-5906-4BB1-A630-CFE40ED9A7C5}" srcOrd="0" destOrd="0" presId="urn:microsoft.com/office/officeart/2005/8/layout/vList2"/>
    <dgm:cxn modelId="{ADBB7C63-FAF5-4878-A45E-2B48B6ACE7A7}" srcId="{BBEF662F-8467-4268-ACA4-4B36E39C795C}" destId="{2831B348-29F1-434E-A98A-6295A92E2BB5}" srcOrd="0" destOrd="0" parTransId="{C6130CE3-2564-482D-A72B-595E3DB94E04}" sibTransId="{15BF269B-BF9C-4325-A9E5-1B4D7E425935}"/>
    <dgm:cxn modelId="{54803AD0-12A6-4FCF-8DCA-C8329D3C1B8C}" type="presOf" srcId="{2831B348-29F1-434E-A98A-6295A92E2BB5}" destId="{7F21EBC8-E8D2-4962-8C8A-3B2D4D4876E4}" srcOrd="0" destOrd="0" presId="urn:microsoft.com/office/officeart/2005/8/layout/vList2"/>
    <dgm:cxn modelId="{EBC9A15A-9E21-473C-9F66-211194009BDD}" type="presParOf" srcId="{F2E27FE3-5906-4BB1-A630-CFE40ED9A7C5}" destId="{7F21EBC8-E8D2-4962-8C8A-3B2D4D4876E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11 150,0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«Поддержка и развитие детского и молодежного образования и творчества»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6961" custLinFactNeighborY="-8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906FEF-7700-49E4-A46A-5AD4EF41FCC9}" type="presOf" srcId="{0B232C4D-C2D9-458F-A474-49B972F15ED1}" destId="{5931A58F-AF49-4D04-A248-9178F9F404D8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F79C8847-7442-40DB-92BF-7A489B7BDAAF}" type="presOf" srcId="{89E1C2C0-8108-4C9B-B106-DD9B018F853D}" destId="{D2BB3B45-7B20-48BE-A5F3-171DC922E3DE}" srcOrd="0" destOrd="0" presId="urn:microsoft.com/office/officeart/2005/8/layout/vList2"/>
    <dgm:cxn modelId="{3864C73B-E601-4652-8BC0-B087A3F7B44E}" type="presOf" srcId="{33F63516-C723-4E2E-952E-4528A0AA3B66}" destId="{D5BC0E73-9EED-4A6C-AD61-5817E425BEE0}" srcOrd="0" destOrd="0" presId="urn:microsoft.com/office/officeart/2005/8/layout/vList2"/>
    <dgm:cxn modelId="{A44C2E16-0D54-457C-8895-44CD975ACB77}" type="presParOf" srcId="{5931A58F-AF49-4D04-A248-9178F9F404D8}" destId="{D2BB3B45-7B20-48BE-A5F3-171DC922E3DE}" srcOrd="0" destOrd="0" presId="urn:microsoft.com/office/officeart/2005/8/layout/vList2"/>
    <dgm:cxn modelId="{0EA756AB-CCC1-4E80-B503-780C03EA78A7}" type="presParOf" srcId="{5931A58F-AF49-4D04-A248-9178F9F404D8}" destId="{904EDA8E-DD2D-4798-9A46-7AB407B485A3}" srcOrd="1" destOrd="0" presId="urn:microsoft.com/office/officeart/2005/8/layout/vList2"/>
    <dgm:cxn modelId="{8B21D568-AB23-47BB-A00B-4B5802B06FC1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5 500,0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Грантовая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поддержка проектов в области образования»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6961" custLinFactNeighborY="-8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F5E1A3E1-512D-47E0-874C-F50322C48049}" type="presOf" srcId="{0B232C4D-C2D9-458F-A474-49B972F15ED1}" destId="{5931A58F-AF49-4D04-A248-9178F9F404D8}" srcOrd="0" destOrd="0" presId="urn:microsoft.com/office/officeart/2005/8/layout/vList2"/>
    <dgm:cxn modelId="{B0881F23-1899-4159-9226-1677762F38BC}" type="presOf" srcId="{89E1C2C0-8108-4C9B-B106-DD9B018F853D}" destId="{D2BB3B45-7B20-48BE-A5F3-171DC922E3DE}" srcOrd="0" destOrd="0" presId="urn:microsoft.com/office/officeart/2005/8/layout/vList2"/>
    <dgm:cxn modelId="{40B98441-146B-4060-BF14-BBBDC0C1560F}" type="presOf" srcId="{33F63516-C723-4E2E-952E-4528A0AA3B66}" destId="{D5BC0E73-9EED-4A6C-AD61-5817E425BEE0}" srcOrd="0" destOrd="0" presId="urn:microsoft.com/office/officeart/2005/8/layout/vList2"/>
    <dgm:cxn modelId="{0EB61C20-D230-4132-B4FA-6DD9AC043091}" type="presParOf" srcId="{5931A58F-AF49-4D04-A248-9178F9F404D8}" destId="{D2BB3B45-7B20-48BE-A5F3-171DC922E3DE}" srcOrd="0" destOrd="0" presId="urn:microsoft.com/office/officeart/2005/8/layout/vList2"/>
    <dgm:cxn modelId="{02B7B812-E786-40C1-81E1-14E77160EF11}" type="presParOf" srcId="{5931A58F-AF49-4D04-A248-9178F9F404D8}" destId="{904EDA8E-DD2D-4798-9A46-7AB407B485A3}" srcOrd="1" destOrd="0" presId="urn:microsoft.com/office/officeart/2005/8/layout/vList2"/>
    <dgm:cxn modelId="{C4F76AD7-BB04-4A01-8448-7D55979EFD2D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830 536,0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«Развитие социальной инфраструктуры»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6961" custLinFactNeighborX="-812" custLinFactNeighborY="486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2BD8C5-48ED-4BF5-BAE9-2007D78A8471}" type="presOf" srcId="{89E1C2C0-8108-4C9B-B106-DD9B018F853D}" destId="{D2BB3B45-7B20-48BE-A5F3-171DC922E3DE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E0BFE21B-18A3-4042-ADC4-E293FA61AFFC}" type="presOf" srcId="{33F63516-C723-4E2E-952E-4528A0AA3B66}" destId="{D5BC0E73-9EED-4A6C-AD61-5817E425BEE0}" srcOrd="0" destOrd="0" presId="urn:microsoft.com/office/officeart/2005/8/layout/vList2"/>
    <dgm:cxn modelId="{8FFD7D50-755D-4A7C-B786-B7A85B45B512}" type="presOf" srcId="{0B232C4D-C2D9-458F-A474-49B972F15ED1}" destId="{5931A58F-AF49-4D04-A248-9178F9F404D8}" srcOrd="0" destOrd="0" presId="urn:microsoft.com/office/officeart/2005/8/layout/vList2"/>
    <dgm:cxn modelId="{0F01D977-20A1-434D-A533-6DF793AC46FD}" type="presParOf" srcId="{5931A58F-AF49-4D04-A248-9178F9F404D8}" destId="{D2BB3B45-7B20-48BE-A5F3-171DC922E3DE}" srcOrd="0" destOrd="0" presId="urn:microsoft.com/office/officeart/2005/8/layout/vList2"/>
    <dgm:cxn modelId="{7D97199F-CD3B-408C-8C17-AA8863D87FB7}" type="presParOf" srcId="{5931A58F-AF49-4D04-A248-9178F9F404D8}" destId="{904EDA8E-DD2D-4798-9A46-7AB407B485A3}" srcOrd="1" destOrd="0" presId="urn:microsoft.com/office/officeart/2005/8/layout/vList2"/>
    <dgm:cxn modelId="{0F026DAF-E1D2-4AB3-BCFD-1F709445210F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975 148,1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«Обеспечение деятельности государственных органов и подведомственных учреждений»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60894" custLinFactNeighborY="486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084FBC-B1B2-444D-94E4-7F7549341B8C}" type="presOf" srcId="{89E1C2C0-8108-4C9B-B106-DD9B018F853D}" destId="{D2BB3B45-7B20-48BE-A5F3-171DC922E3DE}" srcOrd="0" destOrd="0" presId="urn:microsoft.com/office/officeart/2005/8/layout/vList2"/>
    <dgm:cxn modelId="{350684CD-2723-46ED-BC08-E1672B634129}" type="presOf" srcId="{0B232C4D-C2D9-458F-A474-49B972F15ED1}" destId="{5931A58F-AF49-4D04-A248-9178F9F404D8}" srcOrd="0" destOrd="0" presId="urn:microsoft.com/office/officeart/2005/8/layout/vList2"/>
    <dgm:cxn modelId="{D50259F7-484A-42D6-B522-7A476458FF16}" type="presOf" srcId="{33F63516-C723-4E2E-952E-4528A0AA3B66}" destId="{D5BC0E73-9EED-4A6C-AD61-5817E425BEE0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87395B64-B665-4CA0-A462-AD1930802BD6}" type="presParOf" srcId="{5931A58F-AF49-4D04-A248-9178F9F404D8}" destId="{D2BB3B45-7B20-48BE-A5F3-171DC922E3DE}" srcOrd="0" destOrd="0" presId="urn:microsoft.com/office/officeart/2005/8/layout/vList2"/>
    <dgm:cxn modelId="{F2DACB7E-7151-4DCD-A5BA-882A3CE93FA7}" type="presParOf" srcId="{5931A58F-AF49-4D04-A248-9178F9F404D8}" destId="{904EDA8E-DD2D-4798-9A46-7AB407B485A3}" srcOrd="1" destOrd="0" presId="urn:microsoft.com/office/officeart/2005/8/layout/vList2"/>
    <dgm:cxn modelId="{43811A6A-850E-4382-BFDE-50E57A9EF597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5 400,0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"Поддержка, сохранение и развитие родных языков"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6961" custLinFactNeighborX="-812" custLinFactNeighborY="486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F68C71-E250-4050-B416-A90C53A4A636}" type="presOf" srcId="{33F63516-C723-4E2E-952E-4528A0AA3B66}" destId="{D5BC0E73-9EED-4A6C-AD61-5817E425BEE0}" srcOrd="0" destOrd="0" presId="urn:microsoft.com/office/officeart/2005/8/layout/vList2"/>
    <dgm:cxn modelId="{62DF303E-10EC-40B0-AA52-2CE24D1B902F}" type="presOf" srcId="{0B232C4D-C2D9-458F-A474-49B972F15ED1}" destId="{5931A58F-AF49-4D04-A248-9178F9F404D8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F4150F10-759C-4596-B3E5-287D5345B695}" type="presOf" srcId="{89E1C2C0-8108-4C9B-B106-DD9B018F853D}" destId="{D2BB3B45-7B20-48BE-A5F3-171DC922E3DE}" srcOrd="0" destOrd="0" presId="urn:microsoft.com/office/officeart/2005/8/layout/vList2"/>
    <dgm:cxn modelId="{29EE3C31-F86E-46B2-BF5C-88E0660C77F6}" type="presParOf" srcId="{5931A58F-AF49-4D04-A248-9178F9F404D8}" destId="{D2BB3B45-7B20-48BE-A5F3-171DC922E3DE}" srcOrd="0" destOrd="0" presId="urn:microsoft.com/office/officeart/2005/8/layout/vList2"/>
    <dgm:cxn modelId="{09BDE72A-7FFF-49FD-BC48-C9349AC2A8DC}" type="presParOf" srcId="{5931A58F-AF49-4D04-A248-9178F9F404D8}" destId="{904EDA8E-DD2D-4798-9A46-7AB407B485A3}" srcOrd="1" destOrd="0" presId="urn:microsoft.com/office/officeart/2005/8/layout/vList2"/>
    <dgm:cxn modelId="{A1901309-901F-41D4-B213-130ACBD7E225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технических средств обучения, наглядных учебных и методических материалов для организаций, осуществляющих обучение детей, работу по профилактике детского дорожно-транспортного травматизма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87872" custLinFactNeighborY="-8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0E219A-E1B6-49B5-8728-E0A5FDB195A1}" type="presOf" srcId="{33F63516-C723-4E2E-952E-4528A0AA3B66}" destId="{D5BC0E73-9EED-4A6C-AD61-5817E425BEE0}" srcOrd="0" destOrd="0" presId="urn:microsoft.com/office/officeart/2005/8/layout/vList2"/>
    <dgm:cxn modelId="{34A9F3B4-404A-4EBD-906F-51E952C19F08}" type="presOf" srcId="{89E1C2C0-8108-4C9B-B106-DD9B018F853D}" destId="{D2BB3B45-7B20-48BE-A5F3-171DC922E3DE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50A8EDCB-52D3-4AF4-8648-0D470D035703}" type="presOf" srcId="{0B232C4D-C2D9-458F-A474-49B972F15ED1}" destId="{5931A58F-AF49-4D04-A248-9178F9F404D8}" srcOrd="0" destOrd="0" presId="urn:microsoft.com/office/officeart/2005/8/layout/vList2"/>
    <dgm:cxn modelId="{5C388603-866B-4B3A-ADE6-CD8212F51C4B}" type="presParOf" srcId="{5931A58F-AF49-4D04-A248-9178F9F404D8}" destId="{D2BB3B45-7B20-48BE-A5F3-171DC922E3DE}" srcOrd="0" destOrd="0" presId="urn:microsoft.com/office/officeart/2005/8/layout/vList2"/>
    <dgm:cxn modelId="{C8CCC35B-8444-4611-9EF8-61F85B1A14A3}" type="presParOf" srcId="{5931A58F-AF49-4D04-A248-9178F9F404D8}" destId="{904EDA8E-DD2D-4798-9A46-7AB407B485A3}" srcOrd="1" destOrd="0" presId="urn:microsoft.com/office/officeart/2005/8/layout/vList2"/>
    <dgm:cxn modelId="{BD158532-95B2-45AF-AD86-5229ECFCE097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во всероссийских массовых мероприятиях с детьми по профилактике детского дорожно-транспортного травматизма и обучению безопасному участию в дорожном движении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96657" custLinFactY="-5803" custLinFactNeighborX="-1539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5BBEAD-3AED-486B-856F-8EB95B8B3846}" type="presOf" srcId="{89E1C2C0-8108-4C9B-B106-DD9B018F853D}" destId="{D2BB3B45-7B20-48BE-A5F3-171DC922E3DE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3560C1C5-8D10-44F9-9F54-A3C62C512F2F}" type="presOf" srcId="{33F63516-C723-4E2E-952E-4528A0AA3B66}" destId="{D5BC0E73-9EED-4A6C-AD61-5817E425BEE0}" srcOrd="0" destOrd="0" presId="urn:microsoft.com/office/officeart/2005/8/layout/vList2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70D226C3-F2E9-4A24-86B6-F344B7586004}" type="presOf" srcId="{0B232C4D-C2D9-458F-A474-49B972F15ED1}" destId="{5931A58F-AF49-4D04-A248-9178F9F404D8}" srcOrd="0" destOrd="0" presId="urn:microsoft.com/office/officeart/2005/8/layout/vList2"/>
    <dgm:cxn modelId="{5D28E9C7-C53E-4BAB-AFBB-0FA9E42D524B}" type="presParOf" srcId="{5931A58F-AF49-4D04-A248-9178F9F404D8}" destId="{D2BB3B45-7B20-48BE-A5F3-171DC922E3DE}" srcOrd="0" destOrd="0" presId="urn:microsoft.com/office/officeart/2005/8/layout/vList2"/>
    <dgm:cxn modelId="{09FF8E70-6205-4868-B215-755F8C53F634}" type="presParOf" srcId="{5931A58F-AF49-4D04-A248-9178F9F404D8}" destId="{904EDA8E-DD2D-4798-9A46-7AB407B485A3}" srcOrd="1" destOrd="0" presId="urn:microsoft.com/office/officeart/2005/8/layout/vList2"/>
    <dgm:cxn modelId="{60B42B20-D63E-49CA-947C-E11EF9587999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 на организацию работы по профилактике детского дорожно-транспортного травматизма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58353" custLinFactNeighborY="-8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170CE6-689C-4C41-8B4A-475D2A274A1F}" type="presOf" srcId="{0B232C4D-C2D9-458F-A474-49B972F15ED1}" destId="{5931A58F-AF49-4D04-A248-9178F9F404D8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1DA2F4D8-BD36-42DA-876E-856FCC45B837}" type="presOf" srcId="{89E1C2C0-8108-4C9B-B106-DD9B018F853D}" destId="{D2BB3B45-7B20-48BE-A5F3-171DC922E3DE}" srcOrd="0" destOrd="0" presId="urn:microsoft.com/office/officeart/2005/8/layout/vList2"/>
    <dgm:cxn modelId="{BCFEC234-9685-4F1D-A79B-70F9D7B8047A}" type="presOf" srcId="{33F63516-C723-4E2E-952E-4528A0AA3B66}" destId="{D5BC0E73-9EED-4A6C-AD61-5817E425BEE0}" srcOrd="0" destOrd="0" presId="urn:microsoft.com/office/officeart/2005/8/layout/vList2"/>
    <dgm:cxn modelId="{99433436-261F-4827-AA27-DB83CAADBB47}" type="presParOf" srcId="{5931A58F-AF49-4D04-A248-9178F9F404D8}" destId="{D2BB3B45-7B20-48BE-A5F3-171DC922E3DE}" srcOrd="0" destOrd="0" presId="urn:microsoft.com/office/officeart/2005/8/layout/vList2"/>
    <dgm:cxn modelId="{262CB726-E945-4D67-AA8E-E59F602BEFFE}" type="presParOf" srcId="{5931A58F-AF49-4D04-A248-9178F9F404D8}" destId="{904EDA8E-DD2D-4798-9A46-7AB407B485A3}" srcOrd="1" destOrd="0" presId="urn:microsoft.com/office/officeart/2005/8/layout/vList2"/>
    <dgm:cxn modelId="{41A445AF-D2C4-4F0A-A4C6-E7CAFF86C2B7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F8E855-F9DC-4483-8AA3-3B5B6FFA8C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D6D893-2AD9-4ED7-97D7-A33BF7F6A480}">
      <dgm:prSet custT="1"/>
      <dgm:spPr/>
      <dgm:t>
        <a:bodyPr/>
        <a:lstStyle/>
        <a:p>
          <a:pPr algn="ctr"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Выплаты на содержание подопечных детей в соответствии с Законом Чукотского автономного округа от 1 марта 2007 года № 12-ОЗ "О формах семейного устройства детей, оставшихся без попечения родителей, и о патронате в Чукотском автономном округе" </a:t>
          </a:r>
        </a:p>
        <a:p>
          <a:pPr algn="ctr" rtl="0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155 481,3 тыс. рублей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3D2EDA-C425-4132-B0EE-82217635D7B6}" type="parTrans" cxnId="{108F34FB-D735-4DCC-8290-232A32474A6D}">
      <dgm:prSet/>
      <dgm:spPr/>
      <dgm:t>
        <a:bodyPr/>
        <a:lstStyle/>
        <a:p>
          <a:endParaRPr lang="ru-RU"/>
        </a:p>
      </dgm:t>
    </dgm:pt>
    <dgm:pt modelId="{B97936CB-0BAA-485C-A5C5-4EF1144D82B4}" type="sibTrans" cxnId="{108F34FB-D735-4DCC-8290-232A32474A6D}">
      <dgm:prSet/>
      <dgm:spPr/>
      <dgm:t>
        <a:bodyPr/>
        <a:lstStyle/>
        <a:p>
          <a:endParaRPr lang="ru-RU"/>
        </a:p>
      </dgm:t>
    </dgm:pt>
    <dgm:pt modelId="{6CB5AD4C-D1F1-41EB-B6CB-BF72270FC961}" type="pres">
      <dgm:prSet presAssocID="{6DF8E855-F9DC-4483-8AA3-3B5B6FFA8C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63EBDF-7CE6-4FE7-B778-19446A67CA8C}" type="pres">
      <dgm:prSet presAssocID="{26D6D893-2AD9-4ED7-97D7-A33BF7F6A480}" presName="parentText" presStyleLbl="node1" presStyleIdx="0" presStyleCnt="1" custScaleY="103589" custLinFactNeighborX="-2886" custLinFactNeighborY="523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016983-FE03-43EF-AD6D-3B98F2AB89CC}" type="presOf" srcId="{26D6D893-2AD9-4ED7-97D7-A33BF7F6A480}" destId="{A463EBDF-7CE6-4FE7-B778-19446A67CA8C}" srcOrd="0" destOrd="0" presId="urn:microsoft.com/office/officeart/2005/8/layout/vList2"/>
    <dgm:cxn modelId="{108F34FB-D735-4DCC-8290-232A32474A6D}" srcId="{6DF8E855-F9DC-4483-8AA3-3B5B6FFA8C55}" destId="{26D6D893-2AD9-4ED7-97D7-A33BF7F6A480}" srcOrd="0" destOrd="0" parTransId="{493D2EDA-C425-4132-B0EE-82217635D7B6}" sibTransId="{B97936CB-0BAA-485C-A5C5-4EF1144D82B4}"/>
    <dgm:cxn modelId="{1CF4DF28-2B0E-4C42-9B5E-FA6BBE6A605D}" type="presOf" srcId="{6DF8E855-F9DC-4483-8AA3-3B5B6FFA8C55}" destId="{6CB5AD4C-D1F1-41EB-B6CB-BF72270FC961}" srcOrd="0" destOrd="0" presId="urn:microsoft.com/office/officeart/2005/8/layout/vList2"/>
    <dgm:cxn modelId="{6DE73998-4EDD-43E1-A152-EA43E3E67669}" type="presParOf" srcId="{6CB5AD4C-D1F1-41EB-B6CB-BF72270FC961}" destId="{A463EBDF-7CE6-4FE7-B778-19446A67CA8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BBFADB-095F-47F2-BFAC-085364ACD52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5D5183-2884-404C-B83C-04D67474C9C2}">
      <dgm:prSet custT="1"/>
      <dgm:spPr/>
      <dgm:t>
        <a:bodyPr/>
        <a:lstStyle/>
        <a:p>
          <a:pPr algn="ctr"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ежемесячных денежных выплат на детей в возрасте от 3 до 7 лет включительно</a:t>
          </a:r>
        </a:p>
        <a:p>
          <a:pPr algn="ctr" rtl="0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229 853,1 тыс. рублей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829374-A2D1-489E-8E17-5324E821CA92}" type="parTrans" cxnId="{8E899BB6-2FA6-437D-952D-A7852D3624DD}">
      <dgm:prSet/>
      <dgm:spPr/>
      <dgm:t>
        <a:bodyPr/>
        <a:lstStyle/>
        <a:p>
          <a:pPr algn="ctr"/>
          <a:endParaRPr lang="ru-RU"/>
        </a:p>
      </dgm:t>
    </dgm:pt>
    <dgm:pt modelId="{1A2B060A-9C49-4FB3-BD82-22ADE6835126}" type="sibTrans" cxnId="{8E899BB6-2FA6-437D-952D-A7852D3624DD}">
      <dgm:prSet/>
      <dgm:spPr/>
      <dgm:t>
        <a:bodyPr/>
        <a:lstStyle/>
        <a:p>
          <a:pPr algn="ctr"/>
          <a:endParaRPr lang="ru-RU"/>
        </a:p>
      </dgm:t>
    </dgm:pt>
    <dgm:pt modelId="{A1EEE566-6694-471E-AF5F-867CE37E018B}" type="pres">
      <dgm:prSet presAssocID="{C4BBFADB-095F-47F2-BFAC-085364ACD5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E667E0-2D08-4F55-8185-05CE70923677}" type="pres">
      <dgm:prSet presAssocID="{EF5D5183-2884-404C-B83C-04D67474C9C2}" presName="parentText" presStyleLbl="node1" presStyleIdx="0" presStyleCnt="1" custScaleX="114999" custScaleY="369994" custLinFactNeighborX="3105" custLinFactNeighborY="255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899BB6-2FA6-437D-952D-A7852D3624DD}" srcId="{C4BBFADB-095F-47F2-BFAC-085364ACD525}" destId="{EF5D5183-2884-404C-B83C-04D67474C9C2}" srcOrd="0" destOrd="0" parTransId="{31829374-A2D1-489E-8E17-5324E821CA92}" sibTransId="{1A2B060A-9C49-4FB3-BD82-22ADE6835126}"/>
    <dgm:cxn modelId="{51711002-153D-4038-9979-53E84504FAAF}" type="presOf" srcId="{C4BBFADB-095F-47F2-BFAC-085364ACD525}" destId="{A1EEE566-6694-471E-AF5F-867CE37E018B}" srcOrd="0" destOrd="0" presId="urn:microsoft.com/office/officeart/2005/8/layout/vList2"/>
    <dgm:cxn modelId="{FFB1490E-6A63-4603-886A-DCD3D627B220}" type="presOf" srcId="{EF5D5183-2884-404C-B83C-04D67474C9C2}" destId="{B6E667E0-2D08-4F55-8185-05CE70923677}" srcOrd="0" destOrd="0" presId="urn:microsoft.com/office/officeart/2005/8/layout/vList2"/>
    <dgm:cxn modelId="{87DB8413-2B84-4006-BBA1-DECAFF7A9838}" type="presParOf" srcId="{A1EEE566-6694-471E-AF5F-867CE37E018B}" destId="{B6E667E0-2D08-4F55-8185-05CE7092367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5B7BBD-A7EF-496D-A73C-EC0501476E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A1B308-958C-41C7-8651-BEE709240FDF}">
      <dgm:prSet custT="1"/>
      <dgm:spPr/>
      <dgm:t>
        <a:bodyPr/>
        <a:lstStyle/>
        <a:p>
          <a:pPr algn="ctr"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ежемесячной выплаты при рождении первого и (или) второго ребенка</a:t>
          </a:r>
        </a:p>
        <a:p>
          <a:pPr algn="ctr" rtl="0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78 000,0 тыс. рублей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D0485A-B808-4F6F-9FB3-81030B333C8D}" type="parTrans" cxnId="{1C73077A-CCEC-409F-A248-5FEEE04632EC}">
      <dgm:prSet/>
      <dgm:spPr/>
      <dgm:t>
        <a:bodyPr/>
        <a:lstStyle/>
        <a:p>
          <a:pPr algn="ctr"/>
          <a:endParaRPr lang="ru-RU"/>
        </a:p>
      </dgm:t>
    </dgm:pt>
    <dgm:pt modelId="{7F97EA77-424B-4860-ADA1-901DE0750D90}" type="sibTrans" cxnId="{1C73077A-CCEC-409F-A248-5FEEE04632EC}">
      <dgm:prSet/>
      <dgm:spPr/>
      <dgm:t>
        <a:bodyPr/>
        <a:lstStyle/>
        <a:p>
          <a:pPr algn="ctr"/>
          <a:endParaRPr lang="ru-RU"/>
        </a:p>
      </dgm:t>
    </dgm:pt>
    <dgm:pt modelId="{375FD1FC-80DC-4477-92FA-87EDD683BB6D}" type="pres">
      <dgm:prSet presAssocID="{BB5B7BBD-A7EF-496D-A73C-EC0501476E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A5FCBD-D0C1-4DB3-9677-9753C5D0E767}" type="pres">
      <dgm:prSet presAssocID="{3AA1B308-958C-41C7-8651-BEE709240FDF}" presName="parentText" presStyleLbl="node1" presStyleIdx="0" presStyleCnt="1" custScaleY="259664" custLinFactNeighborX="5410" custLinFactNeighborY="136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73077A-CCEC-409F-A248-5FEEE04632EC}" srcId="{BB5B7BBD-A7EF-496D-A73C-EC0501476E12}" destId="{3AA1B308-958C-41C7-8651-BEE709240FDF}" srcOrd="0" destOrd="0" parTransId="{28D0485A-B808-4F6F-9FB3-81030B333C8D}" sibTransId="{7F97EA77-424B-4860-ADA1-901DE0750D90}"/>
    <dgm:cxn modelId="{98506FCD-454E-4AE8-BCAE-3EC57AFBEA7E}" type="presOf" srcId="{BB5B7BBD-A7EF-496D-A73C-EC0501476E12}" destId="{375FD1FC-80DC-4477-92FA-87EDD683BB6D}" srcOrd="0" destOrd="0" presId="urn:microsoft.com/office/officeart/2005/8/layout/vList2"/>
    <dgm:cxn modelId="{207A363B-8BB0-4D03-865F-2590D98228E8}" type="presOf" srcId="{3AA1B308-958C-41C7-8651-BEE709240FDF}" destId="{CCA5FCBD-D0C1-4DB3-9677-9753C5D0E767}" srcOrd="0" destOrd="0" presId="urn:microsoft.com/office/officeart/2005/8/layout/vList2"/>
    <dgm:cxn modelId="{DF9E94CA-1C23-436F-A44D-06368C06B930}" type="presParOf" srcId="{375FD1FC-80DC-4477-92FA-87EDD683BB6D}" destId="{CCA5FCBD-D0C1-4DB3-9677-9753C5D0E76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23E195-7854-4154-8B5A-E3C19DB9F96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697685-307A-4A3B-BF1C-1016FEB87BFF}">
      <dgm:prSet custT="1"/>
      <dgm:spPr/>
      <dgm:t>
        <a:bodyPr/>
        <a:lstStyle/>
        <a:p>
          <a:pPr algn="ctr"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ежемесячной выплаты в связи с рождением (усыновлением) первого ребенка</a:t>
          </a:r>
        </a:p>
        <a:p>
          <a:pPr algn="ctr" rtl="0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142 281,9 тыс. рублей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2F928F-058F-48A3-9DD9-9A9BF9C95B15}" type="parTrans" cxnId="{A3EC8010-D7E3-47EE-9EFE-D0A8D7F347A3}">
      <dgm:prSet/>
      <dgm:spPr/>
      <dgm:t>
        <a:bodyPr/>
        <a:lstStyle/>
        <a:p>
          <a:pPr algn="ctr"/>
          <a:endParaRPr lang="ru-RU"/>
        </a:p>
      </dgm:t>
    </dgm:pt>
    <dgm:pt modelId="{3D7145D0-5DA5-4018-B69C-70B611C2A3D7}" type="sibTrans" cxnId="{A3EC8010-D7E3-47EE-9EFE-D0A8D7F347A3}">
      <dgm:prSet/>
      <dgm:spPr/>
      <dgm:t>
        <a:bodyPr/>
        <a:lstStyle/>
        <a:p>
          <a:pPr algn="ctr"/>
          <a:endParaRPr lang="ru-RU"/>
        </a:p>
      </dgm:t>
    </dgm:pt>
    <dgm:pt modelId="{055A104A-E0DA-4818-ACDF-FA759235C44A}" type="pres">
      <dgm:prSet presAssocID="{AA23E195-7854-4154-8B5A-E3C19DB9F9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679D9D-051D-43C9-A50A-196133BFF314}" type="pres">
      <dgm:prSet presAssocID="{D5697685-307A-4A3B-BF1C-1016FEB87BFF}" presName="parentText" presStyleLbl="node1" presStyleIdx="0" presStyleCnt="1" custScaleX="100000" custScaleY="219599" custLinFactNeighborX="497" custLinFactNeighborY="-822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EC8010-D7E3-47EE-9EFE-D0A8D7F347A3}" srcId="{AA23E195-7854-4154-8B5A-E3C19DB9F961}" destId="{D5697685-307A-4A3B-BF1C-1016FEB87BFF}" srcOrd="0" destOrd="0" parTransId="{4A2F928F-058F-48A3-9DD9-9A9BF9C95B15}" sibTransId="{3D7145D0-5DA5-4018-B69C-70B611C2A3D7}"/>
    <dgm:cxn modelId="{ED0B1C6C-8818-45A6-B7EE-28C62662856C}" type="presOf" srcId="{D5697685-307A-4A3B-BF1C-1016FEB87BFF}" destId="{CF679D9D-051D-43C9-A50A-196133BFF314}" srcOrd="0" destOrd="0" presId="urn:microsoft.com/office/officeart/2005/8/layout/vList2"/>
    <dgm:cxn modelId="{85F38B8A-34BB-4EE6-8D36-ECD085D11D07}" type="presOf" srcId="{AA23E195-7854-4154-8B5A-E3C19DB9F961}" destId="{055A104A-E0DA-4818-ACDF-FA759235C44A}" srcOrd="0" destOrd="0" presId="urn:microsoft.com/office/officeart/2005/8/layout/vList2"/>
    <dgm:cxn modelId="{88054AE7-B785-4BAB-82F7-9EA6728513EF}" type="presParOf" srcId="{055A104A-E0DA-4818-ACDF-FA759235C44A}" destId="{CF679D9D-051D-43C9-A50A-196133BFF3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9 433,9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«Поддержка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и развитие детского и молодежного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творчества»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6961" custLinFactNeighborY="-8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A5EC12-0793-46B6-977A-80E686499D36}" type="presOf" srcId="{89E1C2C0-8108-4C9B-B106-DD9B018F853D}" destId="{D2BB3B45-7B20-48BE-A5F3-171DC922E3DE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5BFDCE66-603B-4244-AB09-215EDE527955}" type="presOf" srcId="{0B232C4D-C2D9-458F-A474-49B972F15ED1}" destId="{5931A58F-AF49-4D04-A248-9178F9F404D8}" srcOrd="0" destOrd="0" presId="urn:microsoft.com/office/officeart/2005/8/layout/vList2"/>
    <dgm:cxn modelId="{E7E13BED-C09A-451D-A9E6-71726AA426F2}" type="presOf" srcId="{33F63516-C723-4E2E-952E-4528A0AA3B66}" destId="{D5BC0E73-9EED-4A6C-AD61-5817E425BEE0}" srcOrd="0" destOrd="0" presId="urn:microsoft.com/office/officeart/2005/8/layout/vList2"/>
    <dgm:cxn modelId="{EDC76DEA-FF40-4B6A-AE60-7864ED645428}" type="presParOf" srcId="{5931A58F-AF49-4D04-A248-9178F9F404D8}" destId="{D2BB3B45-7B20-48BE-A5F3-171DC922E3DE}" srcOrd="0" destOrd="0" presId="urn:microsoft.com/office/officeart/2005/8/layout/vList2"/>
    <dgm:cxn modelId="{3894F218-9233-4E67-BAED-67A7D46DF3BE}" type="presParOf" srcId="{5931A58F-AF49-4D04-A248-9178F9F404D8}" destId="{904EDA8E-DD2D-4798-9A46-7AB407B485A3}" srcOrd="1" destOrd="0" presId="urn:microsoft.com/office/officeart/2005/8/layout/vList2"/>
    <dgm:cxn modelId="{8F1241B9-10A8-49E0-AB7A-823C1A1255D0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78 360,7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"Обеспечение деятельности государственных органов и подведомственных учреждений"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612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C17748-A7D7-47C6-83FD-89F281208937}" type="presOf" srcId="{33F63516-C723-4E2E-952E-4528A0AA3B66}" destId="{D5BC0E73-9EED-4A6C-AD61-5817E425BEE0}" srcOrd="0" destOrd="0" presId="urn:microsoft.com/office/officeart/2005/8/layout/vList2"/>
    <dgm:cxn modelId="{7E343E69-07CA-4EF7-B83E-096B397068FC}" type="presOf" srcId="{0B232C4D-C2D9-458F-A474-49B972F15ED1}" destId="{5931A58F-AF49-4D04-A248-9178F9F404D8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A768D30C-AD1C-4F1B-8CF1-70E089ED59B0}" type="presOf" srcId="{89E1C2C0-8108-4C9B-B106-DD9B018F853D}" destId="{D2BB3B45-7B20-48BE-A5F3-171DC922E3DE}" srcOrd="0" destOrd="0" presId="urn:microsoft.com/office/officeart/2005/8/layout/vList2"/>
    <dgm:cxn modelId="{EDE915FF-BAB4-4649-9816-8AEB6223B043}" type="presParOf" srcId="{5931A58F-AF49-4D04-A248-9178F9F404D8}" destId="{D2BB3B45-7B20-48BE-A5F3-171DC922E3DE}" srcOrd="0" destOrd="0" presId="urn:microsoft.com/office/officeart/2005/8/layout/vList2"/>
    <dgm:cxn modelId="{5444B833-6E24-4CB5-B528-502AB60F4413}" type="presParOf" srcId="{5931A58F-AF49-4D04-A248-9178F9F404D8}" destId="{904EDA8E-DD2D-4798-9A46-7AB407B485A3}" srcOrd="1" destOrd="0" presId="urn:microsoft.com/office/officeart/2005/8/layout/vList2"/>
    <dgm:cxn modelId="{D99A1CB0-9BE8-4803-9F0C-0C6B52B3C24C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28 700,0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«Поддержка </a:t>
          </a:r>
        </a:p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физической культуры и спорта» 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42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DFADD4-7EFB-4774-9C04-A122D1D0338E}" type="presOf" srcId="{33F63516-C723-4E2E-952E-4528A0AA3B66}" destId="{D5BC0E73-9EED-4A6C-AD61-5817E425BEE0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F9A4D62F-9E2D-4B4D-96C2-B3222D4F51A9}" type="presOf" srcId="{0B232C4D-C2D9-458F-A474-49B972F15ED1}" destId="{5931A58F-AF49-4D04-A248-9178F9F404D8}" srcOrd="0" destOrd="0" presId="urn:microsoft.com/office/officeart/2005/8/layout/vList2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146FEBE7-A686-45C2-851A-2462B41C69F5}" type="presOf" srcId="{89E1C2C0-8108-4C9B-B106-DD9B018F853D}" destId="{D2BB3B45-7B20-48BE-A5F3-171DC922E3DE}" srcOrd="0" destOrd="0" presId="urn:microsoft.com/office/officeart/2005/8/layout/vList2"/>
    <dgm:cxn modelId="{7DA86A7B-79FC-4A2D-98DB-0D2500D9041F}" type="presParOf" srcId="{5931A58F-AF49-4D04-A248-9178F9F404D8}" destId="{D2BB3B45-7B20-48BE-A5F3-171DC922E3DE}" srcOrd="0" destOrd="0" presId="urn:microsoft.com/office/officeart/2005/8/layout/vList2"/>
    <dgm:cxn modelId="{BC4D2571-7CDD-4A71-9E4F-09AB4ADFC08B}" type="presParOf" srcId="{5931A58F-AF49-4D04-A248-9178F9F404D8}" destId="{904EDA8E-DD2D-4798-9A46-7AB407B485A3}" srcOrd="1" destOrd="0" presId="urn:microsoft.com/office/officeart/2005/8/layout/vList2"/>
    <dgm:cxn modelId="{11A26EDF-0E9F-4EFF-8AD2-E3E378E0EE1A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4 900,0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«Развитие кадрового потенциала»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6961" custLinFactNeighborY="-8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888106-0897-437D-9B45-FD3F5FFACCEB}" type="presOf" srcId="{0B232C4D-C2D9-458F-A474-49B972F15ED1}" destId="{5931A58F-AF49-4D04-A248-9178F9F404D8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F70D9D1A-4DFB-4F3A-BED8-7A587D231EF8}" type="presOf" srcId="{89E1C2C0-8108-4C9B-B106-DD9B018F853D}" destId="{D2BB3B45-7B20-48BE-A5F3-171DC922E3DE}" srcOrd="0" destOrd="0" presId="urn:microsoft.com/office/officeart/2005/8/layout/vList2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D0A742F3-951A-462B-88B5-2F3367E7B6AC}" type="presOf" srcId="{33F63516-C723-4E2E-952E-4528A0AA3B66}" destId="{D5BC0E73-9EED-4A6C-AD61-5817E425BEE0}" srcOrd="0" destOrd="0" presId="urn:microsoft.com/office/officeart/2005/8/layout/vList2"/>
    <dgm:cxn modelId="{4485F50E-4F73-415E-9DBE-00E03897C6CD}" type="presParOf" srcId="{5931A58F-AF49-4D04-A248-9178F9F404D8}" destId="{D2BB3B45-7B20-48BE-A5F3-171DC922E3DE}" srcOrd="0" destOrd="0" presId="urn:microsoft.com/office/officeart/2005/8/layout/vList2"/>
    <dgm:cxn modelId="{627AD7F4-CA6D-4F35-862B-9A2B20B1BAC0}" type="presParOf" srcId="{5931A58F-AF49-4D04-A248-9178F9F404D8}" destId="{904EDA8E-DD2D-4798-9A46-7AB407B485A3}" srcOrd="1" destOrd="0" presId="urn:microsoft.com/office/officeart/2005/8/layout/vList2"/>
    <dgm:cxn modelId="{9F67C457-AE27-4DDB-B166-2EFC91BCA3C8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1EBC8-E8D2-4962-8C8A-3B2D4D4876E4}">
      <dsp:nvSpPr>
        <dsp:cNvPr id="0" name=""/>
        <dsp:cNvSpPr/>
      </dsp:nvSpPr>
      <dsp:spPr>
        <a:xfrm>
          <a:off x="0" y="0"/>
          <a:ext cx="2532676" cy="9702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 </a:t>
          </a: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117 702,0 тыс. рублей</a:t>
          </a:r>
        </a:p>
      </dsp:txBody>
      <dsp:txXfrm>
        <a:off x="47363" y="47363"/>
        <a:ext cx="2437950" cy="87550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107363"/>
          <a:ext cx="2556285" cy="56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«Поддержка и развитие детского и молодежного образования и творчества»</a:t>
          </a:r>
        </a:p>
      </dsp:txBody>
      <dsp:txXfrm>
        <a:off x="27465" y="134828"/>
        <a:ext cx="2501355" cy="507700"/>
      </dsp:txXfrm>
    </dsp:sp>
    <dsp:sp modelId="{D5BC0E73-9EED-4A6C-AD61-5817E425BEE0}">
      <dsp:nvSpPr>
        <dsp:cNvPr id="0" name=""/>
        <dsp:cNvSpPr/>
      </dsp:nvSpPr>
      <dsp:spPr>
        <a:xfrm>
          <a:off x="0" y="783736"/>
          <a:ext cx="2556285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11 150,0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4" y="794820"/>
        <a:ext cx="2534117" cy="2048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43847"/>
          <a:ext cx="2520280" cy="56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</a:t>
          </a:r>
          <a:r>
            <a:rPr lang="ru-RU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Грантовая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поддержка проектов в области образования»</a:t>
          </a:r>
        </a:p>
      </dsp:txBody>
      <dsp:txXfrm>
        <a:off x="27465" y="71312"/>
        <a:ext cx="2465350" cy="507700"/>
      </dsp:txXfrm>
    </dsp:sp>
    <dsp:sp modelId="{D5BC0E73-9EED-4A6C-AD61-5817E425BEE0}">
      <dsp:nvSpPr>
        <dsp:cNvPr id="0" name=""/>
        <dsp:cNvSpPr/>
      </dsp:nvSpPr>
      <dsp:spPr>
        <a:xfrm>
          <a:off x="0" y="720219"/>
          <a:ext cx="2520280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5 500,0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4" y="731303"/>
        <a:ext cx="2498112" cy="2048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393242"/>
          <a:ext cx="2520819" cy="56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«Развитие социальной инфраструктуры»</a:t>
          </a:r>
        </a:p>
      </dsp:txBody>
      <dsp:txXfrm>
        <a:off x="27465" y="420707"/>
        <a:ext cx="2465889" cy="507700"/>
      </dsp:txXfrm>
    </dsp:sp>
    <dsp:sp modelId="{D5BC0E73-9EED-4A6C-AD61-5817E425BEE0}">
      <dsp:nvSpPr>
        <dsp:cNvPr id="0" name=""/>
        <dsp:cNvSpPr/>
      </dsp:nvSpPr>
      <dsp:spPr>
        <a:xfrm>
          <a:off x="0" y="963756"/>
          <a:ext cx="2520819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830 536,0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4" y="974840"/>
        <a:ext cx="2498651" cy="20488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184760"/>
          <a:ext cx="2520819" cy="729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«Обеспечение деятельности государственных органов и подведомственных учреждений»</a:t>
          </a:r>
        </a:p>
      </dsp:txBody>
      <dsp:txXfrm>
        <a:off x="35614" y="220374"/>
        <a:ext cx="2449591" cy="658330"/>
      </dsp:txXfrm>
    </dsp:sp>
    <dsp:sp modelId="{D5BC0E73-9EED-4A6C-AD61-5817E425BEE0}">
      <dsp:nvSpPr>
        <dsp:cNvPr id="0" name=""/>
        <dsp:cNvSpPr/>
      </dsp:nvSpPr>
      <dsp:spPr>
        <a:xfrm>
          <a:off x="0" y="922202"/>
          <a:ext cx="2520819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975 148,1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4" y="933286"/>
        <a:ext cx="2498651" cy="20488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393242"/>
          <a:ext cx="2520819" cy="56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"Поддержка, сохранение и развитие родных языков"</a:t>
          </a:r>
        </a:p>
      </dsp:txBody>
      <dsp:txXfrm>
        <a:off x="27465" y="420707"/>
        <a:ext cx="2465889" cy="507700"/>
      </dsp:txXfrm>
    </dsp:sp>
    <dsp:sp modelId="{D5BC0E73-9EED-4A6C-AD61-5817E425BEE0}">
      <dsp:nvSpPr>
        <dsp:cNvPr id="0" name=""/>
        <dsp:cNvSpPr/>
      </dsp:nvSpPr>
      <dsp:spPr>
        <a:xfrm>
          <a:off x="0" y="963756"/>
          <a:ext cx="2520819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5 400,0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4" y="974840"/>
        <a:ext cx="2498651" cy="20488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13594"/>
          <a:ext cx="2470424" cy="13283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технических средств обучения, наглядных учебных и методических материалов для организаций, осуществляющих обучение детей, работу по профилактике детского дорожно-транспортного травматизма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843" y="78437"/>
        <a:ext cx="2340738" cy="1198622"/>
      </dsp:txXfrm>
    </dsp:sp>
    <dsp:sp modelId="{D5BC0E73-9EED-4A6C-AD61-5817E425BEE0}">
      <dsp:nvSpPr>
        <dsp:cNvPr id="0" name=""/>
        <dsp:cNvSpPr/>
      </dsp:nvSpPr>
      <dsp:spPr>
        <a:xfrm>
          <a:off x="0" y="1375669"/>
          <a:ext cx="2470424" cy="286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100,0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984" y="1389653"/>
        <a:ext cx="2442456" cy="25850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0"/>
          <a:ext cx="2425661" cy="12937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во всероссийских массовых мероприятиях с детьми по профилактике детского дорожно-транспортного травматизма и обучению безопасному участию в дорожном движении</a:t>
          </a:r>
        </a:p>
      </dsp:txBody>
      <dsp:txXfrm>
        <a:off x="63155" y="63155"/>
        <a:ext cx="2299351" cy="1167424"/>
      </dsp:txXfrm>
    </dsp:sp>
    <dsp:sp modelId="{D5BC0E73-9EED-4A6C-AD61-5817E425BEE0}">
      <dsp:nvSpPr>
        <dsp:cNvPr id="0" name=""/>
        <dsp:cNvSpPr/>
      </dsp:nvSpPr>
      <dsp:spPr>
        <a:xfrm>
          <a:off x="0" y="1311472"/>
          <a:ext cx="2425661" cy="253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500,0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382" y="1323854"/>
        <a:ext cx="2400897" cy="22889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281775"/>
          <a:ext cx="2470424" cy="6991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 на организацию работы по профилактике детского дорожно-транспортного травматизма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28" y="315903"/>
        <a:ext cx="2402168" cy="630859"/>
      </dsp:txXfrm>
    </dsp:sp>
    <dsp:sp modelId="{D5BC0E73-9EED-4A6C-AD61-5817E425BEE0}">
      <dsp:nvSpPr>
        <dsp:cNvPr id="0" name=""/>
        <dsp:cNvSpPr/>
      </dsp:nvSpPr>
      <dsp:spPr>
        <a:xfrm>
          <a:off x="0" y="1094632"/>
          <a:ext cx="2470424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500,0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4" y="1105716"/>
        <a:ext cx="2448256" cy="204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3EBDF-7CE6-4FE7-B778-19446A67CA8C}">
      <dsp:nvSpPr>
        <dsp:cNvPr id="0" name=""/>
        <dsp:cNvSpPr/>
      </dsp:nvSpPr>
      <dsp:spPr>
        <a:xfrm>
          <a:off x="0" y="381817"/>
          <a:ext cx="2534674" cy="1378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Выплаты на содержание подопечных детей в соответствии с Законом Чукотского автономного округа от 1 марта 2007 года № 12-ОЗ "О формах семейного устройства детей, оставшихся без попечения родителей, и о патронате в Чукотском автономном округе" 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155 481,3 тыс. рублей</a:t>
          </a:r>
          <a:endParaRPr lang="ru-RU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300" y="449117"/>
        <a:ext cx="2400074" cy="1244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667E0-2D08-4F55-8185-05CE70923677}">
      <dsp:nvSpPr>
        <dsp:cNvPr id="0" name=""/>
        <dsp:cNvSpPr/>
      </dsp:nvSpPr>
      <dsp:spPr>
        <a:xfrm>
          <a:off x="0" y="1640"/>
          <a:ext cx="2438091" cy="8386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ежемесячных денежных выплат на детей в возрасте от 3 до 7 лет включительно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229 853,1 тыс. рублей</a:t>
          </a:r>
          <a:endParaRPr lang="ru-RU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940" y="42580"/>
        <a:ext cx="2356211" cy="7567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5FCBD-D0C1-4DB3-9677-9753C5D0E767}">
      <dsp:nvSpPr>
        <dsp:cNvPr id="0" name=""/>
        <dsp:cNvSpPr/>
      </dsp:nvSpPr>
      <dsp:spPr>
        <a:xfrm>
          <a:off x="0" y="162840"/>
          <a:ext cx="2344890" cy="8650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ежемесячной выплаты при рождении первого и (или) второго ребенка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78 000,0 тыс. рублей</a:t>
          </a:r>
          <a:endParaRPr lang="ru-RU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226" y="205066"/>
        <a:ext cx="2260438" cy="7805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79D9D-051D-43C9-A50A-196133BFF314}">
      <dsp:nvSpPr>
        <dsp:cNvPr id="0" name=""/>
        <dsp:cNvSpPr/>
      </dsp:nvSpPr>
      <dsp:spPr>
        <a:xfrm>
          <a:off x="0" y="0"/>
          <a:ext cx="2432149" cy="730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ежемесячной выплаты в связи с рождением (усыновлением) первого ребенка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142 281,9 тыс. рублей</a:t>
          </a:r>
          <a:endParaRPr lang="ru-RU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676" y="35676"/>
        <a:ext cx="2360797" cy="6594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287383"/>
          <a:ext cx="2880320" cy="56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«Поддержка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 развитие детского и молодежного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творчества»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65" y="314848"/>
        <a:ext cx="2825390" cy="507700"/>
      </dsp:txXfrm>
    </dsp:sp>
    <dsp:sp modelId="{D5BC0E73-9EED-4A6C-AD61-5817E425BEE0}">
      <dsp:nvSpPr>
        <dsp:cNvPr id="0" name=""/>
        <dsp:cNvSpPr/>
      </dsp:nvSpPr>
      <dsp:spPr>
        <a:xfrm>
          <a:off x="0" y="963756"/>
          <a:ext cx="2880320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9 433,9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4" y="974840"/>
        <a:ext cx="2858152" cy="2048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218052"/>
          <a:ext cx="3356503" cy="7335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"Обеспечение деятельности государственных органов и подведомственных учреждений"</a:t>
          </a:r>
        </a:p>
      </dsp:txBody>
      <dsp:txXfrm>
        <a:off x="35807" y="253859"/>
        <a:ext cx="3284889" cy="661898"/>
      </dsp:txXfrm>
    </dsp:sp>
    <dsp:sp modelId="{D5BC0E73-9EED-4A6C-AD61-5817E425BEE0}">
      <dsp:nvSpPr>
        <dsp:cNvPr id="0" name=""/>
        <dsp:cNvSpPr/>
      </dsp:nvSpPr>
      <dsp:spPr>
        <a:xfrm>
          <a:off x="0" y="1049197"/>
          <a:ext cx="3356503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78 360,7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4" y="1060281"/>
        <a:ext cx="3334335" cy="2048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319601"/>
          <a:ext cx="2808312" cy="530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«Поддержка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физической культуры и спорта» </a:t>
          </a:r>
        </a:p>
      </dsp:txBody>
      <dsp:txXfrm>
        <a:off x="25893" y="345494"/>
        <a:ext cx="2756526" cy="478627"/>
      </dsp:txXfrm>
    </dsp:sp>
    <dsp:sp modelId="{D5BC0E73-9EED-4A6C-AD61-5817E425BEE0}">
      <dsp:nvSpPr>
        <dsp:cNvPr id="0" name=""/>
        <dsp:cNvSpPr/>
      </dsp:nvSpPr>
      <dsp:spPr>
        <a:xfrm>
          <a:off x="0" y="947647"/>
          <a:ext cx="2808312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28 700,0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4" y="958731"/>
        <a:ext cx="2786144" cy="2048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287383"/>
          <a:ext cx="2520819" cy="56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«Развитие кадрового потенциала»</a:t>
          </a:r>
        </a:p>
      </dsp:txBody>
      <dsp:txXfrm>
        <a:off x="27465" y="314848"/>
        <a:ext cx="2465889" cy="507700"/>
      </dsp:txXfrm>
    </dsp:sp>
    <dsp:sp modelId="{D5BC0E73-9EED-4A6C-AD61-5817E425BEE0}">
      <dsp:nvSpPr>
        <dsp:cNvPr id="0" name=""/>
        <dsp:cNvSpPr/>
      </dsp:nvSpPr>
      <dsp:spPr>
        <a:xfrm>
          <a:off x="0" y="963756"/>
          <a:ext cx="2520819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4 900,0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4" y="974840"/>
        <a:ext cx="2498651" cy="204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0.71106</cdr:x>
      <cdr:y>0.14066</cdr:y>
    </cdr:from>
    <cdr:to>
      <cdr:x>0.79223</cdr:x>
      <cdr:y>0.17516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 flipH="1">
          <a:off x="6305548" y="695326"/>
          <a:ext cx="719778" cy="17059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1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0.393</cdr:x>
      <cdr:y>0.17817</cdr:y>
    </cdr:from>
    <cdr:to>
      <cdr:x>0.42301</cdr:x>
      <cdr:y>0.22644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 flipH="1" flipV="1">
          <a:off x="3300826" y="803866"/>
          <a:ext cx="252055" cy="21778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5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0.64155</cdr:x>
      <cdr:y>0.3836</cdr:y>
    </cdr:from>
    <cdr:to>
      <cdr:x>0.67012</cdr:x>
      <cdr:y>0.48395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2633461" y="782626"/>
          <a:ext cx="117278" cy="20473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0.17044</cdr:x>
      <cdr:y>0.61108</cdr:y>
    </cdr:from>
    <cdr:to>
      <cdr:x>0.35671</cdr:x>
      <cdr:y>0.74545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5850" y="1397203"/>
          <a:ext cx="694944" cy="3072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17 757,3</a:t>
          </a:r>
          <a:endParaRPr lang="ru-RU" sz="1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0.2658</cdr:x>
      <cdr:y>0.6301</cdr:y>
    </cdr:from>
    <cdr:to>
      <cdr:x>0.28921</cdr:x>
      <cdr:y>0.72123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2326207" y="2876870"/>
          <a:ext cx="204878" cy="41607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0.18222</cdr:x>
      <cdr:y>0.6316</cdr:y>
    </cdr:from>
    <cdr:to>
      <cdr:x>0.21481</cdr:x>
      <cdr:y>0.65438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V="1">
          <a:off x="1594749" y="2883717"/>
          <a:ext cx="285219" cy="10400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0.21983</cdr:x>
      <cdr:y>0.54256</cdr:y>
    </cdr:from>
    <cdr:to>
      <cdr:x>0.26497</cdr:x>
      <cdr:y>0.56359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>
          <a:off x="1923897" y="2264554"/>
          <a:ext cx="395021" cy="8778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07EAA-2FAA-4E78-A009-F94F668257A0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66F86-61C4-4061-8CC2-78A29F48E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3571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702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fld id="{031E0E9A-C57A-4CB7-8D7E-93C8ABF24254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509588"/>
            <a:ext cx="407987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702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fld id="{9704D41D-A07E-4A73-BFFB-192B13209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058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g906f9a1bfb_0_3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509588"/>
            <a:ext cx="407987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7" name="Google Shape;1767;g906f9a1bfb_0_363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4175" y="509588"/>
            <a:ext cx="407987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04D41D-A07E-4A73-BFFB-192B13209B80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111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4175" y="509588"/>
            <a:ext cx="407987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04D41D-A07E-4A73-BFFB-192B13209B8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11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86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817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2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67000"/>
            <a:ext cx="7543800" cy="1270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937000"/>
            <a:ext cx="6858000" cy="8255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02.12.2021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5143500"/>
            <a:ext cx="7543800" cy="22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9949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02.12.2021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431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2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30500"/>
            <a:ext cx="7543800" cy="13970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127500"/>
            <a:ext cx="6858000" cy="762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02.12.2021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5143500"/>
            <a:ext cx="7543800" cy="22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767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508001"/>
            <a:ext cx="3657600" cy="3139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08001"/>
            <a:ext cx="3657600" cy="3139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02.12.2021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2667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508000"/>
            <a:ext cx="3657600" cy="533136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107720"/>
            <a:ext cx="3657600" cy="2540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508000"/>
            <a:ext cx="3657600" cy="533136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107720"/>
            <a:ext cx="3657600" cy="2540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02.12.2021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041136"/>
            <a:ext cx="3657600" cy="1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041136"/>
            <a:ext cx="3657600" cy="1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01360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02.12.2021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0842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02.12.2021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200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0"/>
            <a:ext cx="6784848" cy="13335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381000"/>
            <a:ext cx="4594934" cy="34289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3" y="381000"/>
            <a:ext cx="2673657" cy="34290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02.12.2021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994694" y="2095368"/>
            <a:ext cx="3175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7636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810000"/>
            <a:ext cx="6784848" cy="13335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81000"/>
            <a:ext cx="7543800" cy="24130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921001"/>
            <a:ext cx="7391400" cy="67071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02.12.2021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87964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71500"/>
            <a:ext cx="7239000" cy="32385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02.12.2021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9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617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571502"/>
            <a:ext cx="1828800" cy="45084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571501"/>
            <a:ext cx="5715000" cy="40640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02.12.2021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98559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00886"/>
      </p:ext>
    </p:extLst>
  </p:cSld>
  <p:clrMapOvr>
    <a:masterClrMapping/>
  </p:clrMapOvr>
  <p:hf sldNum="0"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23117"/>
      </p:ext>
    </p:extLst>
  </p:cSld>
  <p:clrMapOvr>
    <a:masterClrMapping/>
  </p:clrMapOvr>
  <p:hf sldNum="0"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43550"/>
      </p:ext>
    </p:extLst>
  </p:cSld>
  <p:clrMapOvr>
    <a:masterClrMapping/>
  </p:clrMapOvr>
  <p:hf sldNum="0"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9D6DB-4687-4EC7-AAAC-22CE8EE462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682165"/>
      </p:ext>
    </p:extLst>
  </p:cSld>
  <p:clrMapOvr>
    <a:masterClrMapping/>
  </p:clrMapOvr>
  <p:hf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5749"/>
      </p:ext>
    </p:extLst>
  </p:cSld>
  <p:clrMapOvr>
    <a:masterClrMapping/>
  </p:clrMapOvr>
  <p:hf sldNum="0"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65559"/>
      </p:ext>
    </p:extLst>
  </p:cSld>
  <p:clrMapOvr>
    <a:masterClrMapping/>
  </p:clrMapOvr>
  <p:hf sldNum="0"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36193"/>
      </p:ext>
    </p:extLst>
  </p:cSld>
  <p:clrMapOvr>
    <a:masterClrMapping/>
  </p:clrMapOvr>
  <p:hf sldNum="0"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52530"/>
      </p:ext>
    </p:extLst>
  </p:cSld>
  <p:clrMapOvr>
    <a:masterClrMapping/>
  </p:clrMapOvr>
  <p:hf sldNum="0" hdr="0" ft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0334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4B62-F546-433C-8C3F-CBE09C6C89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0476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60841"/>
      </p:ext>
    </p:extLst>
  </p:cSld>
  <p:clrMapOvr>
    <a:masterClrMapping/>
  </p:clrMapOvr>
  <p:hf sldNum="0" hdr="0" ft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531505"/>
      </p:ext>
    </p:extLst>
  </p:cSld>
  <p:clrMapOvr>
    <a:masterClrMapping/>
  </p:clrMapOvr>
  <p:hf sldNum="0" hdr="0" ft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4626"/>
            <a:ext cx="7772400" cy="508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000126"/>
            <a:ext cx="7772400" cy="4064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70204" y="4840960"/>
            <a:ext cx="554023" cy="30427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115D5-E6F6-41E7-8CF9-884FA1F893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0824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F2A-F284-4DE9-A1C3-0B650424A7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2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0EC6-A8D6-461A-8469-F7320F5204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98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B050-3811-4E8C-8992-FDEA3680F8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69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C4E42-24F1-4C27-B3BC-F20756190E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00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5BC1-29A9-4C64-AB02-45CE8DA15C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97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23E5-6970-4287-BCED-DDBAA8770F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88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63D1-EA88-4998-99F0-52AB621F8B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1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00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EA0F-3E87-4478-9EC1-980F91E845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87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B13B-A1FD-4818-850E-E8D259F6C6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01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208A-043B-401B-9543-6313FFFC77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21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D31A-0F50-405A-BE05-32AA9125D1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452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FEF8-9544-4379-9144-D5BB2C206F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63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E99-54D2-4D4A-AD93-ACFD151FE1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158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B298-C7DB-4430-BC8F-7CED5AD39E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25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DB73-7C48-45C0-960B-0C57ABCD13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9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6894B-E85E-4F3D-9E59-7096B423C4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7037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5DC9-EA5B-429D-AAD3-1BF6EA76E9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34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F60E-7AE5-4939-97C1-B46AC6DE32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611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D0AD-2738-408F-94F1-BB9EB80BC5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9094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A91D-F736-4A1A-A0B4-D2B64A7303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18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ACF-26BB-432E-8317-108E431891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432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2F07-8E5E-415B-9223-7C1EB735A3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753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C90F-DBF0-49B1-8C3D-DDED8EA766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1266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5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B74D-EB4E-49EE-AB4A-82CCA73C0C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020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A6CC5-7122-4DB7-9A74-0E028CDE53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331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49B6-9362-46EA-AA29-531321887C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892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CB48-31E3-4477-95BF-7185784067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66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663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0CEB-D810-4CAB-8BE7-E4F8488D47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308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EB98-BC42-44FC-8753-F69EE3922A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20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6233-1E30-4556-B80C-A5AC2CB12F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7330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A159-A533-4827-A580-30573551AA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574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8D685-3F1D-4552-A00D-3497ED9DE8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514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793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217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3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619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8712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28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814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0412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8792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645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519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51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14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7819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403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18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57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1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409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915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798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592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8544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0196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165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016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941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563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05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1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6164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943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982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9236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2654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221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567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808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5248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649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2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408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9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838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8766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8253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856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16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6156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269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054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79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137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561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419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531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91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5658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6404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527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585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5997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3905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838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9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89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jp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12/2/2021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84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1" r:id="rId1"/>
    <p:sldLayoutId id="2147485052" r:id="rId2"/>
    <p:sldLayoutId id="2147485053" r:id="rId3"/>
    <p:sldLayoutId id="2147485054" r:id="rId4"/>
    <p:sldLayoutId id="2147485055" r:id="rId5"/>
    <p:sldLayoutId id="2147485056" r:id="rId6"/>
    <p:sldLayoutId id="2147485057" r:id="rId7"/>
    <p:sldLayoutId id="2147485058" r:id="rId8"/>
    <p:sldLayoutId id="2147485059" r:id="rId9"/>
    <p:sldLayoutId id="2147485060" r:id="rId10"/>
    <p:sldLayoutId id="214748506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3810000"/>
            <a:ext cx="6781800" cy="1333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71500"/>
            <a:ext cx="7543800" cy="32385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517398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02.12.2021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5173980"/>
            <a:ext cx="487386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242852">
                  <a:lumMod val="90000"/>
                  <a:lumOff val="10000"/>
                </a:srgbClr>
              </a:solidFill>
              <a:latin typeface="Times New Roman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739640"/>
            <a:ext cx="762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17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5143500"/>
            <a:ext cx="7543800" cy="22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36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3" r:id="rId1"/>
    <p:sldLayoutId id="2147485184" r:id="rId2"/>
    <p:sldLayoutId id="2147485185" r:id="rId3"/>
    <p:sldLayoutId id="2147485186" r:id="rId4"/>
    <p:sldLayoutId id="2147485187" r:id="rId5"/>
    <p:sldLayoutId id="2147485188" r:id="rId6"/>
    <p:sldLayoutId id="2147485189" r:id="rId7"/>
    <p:sldLayoutId id="2147485190" r:id="rId8"/>
    <p:sldLayoutId id="2147485191" r:id="rId9"/>
    <p:sldLayoutId id="2147485192" r:id="rId10"/>
    <p:sldLayoutId id="214748519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59D6DB-4687-4EC7-AAAC-22CE8EE462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9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5" r:id="rId1"/>
    <p:sldLayoutId id="2147485196" r:id="rId2"/>
    <p:sldLayoutId id="2147485197" r:id="rId3"/>
    <p:sldLayoutId id="2147485198" r:id="rId4"/>
    <p:sldLayoutId id="2147485199" r:id="rId5"/>
    <p:sldLayoutId id="2147485200" r:id="rId6"/>
    <p:sldLayoutId id="2147485201" r:id="rId7"/>
    <p:sldLayoutId id="2147485202" r:id="rId8"/>
    <p:sldLayoutId id="2147485203" r:id="rId9"/>
    <p:sldLayoutId id="2147485204" r:id="rId10"/>
    <p:sldLayoutId id="2147485205" r:id="rId11"/>
    <p:sldLayoutId id="214748520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106475-EAF3-427B-B39B-F74432A21F8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12/2/2021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564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5" r:id="rId1"/>
    <p:sldLayoutId id="2147485076" r:id="rId2"/>
    <p:sldLayoutId id="2147485077" r:id="rId3"/>
    <p:sldLayoutId id="2147485078" r:id="rId4"/>
    <p:sldLayoutId id="2147485079" r:id="rId5"/>
    <p:sldLayoutId id="2147485080" r:id="rId6"/>
    <p:sldLayoutId id="2147485081" r:id="rId7"/>
    <p:sldLayoutId id="2147485082" r:id="rId8"/>
    <p:sldLayoutId id="2147485083" r:id="rId9"/>
    <p:sldLayoutId id="2147485084" r:id="rId10"/>
    <p:sldLayoutId id="214748508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87B756-AF86-4130-A309-B0911246041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12/2/2021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400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7" r:id="rId1"/>
    <p:sldLayoutId id="2147485088" r:id="rId2"/>
    <p:sldLayoutId id="2147485089" r:id="rId3"/>
    <p:sldLayoutId id="2147485090" r:id="rId4"/>
    <p:sldLayoutId id="2147485091" r:id="rId5"/>
    <p:sldLayoutId id="2147485092" r:id="rId6"/>
    <p:sldLayoutId id="2147485093" r:id="rId7"/>
    <p:sldLayoutId id="2147485094" r:id="rId8"/>
    <p:sldLayoutId id="2147485095" r:id="rId9"/>
    <p:sldLayoutId id="2147485096" r:id="rId10"/>
    <p:sldLayoutId id="214748509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CD6847-3CEE-4B61-B418-01465D56C66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12/2/2021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2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444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9" r:id="rId1"/>
    <p:sldLayoutId id="2147485100" r:id="rId2"/>
    <p:sldLayoutId id="2147485101" r:id="rId3"/>
    <p:sldLayoutId id="2147485102" r:id="rId4"/>
    <p:sldLayoutId id="2147485103" r:id="rId5"/>
    <p:sldLayoutId id="2147485104" r:id="rId6"/>
    <p:sldLayoutId id="2147485105" r:id="rId7"/>
    <p:sldLayoutId id="2147485106" r:id="rId8"/>
    <p:sldLayoutId id="2147485107" r:id="rId9"/>
    <p:sldLayoutId id="2147485108" r:id="rId10"/>
    <p:sldLayoutId id="214748510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0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843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1" r:id="rId1"/>
    <p:sldLayoutId id="2147485112" r:id="rId2"/>
    <p:sldLayoutId id="2147485113" r:id="rId3"/>
    <p:sldLayoutId id="2147485114" r:id="rId4"/>
    <p:sldLayoutId id="2147485115" r:id="rId5"/>
    <p:sldLayoutId id="2147485116" r:id="rId6"/>
    <p:sldLayoutId id="2147485117" r:id="rId7"/>
    <p:sldLayoutId id="2147485118" r:id="rId8"/>
    <p:sldLayoutId id="2147485119" r:id="rId9"/>
    <p:sldLayoutId id="2147485120" r:id="rId10"/>
    <p:sldLayoutId id="214748512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95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95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95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005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3" r:id="rId1"/>
    <p:sldLayoutId id="2147485124" r:id="rId2"/>
    <p:sldLayoutId id="2147485125" r:id="rId3"/>
    <p:sldLayoutId id="2147485126" r:id="rId4"/>
    <p:sldLayoutId id="2147485127" r:id="rId5"/>
    <p:sldLayoutId id="2147485128" r:id="rId6"/>
    <p:sldLayoutId id="2147485129" r:id="rId7"/>
    <p:sldLayoutId id="2147485130" r:id="rId8"/>
    <p:sldLayoutId id="2147485131" r:id="rId9"/>
    <p:sldLayoutId id="2147485132" r:id="rId10"/>
    <p:sldLayoutId id="214748513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8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82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8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22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7" r:id="rId1"/>
    <p:sldLayoutId id="2147485148" r:id="rId2"/>
    <p:sldLayoutId id="2147485149" r:id="rId3"/>
    <p:sldLayoutId id="2147485150" r:id="rId4"/>
    <p:sldLayoutId id="2147485151" r:id="rId5"/>
    <p:sldLayoutId id="2147485152" r:id="rId6"/>
    <p:sldLayoutId id="2147485153" r:id="rId7"/>
    <p:sldLayoutId id="2147485154" r:id="rId8"/>
    <p:sldLayoutId id="2147485155" r:id="rId9"/>
    <p:sldLayoutId id="2147485156" r:id="rId10"/>
    <p:sldLayoutId id="214748515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7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7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7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4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9" r:id="rId1"/>
    <p:sldLayoutId id="2147485160" r:id="rId2"/>
    <p:sldLayoutId id="2147485161" r:id="rId3"/>
    <p:sldLayoutId id="2147485162" r:id="rId4"/>
    <p:sldLayoutId id="2147485163" r:id="rId5"/>
    <p:sldLayoutId id="2147485164" r:id="rId6"/>
    <p:sldLayoutId id="2147485165" r:id="rId7"/>
    <p:sldLayoutId id="2147485166" r:id="rId8"/>
    <p:sldLayoutId id="2147485167" r:id="rId9"/>
    <p:sldLayoutId id="2147485168" r:id="rId10"/>
    <p:sldLayoutId id="214748516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98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1" r:id="rId1"/>
    <p:sldLayoutId id="2147485172" r:id="rId2"/>
    <p:sldLayoutId id="2147485173" r:id="rId3"/>
    <p:sldLayoutId id="2147485174" r:id="rId4"/>
    <p:sldLayoutId id="2147485175" r:id="rId5"/>
    <p:sldLayoutId id="2147485176" r:id="rId6"/>
    <p:sldLayoutId id="2147485177" r:id="rId7"/>
    <p:sldLayoutId id="2147485178" r:id="rId8"/>
    <p:sldLayoutId id="2147485179" r:id="rId9"/>
    <p:sldLayoutId id="2147485180" r:id="rId10"/>
    <p:sldLayoutId id="214748518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.png"/><Relationship Id="rId5" Type="http://schemas.openxmlformats.org/officeDocument/2006/relationships/image" Target="../media/image13.jpg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15.jpeg"/><Relationship Id="rId26" Type="http://schemas.openxmlformats.org/officeDocument/2006/relationships/diagramQuickStyle" Target="../diagrams/quickStyle5.xml"/><Relationship Id="rId3" Type="http://schemas.openxmlformats.org/officeDocument/2006/relationships/diagramData" Target="../diagrams/data1.xml"/><Relationship Id="rId21" Type="http://schemas.openxmlformats.org/officeDocument/2006/relationships/diagramQuickStyle" Target="../diagrams/quickStyle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Layout" Target="../diagrams/layout5.xml"/><Relationship Id="rId2" Type="http://schemas.openxmlformats.org/officeDocument/2006/relationships/image" Target="../media/image1.png"/><Relationship Id="rId16" Type="http://schemas.openxmlformats.org/officeDocument/2006/relationships/diagramColors" Target="../diagrams/colors3.xml"/><Relationship Id="rId20" Type="http://schemas.openxmlformats.org/officeDocument/2006/relationships/diagramLayout" Target="../diagrams/layout4.xml"/><Relationship Id="rId29" Type="http://schemas.openxmlformats.org/officeDocument/2006/relationships/image" Target="../media/image7.png"/><Relationship Id="rId1" Type="http://schemas.openxmlformats.org/officeDocument/2006/relationships/slideLayout" Target="../slideLayouts/slideLayout6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Data" Target="../diagrams/data5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10" Type="http://schemas.openxmlformats.org/officeDocument/2006/relationships/diagramQuickStyle" Target="../diagrams/quickStyle2.xml"/><Relationship Id="rId19" Type="http://schemas.openxmlformats.org/officeDocument/2006/relationships/diagramData" Target="../diagrams/data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18" Type="http://schemas.openxmlformats.org/officeDocument/2006/relationships/image" Target="../media/image16.jpeg"/><Relationship Id="rId3" Type="http://schemas.openxmlformats.org/officeDocument/2006/relationships/diagramData" Target="../diagrams/data6.xml"/><Relationship Id="rId21" Type="http://schemas.openxmlformats.org/officeDocument/2006/relationships/image" Target="../media/image7.png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" Type="http://schemas.openxmlformats.org/officeDocument/2006/relationships/image" Target="../media/image1.png"/><Relationship Id="rId16" Type="http://schemas.openxmlformats.org/officeDocument/2006/relationships/diagramColors" Target="../diagrams/colors8.xm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8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7.xml"/><Relationship Id="rId19" Type="http://schemas.openxmlformats.org/officeDocument/2006/relationships/image" Target="../media/image17.jpg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10.xml"/><Relationship Id="rId18" Type="http://schemas.openxmlformats.org/officeDocument/2006/relationships/diagramColors" Target="../diagrams/colors11.xml"/><Relationship Id="rId26" Type="http://schemas.openxmlformats.org/officeDocument/2006/relationships/image" Target="../media/image23.jpg"/><Relationship Id="rId21" Type="http://schemas.openxmlformats.org/officeDocument/2006/relationships/diagramData" Target="../diagrams/data12.xml"/><Relationship Id="rId34" Type="http://schemas.openxmlformats.org/officeDocument/2006/relationships/diagramData" Target="../diagrams/data14.xml"/><Relationship Id="rId7" Type="http://schemas.microsoft.com/office/2007/relationships/diagramDrawing" Target="../diagrams/drawing9.xml"/><Relationship Id="rId12" Type="http://schemas.openxmlformats.org/officeDocument/2006/relationships/diagramColors" Target="../diagrams/colors10.xml"/><Relationship Id="rId17" Type="http://schemas.openxmlformats.org/officeDocument/2006/relationships/diagramQuickStyle" Target="../diagrams/quickStyle11.xml"/><Relationship Id="rId25" Type="http://schemas.microsoft.com/office/2007/relationships/diagramDrawing" Target="../diagrams/drawing12.xml"/><Relationship Id="rId33" Type="http://schemas.openxmlformats.org/officeDocument/2006/relationships/image" Target="../media/image24.jpeg"/><Relationship Id="rId38" Type="http://schemas.microsoft.com/office/2007/relationships/diagramDrawing" Target="../diagrams/drawing14.xml"/><Relationship Id="rId2" Type="http://schemas.openxmlformats.org/officeDocument/2006/relationships/image" Target="../media/image18.png"/><Relationship Id="rId16" Type="http://schemas.openxmlformats.org/officeDocument/2006/relationships/diagramLayout" Target="../diagrams/layout11.xml"/><Relationship Id="rId20" Type="http://schemas.openxmlformats.org/officeDocument/2006/relationships/image" Target="../media/image22.jpeg"/><Relationship Id="rId29" Type="http://schemas.openxmlformats.org/officeDocument/2006/relationships/diagramQuickStyle" Target="../diagrams/quickStyle13.xml"/><Relationship Id="rId1" Type="http://schemas.openxmlformats.org/officeDocument/2006/relationships/slideLayout" Target="../slideLayouts/slideLayout90.xml"/><Relationship Id="rId6" Type="http://schemas.openxmlformats.org/officeDocument/2006/relationships/diagramColors" Target="../diagrams/colors9.xml"/><Relationship Id="rId11" Type="http://schemas.openxmlformats.org/officeDocument/2006/relationships/diagramQuickStyle" Target="../diagrams/quickStyle10.xml"/><Relationship Id="rId24" Type="http://schemas.openxmlformats.org/officeDocument/2006/relationships/diagramColors" Target="../diagrams/colors12.xml"/><Relationship Id="rId32" Type="http://schemas.openxmlformats.org/officeDocument/2006/relationships/image" Target="../media/image7.png"/><Relationship Id="rId37" Type="http://schemas.openxmlformats.org/officeDocument/2006/relationships/diagramColors" Target="../diagrams/colors14.xml"/><Relationship Id="rId5" Type="http://schemas.openxmlformats.org/officeDocument/2006/relationships/diagramQuickStyle" Target="../diagrams/quickStyle9.xml"/><Relationship Id="rId15" Type="http://schemas.openxmlformats.org/officeDocument/2006/relationships/diagramData" Target="../diagrams/data11.xml"/><Relationship Id="rId23" Type="http://schemas.openxmlformats.org/officeDocument/2006/relationships/diagramQuickStyle" Target="../diagrams/quickStyle12.xml"/><Relationship Id="rId28" Type="http://schemas.openxmlformats.org/officeDocument/2006/relationships/diagramLayout" Target="../diagrams/layout13.xml"/><Relationship Id="rId36" Type="http://schemas.openxmlformats.org/officeDocument/2006/relationships/diagramQuickStyle" Target="../diagrams/quickStyle14.xml"/><Relationship Id="rId10" Type="http://schemas.openxmlformats.org/officeDocument/2006/relationships/diagramLayout" Target="../diagrams/layout10.xml"/><Relationship Id="rId19" Type="http://schemas.microsoft.com/office/2007/relationships/diagramDrawing" Target="../diagrams/drawing11.xml"/><Relationship Id="rId31" Type="http://schemas.microsoft.com/office/2007/relationships/diagramDrawing" Target="../diagrams/drawing13.xml"/><Relationship Id="rId4" Type="http://schemas.openxmlformats.org/officeDocument/2006/relationships/diagramLayout" Target="../diagrams/layout9.xml"/><Relationship Id="rId9" Type="http://schemas.openxmlformats.org/officeDocument/2006/relationships/diagramData" Target="../diagrams/data10.xml"/><Relationship Id="rId14" Type="http://schemas.openxmlformats.org/officeDocument/2006/relationships/image" Target="../media/image21.jpg"/><Relationship Id="rId22" Type="http://schemas.openxmlformats.org/officeDocument/2006/relationships/diagramLayout" Target="../diagrams/layout12.xml"/><Relationship Id="rId27" Type="http://schemas.openxmlformats.org/officeDocument/2006/relationships/diagramData" Target="../diagrams/data13.xml"/><Relationship Id="rId30" Type="http://schemas.openxmlformats.org/officeDocument/2006/relationships/diagramColors" Target="../diagrams/colors13.xml"/><Relationship Id="rId35" Type="http://schemas.openxmlformats.org/officeDocument/2006/relationships/diagramLayout" Target="../diagrams/layout14.xml"/><Relationship Id="rId8" Type="http://schemas.openxmlformats.org/officeDocument/2006/relationships/image" Target="../media/image20.jpeg"/><Relationship Id="rId3" Type="http://schemas.openxmlformats.org/officeDocument/2006/relationships/diagramData" Target="../diagrams/data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13" Type="http://schemas.openxmlformats.org/officeDocument/2006/relationships/image" Target="../media/image7.png"/><Relationship Id="rId18" Type="http://schemas.microsoft.com/office/2007/relationships/diagramDrawing" Target="../diagrams/drawing17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image" Target="../media/image25.jpg"/><Relationship Id="rId17" Type="http://schemas.openxmlformats.org/officeDocument/2006/relationships/diagramColors" Target="../diagrams/colors17.xml"/><Relationship Id="rId2" Type="http://schemas.openxmlformats.org/officeDocument/2006/relationships/diagramData" Target="../diagrams/data15.xml"/><Relationship Id="rId16" Type="http://schemas.openxmlformats.org/officeDocument/2006/relationships/diagramQuickStyle" Target="../diagrams/quickStyle17.xml"/><Relationship Id="rId1" Type="http://schemas.openxmlformats.org/officeDocument/2006/relationships/slideLayout" Target="../slideLayouts/slideLayout89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5" Type="http://schemas.openxmlformats.org/officeDocument/2006/relationships/diagramLayout" Target="../diagrams/layout17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Relationship Id="rId14" Type="http://schemas.openxmlformats.org/officeDocument/2006/relationships/diagramData" Target="../diagrams/data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pn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pn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png"/><Relationship Id="rId4" Type="http://schemas.openxmlformats.org/officeDocument/2006/relationships/image" Target="../media/image3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4048" y="-22143"/>
            <a:ext cx="3672408" cy="5715000"/>
          </a:xfrm>
          <a:prstGeom prst="rect">
            <a:avLst/>
          </a:prstGeom>
          <a:blipFill dpi="0" rotWithShape="1"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137198"/>
            <a:ext cx="3528392" cy="54406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8374" y="1589815"/>
            <a:ext cx="468375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Бюджет для граждан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в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 редакции</a:t>
            </a: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Закона Чукотского </a:t>
            </a:r>
            <a:endParaRPr lang="ru-RU" sz="1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автономного округа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от 1 декабря 2021 года № 67-ОЗ</a:t>
            </a: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«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Об окружном бюджете 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2022 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год 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и 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на плановый период </a:t>
            </a:r>
            <a:endParaRPr lang="ru-RU" sz="1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2023 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и 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2024 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годов»</a:t>
            </a:r>
          </a:p>
        </p:txBody>
      </p:sp>
    </p:spTree>
    <p:extLst>
      <p:ext uri="{BB962C8B-B14F-4D97-AF65-F5344CB8AC3E}">
        <p14:creationId xmlns:p14="http://schemas.microsoft.com/office/powerpoint/2010/main" val="838913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392093"/>
              </p:ext>
            </p:extLst>
          </p:nvPr>
        </p:nvGraphicFramePr>
        <p:xfrm>
          <a:off x="235822" y="1152499"/>
          <a:ext cx="8187403" cy="425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623000" y="861153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млрд.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рублей)</a:t>
            </a: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7802" y="528638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19" y="629863"/>
            <a:ext cx="5229464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8016" y="8073"/>
            <a:ext cx="6323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безвозмездных поступлений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окружного бюджета 2020 – 2024 годов</a:t>
            </a:r>
          </a:p>
        </p:txBody>
      </p:sp>
    </p:spTree>
    <p:extLst>
      <p:ext uri="{BB962C8B-B14F-4D97-AF65-F5344CB8AC3E}">
        <p14:creationId xmlns:p14="http://schemas.microsoft.com/office/powerpoint/2010/main" val="217085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454750" y="81701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(тыс.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рублей)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51913422"/>
              </p:ext>
            </p:extLst>
          </p:nvPr>
        </p:nvGraphicFramePr>
        <p:xfrm>
          <a:off x="277520" y="1152539"/>
          <a:ext cx="8259320" cy="4252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43726" y="530101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7274" y="-16854"/>
            <a:ext cx="6989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доходах окружного бюджета на душу населения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2020 - 2024 годах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47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411755507"/>
              </p:ext>
            </p:extLst>
          </p:nvPr>
        </p:nvGraphicFramePr>
        <p:xfrm>
          <a:off x="284088" y="968588"/>
          <a:ext cx="7990278" cy="4561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688837" y="830089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млрд.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01168" y="188921"/>
            <a:ext cx="6611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окружного бюджета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10" name="Номер слайда 1"/>
          <p:cNvSpPr>
            <a:spLocks noGrp="1"/>
          </p:cNvSpPr>
          <p:nvPr/>
        </p:nvSpPr>
        <p:spPr>
          <a:xfrm>
            <a:off x="7132481" y="5316893"/>
            <a:ext cx="1857739" cy="304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12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39590" y="1042483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55,0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74640" y="1721618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41,4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24320" y="2063243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34,6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52053" y="1997406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35,7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50897" y="1304670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47,8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65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084359"/>
              </p:ext>
            </p:extLst>
          </p:nvPr>
        </p:nvGraphicFramePr>
        <p:xfrm>
          <a:off x="540238" y="846175"/>
          <a:ext cx="8399046" cy="4511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 flipV="1">
            <a:off x="5677305" y="1626035"/>
            <a:ext cx="445258" cy="30025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6678408" y="2435962"/>
            <a:ext cx="358814" cy="80467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670266" y="4903331"/>
            <a:ext cx="293426" cy="19913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1415104" y="3096677"/>
            <a:ext cx="440992" cy="32072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3770" y="5352225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2277" y="183901"/>
            <a:ext cx="6536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окружного бюджета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32458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986669" y="665863"/>
            <a:ext cx="1438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рублей)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920526083"/>
              </p:ext>
            </p:extLst>
          </p:nvPr>
        </p:nvGraphicFramePr>
        <p:xfrm>
          <a:off x="122907" y="1066493"/>
          <a:ext cx="8302037" cy="4113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6669" y="528638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20" y="629863"/>
            <a:ext cx="3093426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30328" y="170778"/>
            <a:ext cx="1991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сфера</a:t>
            </a:r>
          </a:p>
        </p:txBody>
      </p:sp>
    </p:spTree>
    <p:extLst>
      <p:ext uri="{BB962C8B-B14F-4D97-AF65-F5344CB8AC3E}">
        <p14:creationId xmlns:p14="http://schemas.microsoft.com/office/powerpoint/2010/main" val="193829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13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77272252"/>
              </p:ext>
            </p:extLst>
          </p:nvPr>
        </p:nvGraphicFramePr>
        <p:xfrm>
          <a:off x="4097981" y="395021"/>
          <a:ext cx="4896545" cy="2582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77114322"/>
              </p:ext>
            </p:extLst>
          </p:nvPr>
        </p:nvGraphicFramePr>
        <p:xfrm>
          <a:off x="107504" y="997294"/>
          <a:ext cx="4104456" cy="174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3529" y="3028545"/>
            <a:ext cx="8640960" cy="310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 Чукотского автономного округа, мероприятия которых направлены</a:t>
            </a:r>
          </a:p>
          <a:p>
            <a:pPr algn="ctr"/>
            <a:r>
              <a:rPr lang="ru-RU" sz="9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развитие социальной политики на 2020-2024 годы, тыс. рублей</a:t>
            </a:r>
            <a:endParaRPr lang="ru-RU" sz="96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5113528" y="1158875"/>
            <a:ext cx="317500" cy="120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5532933" y="1978025"/>
            <a:ext cx="361950" cy="107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6027737" y="2376372"/>
            <a:ext cx="104775" cy="47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598310" y="2399422"/>
            <a:ext cx="168250" cy="1587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677150" y="2184400"/>
            <a:ext cx="165100" cy="17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7619086" y="1620622"/>
            <a:ext cx="158750" cy="133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5337594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19" y="629863"/>
            <a:ext cx="3751793" cy="720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2009" y="1523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социальную политику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614265"/>
              </p:ext>
            </p:extLst>
          </p:nvPr>
        </p:nvGraphicFramePr>
        <p:xfrm>
          <a:off x="323529" y="3438401"/>
          <a:ext cx="8337668" cy="1980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2397"/>
                <a:gridCol w="972922"/>
                <a:gridCol w="972922"/>
                <a:gridCol w="1031443"/>
                <a:gridCol w="1060704"/>
                <a:gridCol w="1097280"/>
              </a:tblGrid>
              <a:tr h="2123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21802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здравоохранения Чукотского автономного округа</a:t>
                      </a:r>
                      <a:endParaRPr lang="ru-RU" sz="1500" dirty="0"/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461 020,7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455 513,4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473 986,9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493 036,6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512 849,8</a:t>
                      </a:r>
                    </a:p>
                  </a:txBody>
                  <a:tcPr marT="31750" marB="31750" anchor="ctr" horzOverflow="overflow"/>
                </a:tc>
              </a:tr>
              <a:tr h="17059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населения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2 110 964,2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2 446 051,6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2 595 921,5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3 048 704,6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3 292 027,3</a:t>
                      </a:r>
                    </a:p>
                  </a:txBody>
                  <a:tcPr marT="31750" marB="31750" anchor="ctr" horzOverflow="overflow"/>
                </a:tc>
              </a:tr>
              <a:tr h="32914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Стимулирование экономической активности населения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70 609,1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45 855,0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  <a:tr h="32914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агропромышленного комплекса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9 232,1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9 537,1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9 139,1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3 760,5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3 826,4</a:t>
                      </a:r>
                    </a:p>
                  </a:txBody>
                  <a:tcPr marT="31750" marB="31750" anchor="ctr" horzOverflow="overflow"/>
                </a:tc>
              </a:tr>
              <a:tr h="21398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 и науки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218 808,8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165 313,0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86 364,3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70 219,2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68 303,5</a:t>
                      </a:r>
                    </a:p>
                  </a:txBody>
                  <a:tcPr marT="31750" marB="31750" anchor="ctr" horzOverflow="overflow"/>
                </a:tc>
              </a:tr>
              <a:tr h="12582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региональными финансами и имуществом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7 197,7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17 051,8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  <a:tr h="12582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занятости населения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45 414,5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45 414,5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45 414,5</a:t>
                      </a:r>
                    </a:p>
                  </a:txBody>
                  <a:tcPr marT="31750" marB="3175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1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702602"/>
              </p:ext>
            </p:extLst>
          </p:nvPr>
        </p:nvGraphicFramePr>
        <p:xfrm>
          <a:off x="251520" y="1213274"/>
          <a:ext cx="7685472" cy="1056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0870"/>
                <a:gridCol w="2984602"/>
              </a:tblGrid>
              <a:tr h="28848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Федеральный проект «Финансовая поддержка семей при рождении детей»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374 820,4</a:t>
                      </a:r>
                    </a:p>
                  </a:txBody>
                  <a:tcPr marL="9525" marR="9525" marT="6615" marB="0" anchor="ctr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Федеральный проект «Старшее поколение»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38 629,4</a:t>
                      </a:r>
                    </a:p>
                  </a:txBody>
                  <a:tcPr marL="9525" marR="9525" marT="6615" marB="0" anchor="ctr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Федеральный проект «Современная школа»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6 000,0</a:t>
                      </a:r>
                    </a:p>
                  </a:txBody>
                  <a:tcPr marL="9525" marR="9525" marT="6615" marB="0" anchor="ctr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Итого: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419</a:t>
                      </a:r>
                      <a:r>
                        <a:rPr lang="ru-RU" sz="1000" b="1" i="0" u="none" strike="noStrike" baseline="0" dirty="0" smtClean="0">
                          <a:effectLst/>
                          <a:latin typeface="Times New Roman"/>
                        </a:rPr>
                        <a:t> 449,8</a:t>
                      </a:r>
                      <a:endParaRPr lang="ru-RU" sz="1000" b="1" i="0" u="none" strike="noStrike" dirty="0" smtClean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1520" y="3163203"/>
            <a:ext cx="22682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«Дом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 старшего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возраста»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38 629,4 тыс. рублей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439" y="2506708"/>
            <a:ext cx="8528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общественно-значимых проектах, предусмотренных 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финансированию проектом бюджета Чукотского автономного округа на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861149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 по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Указу Президента от 7 мая 2018г. №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204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год, тыс.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2602289" y="3747978"/>
            <a:ext cx="742482" cy="2582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3551587" y="4789634"/>
            <a:ext cx="1224502" cy="254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38 629,4 тыс. руб.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927" y="3240933"/>
            <a:ext cx="1091821" cy="109182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8219" y="629863"/>
            <a:ext cx="3751793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9142" y="16697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социальную политику</a:t>
            </a:r>
          </a:p>
        </p:txBody>
      </p:sp>
      <p:sp>
        <p:nvSpPr>
          <p:cNvPr id="17" name="Номер слайда 1"/>
          <p:cNvSpPr txBox="1">
            <a:spLocks/>
          </p:cNvSpPr>
          <p:nvPr/>
        </p:nvSpPr>
        <p:spPr>
          <a:xfrm>
            <a:off x="6984187" y="533778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3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651114134"/>
              </p:ext>
            </p:extLst>
          </p:nvPr>
        </p:nvGraphicFramePr>
        <p:xfrm>
          <a:off x="3834634" y="676431"/>
          <a:ext cx="4896545" cy="2280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1733" y="3259387"/>
            <a:ext cx="8640960" cy="310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 Чукотского автономного округа, мероприятия которых направлены</a:t>
            </a:r>
          </a:p>
          <a:p>
            <a:pPr algn="ctr"/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государственную поддержку семьи и детей, тыс. рублей</a:t>
            </a:r>
            <a:endParaRPr lang="ru-RU" sz="96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52" y="1297327"/>
            <a:ext cx="2366392" cy="13133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3139" y="1094767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и науки 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6 259,9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4141" y="1885757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культуры, спорта и туризма 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116,5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33252" y="2372208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здравоохранения 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42,4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11356" y="1094767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промышленной политики 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830,5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11356" y="1977280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социальной политики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1 267,0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5043242" y="1327330"/>
            <a:ext cx="180020" cy="60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7265648" y="1632640"/>
            <a:ext cx="184053" cy="60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6722246" y="2239700"/>
            <a:ext cx="727455" cy="1361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5282271" y="2087713"/>
            <a:ext cx="180020" cy="60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695398" y="2239700"/>
            <a:ext cx="15985" cy="1668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-1" y="580494"/>
            <a:ext cx="8807501" cy="720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376" y="-7315"/>
            <a:ext cx="857367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 и детей в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075824"/>
              </p:ext>
            </p:extLst>
          </p:nvPr>
        </p:nvGraphicFramePr>
        <p:xfrm>
          <a:off x="119272" y="3672039"/>
          <a:ext cx="8329784" cy="1760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2462"/>
                <a:gridCol w="968279"/>
                <a:gridCol w="1016813"/>
                <a:gridCol w="1207008"/>
                <a:gridCol w="1170432"/>
                <a:gridCol w="1294790"/>
              </a:tblGrid>
              <a:tr h="25622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26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здравоохранения Чукотского автономного округа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394,9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38 791,0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42 421,4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42 421,4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42 423,4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6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поддержка населения Чукотского автономного округа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1 060 514,4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1 264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547,0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1 266 988,5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1 336 840,9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1 353 909,9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2914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культуры, спорта и туризма Чукотского автономного округа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71 838,1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200,7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116 494,6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104 440,7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104 413,8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6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образования и науки Чукотского автономного округа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542 384,5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6 514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897,5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7 089 350,6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4 977 466,8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4 539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330,2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88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охраны общественного порядка и повышения безопасности дорожного движения в Чукотском автономном округе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537,4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5" name="Номер слайда 1"/>
          <p:cNvSpPr txBox="1">
            <a:spLocks/>
          </p:cNvSpPr>
          <p:nvPr/>
        </p:nvSpPr>
        <p:spPr>
          <a:xfrm>
            <a:off x="7085973" y="5325191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2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23928" y="2437453"/>
            <a:ext cx="1656184" cy="960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0473" y="978868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 Чукотского автономного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449584" y="2360512"/>
            <a:ext cx="1800200" cy="1578334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9493" y="5308334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13681" y="1866865"/>
            <a:ext cx="2040339" cy="8348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детским питанием детей первых лет жизни 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31 975,6 тыс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00211" y="3650863"/>
            <a:ext cx="2040339" cy="14314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беременных женщин, кормящих матерей и детей раннего возраста витаминно-минеральными комплексами </a:t>
            </a:r>
            <a:endParaRPr lang="ru-RU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7 977,6 тыс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97511" y="3852975"/>
            <a:ext cx="2245766" cy="11324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диагностических мероприятий по проведению неонатального скрининга на наследственные заболевания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780,0 тыс. рублей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383275" y="4079981"/>
            <a:ext cx="2040339" cy="43094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«Охрана 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матери и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ребенка»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300214" y="1861665"/>
            <a:ext cx="2040339" cy="14256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детей, страдающих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фенилкетонурией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продуктами, не содержащими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фенилаланин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1 688,2 тыс. рублей</a:t>
            </a:r>
          </a:p>
        </p:txBody>
      </p:sp>
      <p:grpSp>
        <p:nvGrpSpPr>
          <p:cNvPr id="30" name="Group 4"/>
          <p:cNvGrpSpPr>
            <a:grpSpLocks/>
          </p:cNvGrpSpPr>
          <p:nvPr/>
        </p:nvGrpSpPr>
        <p:grpSpPr bwMode="auto">
          <a:xfrm rot="-5400000">
            <a:off x="1722003" y="3055351"/>
            <a:ext cx="2600407" cy="72213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31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4" name="Group 4"/>
          <p:cNvGrpSpPr>
            <a:grpSpLocks/>
          </p:cNvGrpSpPr>
          <p:nvPr/>
        </p:nvGrpSpPr>
        <p:grpSpPr bwMode="auto">
          <a:xfrm rot="5400000">
            <a:off x="4448384" y="3061946"/>
            <a:ext cx="2613600" cy="72213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35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5379759" y="3297815"/>
            <a:ext cx="1351128" cy="256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032147" y="3290555"/>
            <a:ext cx="1351128" cy="256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7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12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104113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поддержка населения Чукотского автономного округа»</a:t>
            </a: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407401884"/>
              </p:ext>
            </p:extLst>
          </p:nvPr>
        </p:nvGraphicFramePr>
        <p:xfrm>
          <a:off x="254415" y="4198052"/>
          <a:ext cx="2532676" cy="1063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1265834984"/>
              </p:ext>
            </p:extLst>
          </p:nvPr>
        </p:nvGraphicFramePr>
        <p:xfrm>
          <a:off x="248504" y="2295083"/>
          <a:ext cx="2534675" cy="1760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1510640165"/>
              </p:ext>
            </p:extLst>
          </p:nvPr>
        </p:nvGraphicFramePr>
        <p:xfrm>
          <a:off x="253903" y="1750263"/>
          <a:ext cx="2438091" cy="840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04831" y="2005799"/>
            <a:ext cx="1889284" cy="1169513"/>
          </a:xfrm>
          <a:prstGeom prst="rect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1315187997"/>
              </p:ext>
            </p:extLst>
          </p:nvPr>
        </p:nvGraphicFramePr>
        <p:xfrm>
          <a:off x="6269126" y="1657762"/>
          <a:ext cx="2344890" cy="1100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pSp>
        <p:nvGrpSpPr>
          <p:cNvPr id="25" name="Группа 24"/>
          <p:cNvGrpSpPr/>
          <p:nvPr/>
        </p:nvGrpSpPr>
        <p:grpSpPr>
          <a:xfrm>
            <a:off x="6203290" y="2891431"/>
            <a:ext cx="2428646" cy="1027592"/>
            <a:chOff x="0" y="-170594"/>
            <a:chExt cx="8352928" cy="455495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0" y="-126611"/>
              <a:ext cx="8352928" cy="39151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>
              <a:off x="14621" y="-170594"/>
              <a:ext cx="8323687" cy="4554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Осуществление ежемесячной денежной выплаты, назначаемой в случае рождения третьего ребенка или последующих детей до достижения ребенком возраста </a:t>
              </a:r>
              <a:r>
                <a:rPr lang="ru-RU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трех лет</a:t>
              </a:r>
            </a:p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0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107 196,0 тыс. рублей</a:t>
              </a:r>
              <a:endParaRPr lang="ru-RU" sz="10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3" name="Схема 32"/>
          <p:cNvGraphicFramePr/>
          <p:nvPr>
            <p:extLst>
              <p:ext uri="{D42A27DB-BD31-4B8C-83A1-F6EECF244321}">
                <p14:modId xmlns:p14="http://schemas.microsoft.com/office/powerpoint/2010/main" val="2290620490"/>
              </p:ext>
            </p:extLst>
          </p:nvPr>
        </p:nvGraphicFramePr>
        <p:xfrm>
          <a:off x="6207541" y="4366116"/>
          <a:ext cx="2432149" cy="731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sp>
        <p:nvSpPr>
          <p:cNvPr id="41" name="Скругленный прямоугольник 40"/>
          <p:cNvSpPr/>
          <p:nvPr/>
        </p:nvSpPr>
        <p:spPr>
          <a:xfrm>
            <a:off x="3504831" y="3316689"/>
            <a:ext cx="1909687" cy="43094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«Социальная 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 и детей»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grpSp>
        <p:nvGrpSpPr>
          <p:cNvPr id="31" name="Group 4"/>
          <p:cNvGrpSpPr>
            <a:grpSpLocks/>
          </p:cNvGrpSpPr>
          <p:nvPr/>
        </p:nvGrpSpPr>
        <p:grpSpPr bwMode="auto">
          <a:xfrm rot="-5400000">
            <a:off x="1545228" y="3158456"/>
            <a:ext cx="3235672" cy="64272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34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7" name="Group 4"/>
          <p:cNvGrpSpPr>
            <a:grpSpLocks/>
          </p:cNvGrpSpPr>
          <p:nvPr/>
        </p:nvGrpSpPr>
        <p:grpSpPr bwMode="auto">
          <a:xfrm rot="5400000">
            <a:off x="4326251" y="3217032"/>
            <a:ext cx="2974164" cy="57508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42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8014" y="530101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19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39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843558"/>
            <a:ext cx="6804248" cy="7200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1960" y="94732"/>
            <a:ext cx="6380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показатели доходов окружного бюджета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 по субъектам ДФО за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7" name="Номер слайда 1"/>
          <p:cNvSpPr>
            <a:spLocks noGrp="1"/>
          </p:cNvSpPr>
          <p:nvPr/>
        </p:nvSpPr>
        <p:spPr>
          <a:xfrm>
            <a:off x="7056175" y="5318915"/>
            <a:ext cx="1964713" cy="3042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30837FF7-5919-41BF-8DD0-96FAEA1BD99B}" type="slidenum">
              <a:rPr lang="en-US" sz="1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</a:t>
            </a:fld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96076118"/>
              </p:ext>
            </p:extLst>
          </p:nvPr>
        </p:nvGraphicFramePr>
        <p:xfrm>
          <a:off x="416967" y="1214323"/>
          <a:ext cx="7761427" cy="4256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49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95132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спорта и туризма Чукотского автономного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29421401"/>
              </p:ext>
            </p:extLst>
          </p:nvPr>
        </p:nvGraphicFramePr>
        <p:xfrm>
          <a:off x="251520" y="1537353"/>
          <a:ext cx="2880320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288236825"/>
              </p:ext>
            </p:extLst>
          </p:nvPr>
        </p:nvGraphicFramePr>
        <p:xfrm>
          <a:off x="2871704" y="3517573"/>
          <a:ext cx="3356503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128953017"/>
              </p:ext>
            </p:extLst>
          </p:nvPr>
        </p:nvGraphicFramePr>
        <p:xfrm>
          <a:off x="5976158" y="1479574"/>
          <a:ext cx="2808312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1679"/>
            <a:ext cx="2121066" cy="1047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751" y="2817608"/>
            <a:ext cx="2119353" cy="11515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50" y="1719619"/>
            <a:ext cx="2143125" cy="195163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16" name="Номер слайда 1"/>
          <p:cNvSpPr txBox="1">
            <a:spLocks/>
          </p:cNvSpPr>
          <p:nvPr/>
        </p:nvSpPr>
        <p:spPr>
          <a:xfrm>
            <a:off x="7130594" y="5378967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48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85622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Чукотского автономного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685689" y="2002189"/>
            <a:ext cx="1772622" cy="159574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5337595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081" y="1583139"/>
            <a:ext cx="2326943" cy="10781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бесплатного горячего питания обучающихся, получающих начальное общее образование в государственных и муниципальных образовательных организациях </a:t>
            </a:r>
            <a:endParaRPr lang="ru-RU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106 325,4 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3081" y="2755273"/>
            <a:ext cx="2326943" cy="8489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Гранты некоммерческим организациям на организацию и проведение оздоровительной кампании 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54 000,0 тыс. рублей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3081" y="3740664"/>
            <a:ext cx="2326943" cy="129594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на реализацию прав на получение общедоступного и бесплатного образования в муниципальных образовательных организациях, входящих в Чукотский (</a:t>
            </a:r>
            <a:r>
              <a:rPr lang="ru-RU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надмуниципальный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образовательный округ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4 698 333,3тыс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368951" y="3740662"/>
            <a:ext cx="2326943" cy="129594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реализацию мероприятий по проведению оздоровительной кампании детей, находящихся в трудной жизненной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39 690,0 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368950" y="2737957"/>
            <a:ext cx="2326943" cy="7103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ремонтных работ в государственных образовательных организациях 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80 000,0 тыс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364396" y="1583139"/>
            <a:ext cx="2326943" cy="7912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выполнение ремонтных работ в муниципальных образовательных организациях 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 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000,0 тыс. 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644582" y="3740663"/>
            <a:ext cx="2040339" cy="76099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«Обеспечение 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гарантий и развитие современной инфраструктуры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 rot="-5400000">
            <a:off x="1917528" y="2818676"/>
            <a:ext cx="2583904" cy="72213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28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1" name="Group 4"/>
          <p:cNvGrpSpPr>
            <a:grpSpLocks/>
          </p:cNvGrpSpPr>
          <p:nvPr/>
        </p:nvGrpSpPr>
        <p:grpSpPr bwMode="auto">
          <a:xfrm rot="5400000">
            <a:off x="4655153" y="2818677"/>
            <a:ext cx="2625868" cy="72213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32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</p:spTree>
    <p:extLst>
      <p:ext uri="{BB962C8B-B14F-4D97-AF65-F5344CB8AC3E}">
        <p14:creationId xmlns:p14="http://schemas.microsoft.com/office/powerpoint/2010/main" val="1693927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505" y="4501615"/>
            <a:ext cx="1418653" cy="11707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19" y="74535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Чукотского автономного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33834435"/>
              </p:ext>
            </p:extLst>
          </p:nvPr>
        </p:nvGraphicFramePr>
        <p:xfrm>
          <a:off x="251523" y="1113238"/>
          <a:ext cx="2520819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0709"/>
            <a:ext cx="2304256" cy="1080120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56208419"/>
              </p:ext>
            </p:extLst>
          </p:nvPr>
        </p:nvGraphicFramePr>
        <p:xfrm>
          <a:off x="2987827" y="1297328"/>
          <a:ext cx="2556285" cy="1220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2342413"/>
            <a:ext cx="2520280" cy="1080120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630248973"/>
              </p:ext>
            </p:extLst>
          </p:nvPr>
        </p:nvGraphicFramePr>
        <p:xfrm>
          <a:off x="5796136" y="1343542"/>
          <a:ext cx="2520280" cy="109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58" y="2310784"/>
            <a:ext cx="2251348" cy="1111748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93315316"/>
              </p:ext>
            </p:extLst>
          </p:nvPr>
        </p:nvGraphicFramePr>
        <p:xfrm>
          <a:off x="197123" y="3112158"/>
          <a:ext cx="2520819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72" y="4357667"/>
            <a:ext cx="2487168" cy="1234440"/>
          </a:xfrm>
          <a:prstGeom prst="rect">
            <a:avLst/>
          </a:prstGeom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497316036"/>
              </p:ext>
            </p:extLst>
          </p:nvPr>
        </p:nvGraphicFramePr>
        <p:xfrm>
          <a:off x="5784692" y="3348538"/>
          <a:ext cx="2520819" cy="1330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6735" y="5287836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22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66" y="4379562"/>
            <a:ext cx="1309420" cy="1212545"/>
          </a:xfrm>
          <a:prstGeom prst="rect">
            <a:avLst/>
          </a:prstGeom>
        </p:spPr>
      </p:pic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802899240"/>
              </p:ext>
            </p:extLst>
          </p:nvPr>
        </p:nvGraphicFramePr>
        <p:xfrm>
          <a:off x="3024401" y="3081714"/>
          <a:ext cx="2520819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</p:spTree>
    <p:extLst>
      <p:ext uri="{BB962C8B-B14F-4D97-AF65-F5344CB8AC3E}">
        <p14:creationId xmlns:p14="http://schemas.microsoft.com/office/powerpoint/2010/main" val="374345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088" y="937288"/>
            <a:ext cx="83937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охраны общественного порядка и повышения безопасности дорожного движения в Чукотском автономном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округе»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054470798"/>
              </p:ext>
            </p:extLst>
          </p:nvPr>
        </p:nvGraphicFramePr>
        <p:xfrm>
          <a:off x="506862" y="2150946"/>
          <a:ext cx="2470424" cy="1706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92302019"/>
              </p:ext>
            </p:extLst>
          </p:nvPr>
        </p:nvGraphicFramePr>
        <p:xfrm>
          <a:off x="5512839" y="2191471"/>
          <a:ext cx="2425662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Овал 2"/>
          <p:cNvSpPr/>
          <p:nvPr/>
        </p:nvSpPr>
        <p:spPr>
          <a:xfrm>
            <a:off x="3470813" y="2328918"/>
            <a:ext cx="1460311" cy="1364776"/>
          </a:xfrm>
          <a:prstGeom prst="ellipse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9" name="任意多边形 31"/>
          <p:cNvSpPr/>
          <p:nvPr/>
        </p:nvSpPr>
        <p:spPr>
          <a:xfrm rot="16408450">
            <a:off x="3284578" y="1964158"/>
            <a:ext cx="1679519" cy="2094296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华文仿宋"/>
              <a:cs typeface="+mn-cs"/>
            </a:endParaRPr>
          </a:p>
        </p:txBody>
      </p:sp>
      <p:sp>
        <p:nvSpPr>
          <p:cNvPr id="11" name="任意多边形 31"/>
          <p:cNvSpPr/>
          <p:nvPr/>
        </p:nvSpPr>
        <p:spPr>
          <a:xfrm rot="5400000">
            <a:off x="3501380" y="2006662"/>
            <a:ext cx="1671851" cy="2009288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rgbClr val="336699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华文仿宋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80111" y="1612702"/>
            <a:ext cx="2040339" cy="49014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«Повышение 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дорожного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движения»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1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6735" y="5287836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23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566431580"/>
              </p:ext>
            </p:extLst>
          </p:nvPr>
        </p:nvGraphicFramePr>
        <p:xfrm>
          <a:off x="2965757" y="4095858"/>
          <a:ext cx="2470424" cy="1706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0" name="任意多边形 31"/>
          <p:cNvSpPr/>
          <p:nvPr/>
        </p:nvSpPr>
        <p:spPr>
          <a:xfrm rot="10800000">
            <a:off x="3335862" y="2159062"/>
            <a:ext cx="1671851" cy="2009288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rgbClr val="336699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华文仿宋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70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977690040"/>
              </p:ext>
            </p:extLst>
          </p:nvPr>
        </p:nvGraphicFramePr>
        <p:xfrm>
          <a:off x="4671947" y="998844"/>
          <a:ext cx="3528392" cy="183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546942757"/>
              </p:ext>
            </p:extLst>
          </p:nvPr>
        </p:nvGraphicFramePr>
        <p:xfrm>
          <a:off x="142406" y="1958268"/>
          <a:ext cx="4272136" cy="1500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93428" y="3585349"/>
            <a:ext cx="860262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Чукотского </a:t>
            </a: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округа, мероприятия которых направлены на развитие здравоохранения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2020 </a:t>
            </a: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годы, тыс. рублей </a:t>
            </a:r>
            <a:endParaRPr lang="ru-RU" sz="96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16778" y="859243"/>
            <a:ext cx="1224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политики Чукотского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algn="ctr" fontAlgn="t"/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82565" y="1857217"/>
            <a:ext cx="1440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здравоохранения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r>
              <a:rPr lang="en-US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3 082,3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94446" y="1022117"/>
            <a:ext cx="1356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промышленной политики Чукотского автономного округа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124,2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14542" y="386541"/>
            <a:ext cx="4043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главных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распорядителей средств окружного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в общих расходах бюджета на здравоохранение на 2022 год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2" y="734366"/>
            <a:ext cx="2202992" cy="103285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529985"/>
            <a:ext cx="3899002" cy="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5022" y="73664"/>
            <a:ext cx="300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здравоохранение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086377"/>
              </p:ext>
            </p:extLst>
          </p:nvPr>
        </p:nvGraphicFramePr>
        <p:xfrm>
          <a:off x="521746" y="4023360"/>
          <a:ext cx="7898049" cy="1304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0059"/>
                <a:gridCol w="907085"/>
                <a:gridCol w="848563"/>
                <a:gridCol w="731520"/>
                <a:gridCol w="790041"/>
                <a:gridCol w="760781"/>
              </a:tblGrid>
              <a:tr h="2756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здравоохранения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3 321 130,3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3 656 145,0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3 206 835,7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2 314 571,8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2 541 650,4</a:t>
                      </a:r>
                    </a:p>
                  </a:txBody>
                  <a:tcPr marT="31750" marB="31750" anchor="ctr" horzOverflow="overflow"/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агропромышленного комплекса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3 860,9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11 268,4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региональными финансами и имуществом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67 102,6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28 412,3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</a:tbl>
          </a:graphicData>
        </a:graphic>
      </p:graphicFrame>
      <p:sp>
        <p:nvSpPr>
          <p:cNvPr id="2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6735" y="5287836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5654650" y="1274741"/>
            <a:ext cx="6656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116778" y="1767219"/>
            <a:ext cx="315465" cy="163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7" idx="1"/>
          </p:cNvCxnSpPr>
          <p:nvPr/>
        </p:nvCxnSpPr>
        <p:spPr>
          <a:xfrm flipV="1">
            <a:off x="6751930" y="1213186"/>
            <a:ext cx="364848" cy="615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16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216706"/>
              </p:ext>
            </p:extLst>
          </p:nvPr>
        </p:nvGraphicFramePr>
        <p:xfrm>
          <a:off x="143301" y="912066"/>
          <a:ext cx="8013147" cy="1985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176"/>
                <a:gridCol w="2907971"/>
              </a:tblGrid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</a:tr>
              <a:tr h="15026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Федеральный проект «Старшее поколение»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9525" marR="9525" marT="6615" marB="0" anchor="ctr"/>
                </a:tc>
              </a:tr>
              <a:tr h="14631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«Борьба с сердечно-сосудистыми</a:t>
                      </a:r>
                      <a:r>
                        <a:rPr lang="ru-RU" sz="900" b="0" i="0" u="none" strike="noStrike" baseline="0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заболеваниями»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9 672,3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13897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«Развитие системы оказания первичной медико-санитарной помощи»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340 000,0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28601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«Формирование системы мотивации граждан к здоровому образу жизни, включая здоровое питание и отказ от вредных привычек»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6 898,5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16156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«Борьба с онкологическими заболеваниями»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9 092,7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30109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«Создание единого цифрового контура в здравоохранении на основе единой государственной информационной системы здравоохранения (ЕГИСЗ)»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39 608,6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28601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«Обеспечение медицинских организаций системы здравоохранения квалифицированными кадрами»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2 350,0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15289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"Модернизация первичного звена здравоохранения Российской Федерации"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132 961,0</a:t>
                      </a:r>
                    </a:p>
                  </a:txBody>
                  <a:tcPr marL="9525" marR="9525" marT="6615" marB="0" anchor="ctr"/>
                </a:tc>
              </a:tr>
              <a:tr h="15468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540 593,1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4418" y="3467065"/>
            <a:ext cx="20880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установка модульного фельдшерско-акушерского пункта в </a:t>
            </a:r>
            <a:endPara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Ламутское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22 539,4 тыс. руб.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78743" y="4791090"/>
            <a:ext cx="18362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установка модульного фельдшерско-акушерского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пункта 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Уэлькаль</a:t>
            </a:r>
            <a:endPara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34 638,0 тыс. руб.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26104" y="4900893"/>
            <a:ext cx="19189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установка пищеблока для </a:t>
            </a:r>
            <a:r>
              <a:rPr lang="ru-RU" sz="1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Билибинской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районной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15 908,5 тыс. руб.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03701" y="3512084"/>
            <a:ext cx="1944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установка модульной врачебной амбулатории в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Анюйск</a:t>
            </a:r>
            <a:endPara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15 000,0 тыс. руб.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09675" y="2955711"/>
            <a:ext cx="55194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общественно-значимых проектах, предусмотренных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финансированию проектом бюджета Чукотского автономного округа на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56648" y="490215"/>
            <a:ext cx="5372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национальных проектов </a:t>
            </a:r>
            <a:b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Указу Президента от 7 мая 2018г. № 204  на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год, тыс. рублей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2930879" y="3917900"/>
            <a:ext cx="350812" cy="81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845007" y="4495424"/>
            <a:ext cx="522617" cy="1693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465163" y="4495423"/>
            <a:ext cx="239392" cy="307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566226" y="3897870"/>
            <a:ext cx="654882" cy="101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372204" y="4181938"/>
            <a:ext cx="19189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установка модульной участковой больницы в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Рыткучи</a:t>
            </a:r>
            <a:endPara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15 000,0 тыс. руб.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2460" y="4545969"/>
            <a:ext cx="191894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установка модульного фельдшерско-акушерского пункта в </a:t>
            </a:r>
            <a:endPara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Чуванское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21 024,3 тыс. руб.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5373582" y="4192029"/>
            <a:ext cx="710586" cy="2187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4112395" y="4791090"/>
            <a:ext cx="121837" cy="1098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018746" y="3512125"/>
            <a:ext cx="859288" cy="811631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73722" y="4435709"/>
            <a:ext cx="1349335" cy="254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124 190,2 тыс. руб.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9747" y="5301547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354798"/>
            <a:ext cx="3899002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95022" y="0"/>
            <a:ext cx="300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здравоохранение</a:t>
            </a:r>
          </a:p>
        </p:txBody>
      </p:sp>
    </p:spTree>
    <p:extLst>
      <p:ext uri="{BB962C8B-B14F-4D97-AF65-F5344CB8AC3E}">
        <p14:creationId xmlns:p14="http://schemas.microsoft.com/office/powerpoint/2010/main" val="5516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660211559"/>
              </p:ext>
            </p:extLst>
          </p:nvPr>
        </p:nvGraphicFramePr>
        <p:xfrm>
          <a:off x="4671978" y="919165"/>
          <a:ext cx="3528392" cy="183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779983591"/>
              </p:ext>
            </p:extLst>
          </p:nvPr>
        </p:nvGraphicFramePr>
        <p:xfrm>
          <a:off x="104835" y="1961407"/>
          <a:ext cx="4272136" cy="1500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7799" y="3461574"/>
            <a:ext cx="839337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Чукотского </a:t>
            </a: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округа, мероприятия которых направлены на развитие образования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</a:t>
            </a: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годах, тыс. рублей </a:t>
            </a:r>
            <a:endParaRPr lang="ru-RU" sz="96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31541" y="1678049"/>
            <a:ext cx="1207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Чукотского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r>
              <a:rPr lang="en-US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6 667,5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82228" y="829467"/>
            <a:ext cx="1356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промышленной политики Чукотского автономного округа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839,0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66910" y="227774"/>
            <a:ext cx="4043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главных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распорядителей средств окружного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в общих расходах бюджета на образование на 2022 год 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7" y="817788"/>
            <a:ext cx="1842325" cy="1020955"/>
          </a:xfrm>
          <a:prstGeom prst="rect">
            <a:avLst/>
          </a:prstGeom>
        </p:spPr>
      </p:pic>
      <p:sp>
        <p:nvSpPr>
          <p:cNvPr id="1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8769" y="5267810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26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59624"/>
            <a:ext cx="3899002" cy="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7987" y="131194"/>
            <a:ext cx="2558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образование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433231"/>
              </p:ext>
            </p:extLst>
          </p:nvPr>
        </p:nvGraphicFramePr>
        <p:xfrm>
          <a:off x="180055" y="3849372"/>
          <a:ext cx="8159273" cy="172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6300"/>
                <a:gridCol w="811987"/>
                <a:gridCol w="761796"/>
                <a:gridCol w="724204"/>
                <a:gridCol w="782727"/>
                <a:gridCol w="702259"/>
              </a:tblGrid>
              <a:tr h="18041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15520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образования и науки Чукотского автономного округа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5 894 602,0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7 262 717,4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7 491 787,8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5 407 438,9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4 966 930,9</a:t>
                      </a:r>
                    </a:p>
                  </a:txBody>
                  <a:tcPr marT="31750" marB="31750" anchor="ctr" horzOverflow="overflow"/>
                </a:tc>
              </a:tr>
              <a:tr h="22226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Предупреждение чрезвычайных ситуаций природного и техногенного характера и обеспечение пожарной безопасности в Чукотском автономном  округе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7 767,8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8 028,2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8 509,2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8 509,2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8 509,2</a:t>
                      </a:r>
                    </a:p>
                  </a:txBody>
                  <a:tcPr marT="31750" marB="31750" anchor="ctr" horzOverflow="overflow"/>
                </a:tc>
              </a:tr>
              <a:tr h="1469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культуры, спорта и туризма Чукотского автономного округа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57 848,0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75 336,2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100 138,6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76 198,0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74 810,2</a:t>
                      </a:r>
                    </a:p>
                  </a:txBody>
                  <a:tcPr marT="31750" marB="31750" anchor="ctr" horzOverflow="overflow"/>
                </a:tc>
              </a:tr>
              <a:tr h="10656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Стимулирование экономической активности населения Чукотского автономного округа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2 993,9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  <a:tr h="25043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охраны общественного порядка и повышения безопасности дорожного движения в Чукотском автономном округе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537,4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1 100,0</a:t>
                      </a:r>
                    </a:p>
                  </a:txBody>
                  <a:tcPr marT="31750" marB="31750" anchor="ctr" horzOverflow="overflow"/>
                </a:tc>
              </a:tr>
              <a:tr h="1339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региональными финансами и имуществом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761,9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12 417,0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  <a:tr h="1339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занятости населения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6 100,0</a:t>
                      </a:r>
                    </a:p>
                  </a:txBody>
                  <a:tcPr marT="31750" marB="31750" anchor="ctr" horzOverflow="overflow"/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7182914" y="813860"/>
            <a:ext cx="13272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 Губернатора и Правительства Чукотского 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algn="ctr"/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16,6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203252" y="1818391"/>
            <a:ext cx="1224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спорта и туризма Чукотского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algn="ctr" fontAlgn="t"/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100,1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5383986" y="1665147"/>
            <a:ext cx="263347" cy="114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5638817" y="1004963"/>
            <a:ext cx="688831" cy="1114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6997427" y="1107629"/>
            <a:ext cx="259251" cy="10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997427" y="1420233"/>
            <a:ext cx="411651" cy="3593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8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393975"/>
              </p:ext>
            </p:extLst>
          </p:nvPr>
        </p:nvGraphicFramePr>
        <p:xfrm>
          <a:off x="255102" y="1057385"/>
          <a:ext cx="8179324" cy="1715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3966856"/>
              </a:tblGrid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</a:tr>
              <a:tr h="22193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Федеральный проект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«Современная школа»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728 236,5</a:t>
                      </a:r>
                    </a:p>
                  </a:txBody>
                  <a:tcPr marL="9525" marR="9525" marT="6615" marB="0" anchor="ctr"/>
                </a:tc>
              </a:tr>
              <a:tr h="18171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Федеральный проект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«Успех 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каждого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ребенка»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14 986,2</a:t>
                      </a:r>
                    </a:p>
                  </a:txBody>
                  <a:tcPr marL="9525" marR="9525" marT="6615" marB="0" anchor="ctr"/>
                </a:tc>
              </a:tr>
              <a:tr h="3474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«Молодые профессионалы (повышение конкурентоспособности профессионального</a:t>
                      </a:r>
                      <a:r>
                        <a:rPr lang="ru-RU" sz="900" b="0" i="0" u="none" strike="noStrike" baseline="0" dirty="0" smtClean="0">
                          <a:effectLst/>
                          <a:latin typeface="Times New Roman"/>
                        </a:rPr>
                        <a:t> образования)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10 368,3</a:t>
                      </a:r>
                    </a:p>
                  </a:txBody>
                  <a:tcPr marL="9525" marR="9525" marT="6615" marB="0" anchor="ctr"/>
                </a:tc>
              </a:tr>
              <a:tr h="18381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«Безопасность дорожного движения»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9525" marR="9525" marT="6615" marB="0" anchor="ctr"/>
                </a:tc>
              </a:tr>
              <a:tr h="19217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«Содействие занятости»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113 280,8</a:t>
                      </a:r>
                    </a:p>
                  </a:txBody>
                  <a:tcPr marL="9525" marR="9525" marT="6615" marB="0" anchor="ctr"/>
                </a:tc>
              </a:tr>
              <a:tr h="22600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«Культурная среда»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20 151,5</a:t>
                      </a:r>
                    </a:p>
                  </a:txBody>
                  <a:tcPr marL="9525" marR="9525" marT="6615" marB="0" anchor="ctr"/>
                </a:tc>
              </a:tr>
              <a:tr h="15878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ИТОГО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: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887</a:t>
                      </a:r>
                      <a:r>
                        <a:rPr lang="ru-RU" sz="900" b="1" i="0" u="none" strike="noStrike" baseline="0" dirty="0" smtClean="0">
                          <a:effectLst/>
                          <a:latin typeface="Times New Roman"/>
                        </a:rPr>
                        <a:t> 623,3</a:t>
                      </a:r>
                      <a:endParaRPr lang="ru-RU" sz="900" b="1" i="0" u="none" strike="noStrike" dirty="0" smtClean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2521" y="3685115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«Детский сад в </a:t>
            </a:r>
            <a:endParaRPr lang="ru-RU" sz="1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Анадырь»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110 199,7 тыс. руб.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9582" y="4660652"/>
            <a:ext cx="183620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«Школа в г. Анадырь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372 001,1 тыс. руб.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80187" y="4960734"/>
            <a:ext cx="191894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«Школа в с. Островное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194 267,8 тыс. руб.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44208" y="3726024"/>
            <a:ext cx="19442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«Начальная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в </a:t>
            </a:r>
            <a:endParaRPr lang="ru-RU" sz="1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Лорино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127 031,4 тыс. руб.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52621" y="2936658"/>
            <a:ext cx="55194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общественно-значимых проектах, предусмотренных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финансированию проектом бюджета Чукотского автономного округа на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74" y="688053"/>
            <a:ext cx="8694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национальных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по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Указу Президента от 7 мая 2018г. № 204  на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год, тыс. рублей</a:t>
            </a:r>
            <a:r>
              <a:rPr lang="ru-RU" sz="18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806253" y="3808115"/>
            <a:ext cx="1175886" cy="106070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2930879" y="3917900"/>
            <a:ext cx="350812" cy="81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775134" y="4410739"/>
            <a:ext cx="522617" cy="1693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556744" y="4574493"/>
            <a:ext cx="239392" cy="307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573302" y="4019164"/>
            <a:ext cx="654882" cy="101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3757779" y="4882270"/>
            <a:ext cx="1272835" cy="254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830 536,0 тыс. руб.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559624"/>
            <a:ext cx="3899002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77987" y="131194"/>
            <a:ext cx="2558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образование</a:t>
            </a: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27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84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223673549"/>
              </p:ext>
            </p:extLst>
          </p:nvPr>
        </p:nvGraphicFramePr>
        <p:xfrm>
          <a:off x="4688819" y="439012"/>
          <a:ext cx="4104845" cy="2040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069324774"/>
              </p:ext>
            </p:extLst>
          </p:nvPr>
        </p:nvGraphicFramePr>
        <p:xfrm>
          <a:off x="323528" y="2197429"/>
          <a:ext cx="4704184" cy="151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83818" y="3876128"/>
            <a:ext cx="712879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 Чукотского автономного округа, </a:t>
            </a:r>
          </a:p>
          <a:p>
            <a:pPr algn="ctr"/>
            <a:r>
              <a:rPr lang="ru-RU" sz="9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направленные на развитие культуры, кинематографии в 2020 – 2024 годах, тыс. рублей</a:t>
            </a:r>
            <a:endParaRPr lang="ru-RU" sz="96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0" y="1009816"/>
            <a:ext cx="2257415" cy="1053754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H="1" flipV="1">
            <a:off x="5799039" y="1317308"/>
            <a:ext cx="314554" cy="1889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373722" y="1887322"/>
            <a:ext cx="175564" cy="176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559624"/>
            <a:ext cx="3899002" cy="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4125" y="1084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культуру, кинематографию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207590" y="2023575"/>
            <a:ext cx="1356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промышленной политики Чукотского автономного округа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604,3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32180" y="1009816"/>
            <a:ext cx="1224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спорта и туризма Чукотского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algn="ctr" fontAlgn="t"/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473,4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22280" y="963365"/>
            <a:ext cx="1224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охране объектов культурного наследия Чукотского автономного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algn="ctr" fontAlgn="t"/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22,2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569710"/>
              </p:ext>
            </p:extLst>
          </p:nvPr>
        </p:nvGraphicFramePr>
        <p:xfrm>
          <a:off x="252922" y="4354696"/>
          <a:ext cx="8191365" cy="835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008322"/>
                <a:gridCol w="1324051"/>
                <a:gridCol w="1433779"/>
                <a:gridCol w="1345997"/>
                <a:gridCol w="1207008"/>
              </a:tblGrid>
              <a:tr h="3909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культуры, спорта и туризма Чукотского автономного округа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305 349,3  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714 404,9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1 099 894,1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668 858,5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605 650,6</a:t>
                      </a:r>
                    </a:p>
                  </a:txBody>
                  <a:tcPr marT="31750" marB="31750" anchor="ctr" horzOverflow="overflow"/>
                </a:tc>
              </a:tr>
            </a:tbl>
          </a:graphicData>
        </a:graphic>
      </p:graphicFrame>
      <p:sp>
        <p:nvSpPr>
          <p:cNvPr id="19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28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18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730561"/>
              </p:ext>
            </p:extLst>
          </p:nvPr>
        </p:nvGraphicFramePr>
        <p:xfrm>
          <a:off x="251520" y="1128854"/>
          <a:ext cx="7802515" cy="864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1261"/>
                <a:gridCol w="2721254"/>
              </a:tblGrid>
              <a:tr h="28848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Федеральный проект «Творческие люди»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18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Times New Roman"/>
                        </a:rPr>
                        <a:t> 841,9</a:t>
                      </a:r>
                      <a:endParaRPr lang="ru-RU" sz="1000" b="0" i="0" u="none" strike="noStrike" dirty="0" smtClean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Федеральный проект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«Культурная среда»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354 562,5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Итого: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373 404,4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72124" y="2662521"/>
            <a:ext cx="2381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установка модульного здания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досуга»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Нутэпэльмен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42 700,0 тыс. рублей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022" y="2550526"/>
            <a:ext cx="22682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установка модульного здания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и досуга в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Янракыннот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16 217,0 тыс. рублей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4125" y="3990610"/>
            <a:ext cx="24057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культурного развития в г.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Певек»  </a:t>
            </a: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317 205,5 тыс. руб.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6944" y="2083446"/>
            <a:ext cx="820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общественно-значимых проектах, предусмотренных 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финансированию проектом бюджета Чукотского автономного округа на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861149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 по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Указу Президента от 7 мая 2018г. №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204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год, тыс.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2483768" y="3060022"/>
            <a:ext cx="828094" cy="146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656125" y="4267609"/>
            <a:ext cx="172397" cy="3675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5" idx="1"/>
          </p:cNvCxnSpPr>
          <p:nvPr/>
        </p:nvCxnSpPr>
        <p:spPr>
          <a:xfrm flipV="1">
            <a:off x="5169184" y="3016464"/>
            <a:ext cx="1002940" cy="1898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689" y="2664880"/>
            <a:ext cx="1082833" cy="108283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3650687" y="3863580"/>
            <a:ext cx="1272835" cy="254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604 349,5 тыс. руб.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59624"/>
            <a:ext cx="3899002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4125" y="1084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культуру, кинематографию</a:t>
            </a: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29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3258412"/>
            <a:ext cx="22682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установка модульного здания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и досуга в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Новое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Чаплино»</a:t>
            </a: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61 530,0 тыс. рублей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72124" y="3409754"/>
            <a:ext cx="2381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установка модульного здания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и досуга в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Тавайваам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80 000,0 тыс. рублей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086907" y="4636530"/>
            <a:ext cx="200229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услуги для целей капитальных вложений по объекту «Центр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и досуга в с.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Лаврентия»</a:t>
            </a: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19 000,0 тыс. рублей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87105" y="4765718"/>
            <a:ext cx="19944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установка модульного здания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и досуга в с.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Рыткучи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10 000,0 тыс. рублей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172124" y="4204252"/>
            <a:ext cx="22682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установка модульных центров культуры и досуга в с.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Нунлигран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Энмелен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Сиреники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30 000,0 тыс. рублей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10275" y="4789027"/>
            <a:ext cx="20571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«Дом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в с.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Канчалан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19 000,0 тыс. руб.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H="1">
            <a:off x="2489872" y="3358690"/>
            <a:ext cx="974390" cy="2536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2447274" y="3612355"/>
            <a:ext cx="917718" cy="378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2086908" y="3863580"/>
            <a:ext cx="1224954" cy="7715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3171479" y="4267609"/>
            <a:ext cx="347132" cy="3565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437632" y="3796680"/>
            <a:ext cx="843908" cy="407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5169184" y="3510462"/>
            <a:ext cx="917062" cy="1018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29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7548" y="531029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43558"/>
            <a:ext cx="6804248" cy="7200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6897" y="127865"/>
            <a:ext cx="6530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показатели расходов окружного бюджета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 по субъектам ДФО за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136630356"/>
              </p:ext>
            </p:extLst>
          </p:nvPr>
        </p:nvGraphicFramePr>
        <p:xfrm>
          <a:off x="268570" y="1038759"/>
          <a:ext cx="7944307" cy="442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433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671784582"/>
              </p:ext>
            </p:extLst>
          </p:nvPr>
        </p:nvGraphicFramePr>
        <p:xfrm>
          <a:off x="5029163" y="1089609"/>
          <a:ext cx="2925908" cy="1630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188542449"/>
              </p:ext>
            </p:extLst>
          </p:nvPr>
        </p:nvGraphicFramePr>
        <p:xfrm>
          <a:off x="131676" y="2033461"/>
          <a:ext cx="4272136" cy="1563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17247" y="3831103"/>
            <a:ext cx="766633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Чукотского </a:t>
            </a: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округа, мероприятия которых направлены на развитие физической культуры и спорта в 2020 </a:t>
            </a: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годах, тыс. рублей </a:t>
            </a:r>
            <a:endParaRPr lang="ru-RU" sz="96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17194" y="1458996"/>
            <a:ext cx="10757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спорта и туризма Чукотского 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en-US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215,7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00259" y="1057825"/>
            <a:ext cx="1356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промышленной политики Чукотского автономного округа </a:t>
            </a:r>
            <a:endParaRPr lang="ru-RU" sz="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17,0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78554" y="420837"/>
            <a:ext cx="36045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главных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распорядителей средств окружного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в общих расходах бюджета на физическую культуру и спорт на 2022 год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4" y="1022229"/>
            <a:ext cx="2207540" cy="86500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559624"/>
            <a:ext cx="4623206" cy="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9902" y="1157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физическую культуру и спорт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737624"/>
              </p:ext>
            </p:extLst>
          </p:nvPr>
        </p:nvGraphicFramePr>
        <p:xfrm>
          <a:off x="450375" y="4260111"/>
          <a:ext cx="7859692" cy="63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7692"/>
                <a:gridCol w="1133856"/>
                <a:gridCol w="892455"/>
                <a:gridCol w="833932"/>
                <a:gridCol w="921716"/>
                <a:gridCol w="790041"/>
              </a:tblGrid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культуры, спорта и туризма Чукотского автономного округа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244 931,5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190 672,5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232 728,9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576 025,4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292 666,7</a:t>
                      </a:r>
                    </a:p>
                  </a:txBody>
                  <a:tcPr marT="31750" marB="31750" anchor="ctr" horzOverflow="overflow"/>
                </a:tc>
              </a:tr>
            </a:tbl>
          </a:graphicData>
        </a:graphic>
      </p:graphicFrame>
      <p:cxnSp>
        <p:nvCxnSpPr>
          <p:cNvPr id="17" name="Прямая со стрелкой 16"/>
          <p:cNvCxnSpPr/>
          <p:nvPr/>
        </p:nvCxnSpPr>
        <p:spPr>
          <a:xfrm flipH="1" flipV="1">
            <a:off x="5669859" y="1287410"/>
            <a:ext cx="398632" cy="472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049680" y="1458996"/>
            <a:ext cx="499606" cy="1304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30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54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92911"/>
              </p:ext>
            </p:extLst>
          </p:nvPr>
        </p:nvGraphicFramePr>
        <p:xfrm>
          <a:off x="772223" y="1105310"/>
          <a:ext cx="7527340" cy="69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5212"/>
                <a:gridCol w="3482128"/>
              </a:tblGrid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</a:tr>
              <a:tr h="22193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Федеральный проект «Спорт - норма жизни»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101 600,0</a:t>
                      </a:r>
                    </a:p>
                  </a:txBody>
                  <a:tcPr marL="9525" marR="9525" marT="6615" marB="0" anchor="ctr"/>
                </a:tc>
              </a:tr>
              <a:tr h="22193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Итого: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101 600,0</a:t>
                      </a:r>
                    </a:p>
                  </a:txBody>
                  <a:tcPr marL="9525" marR="9525" marT="6615" marB="0"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953507" y="2071603"/>
            <a:ext cx="55194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общественно-значимых проектах, предусмотренных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финансированию проектом бюджета Чукотского автономного округа на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8846" y="673452"/>
            <a:ext cx="871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национальных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по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Указу Президента от 7 мая 2018г. № 204  на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год, тыс. рублей</a:t>
            </a:r>
            <a:r>
              <a:rPr lang="ru-RU" sz="18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23618" y="3072686"/>
            <a:ext cx="191894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услуги для целей капитальных вложений по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объекту «Спортивный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 в с.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Лаврентия»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17 000,0 тыс. руб.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4227743" y="3542046"/>
            <a:ext cx="485494" cy="1623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902" y="2670321"/>
            <a:ext cx="1403127" cy="141173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2491047" y="4319631"/>
            <a:ext cx="1272835" cy="254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17 000,0 тыс. руб.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59624"/>
            <a:ext cx="4623206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39902" y="1157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физическую культуру и спорт</a:t>
            </a:r>
          </a:p>
        </p:txBody>
      </p:sp>
      <p:sp>
        <p:nvSpPr>
          <p:cNvPr id="21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90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362444338"/>
              </p:ext>
            </p:extLst>
          </p:nvPr>
        </p:nvGraphicFramePr>
        <p:xfrm>
          <a:off x="5225400" y="724160"/>
          <a:ext cx="2809037" cy="1755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03995" y="2737487"/>
            <a:ext cx="86409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 Чукотского автономного округа, мероприятия которых направлены </a:t>
            </a:r>
          </a:p>
          <a:p>
            <a:pPr algn="ctr"/>
            <a:r>
              <a:rPr lang="ru-RU" sz="9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 жилищно-коммунального хозяйства на 2020-2024 годы, тыс. рублей</a:t>
            </a:r>
            <a:endParaRPr lang="ru-RU" sz="96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7100247" y="1199343"/>
            <a:ext cx="405148" cy="163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5849908" y="1002072"/>
            <a:ext cx="349942" cy="75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66" y="724160"/>
            <a:ext cx="2257055" cy="1595130"/>
          </a:xfrm>
          <a:prstGeom prst="rect">
            <a:avLst/>
          </a:prstGeom>
        </p:spPr>
      </p:pic>
      <p:sp>
        <p:nvSpPr>
          <p:cNvPr id="1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7555" y="5249812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32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1" y="559624"/>
            <a:ext cx="4967021" cy="72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864" y="128457"/>
            <a:ext cx="4795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жилищно-коммунальное хозяйство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20969" y="170162"/>
            <a:ext cx="3155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главного распорядителя бюджетных средств в общей сумме расходов на жилищно-коммунальное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 </a:t>
            </a:r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год</a:t>
            </a:r>
            <a:endParaRPr lang="ru-RU" sz="1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70844" y="1363161"/>
            <a:ext cx="1356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промышленной политики Чукотского автономного округа </a:t>
            </a:r>
            <a:endParaRPr lang="ru-RU" sz="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7 697,5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57522" y="1663693"/>
            <a:ext cx="13565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природных ресурсов Чукотского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округа </a:t>
            </a:r>
            <a:endParaRPr lang="ru-RU" sz="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71,5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57522" y="724160"/>
            <a:ext cx="1356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хозяйства и продовольствия Чукотского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округа </a:t>
            </a:r>
            <a:endParaRPr lang="ru-RU" sz="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273517"/>
              </p:ext>
            </p:extLst>
          </p:nvPr>
        </p:nvGraphicFramePr>
        <p:xfrm>
          <a:off x="260957" y="3173092"/>
          <a:ext cx="8246621" cy="2067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143"/>
                <a:gridCol w="749433"/>
                <a:gridCol w="907085"/>
                <a:gridCol w="1009497"/>
                <a:gridCol w="1024128"/>
                <a:gridCol w="1075335"/>
              </a:tblGrid>
              <a:tr h="3909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12769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агропромышленного комплекса Чукотского автономного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25 422,9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8 088,5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1 023,6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2 289,3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2 236,7</a:t>
                      </a:r>
                    </a:p>
                  </a:txBody>
                  <a:tcPr marT="31750" marB="31750" anchor="ctr" horzOverflow="overflow"/>
                </a:tc>
              </a:tr>
              <a:tr h="26981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жилищно-коммунального хозяйства и водохозяйственного комплекса Чукотского автономного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9 734 165,5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9 264 055,3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6 522 126,7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3 524 775,4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3 079 500,5</a:t>
                      </a:r>
                    </a:p>
                  </a:txBody>
                  <a:tcPr marT="31750" marB="31750" anchor="ctr" horzOverflow="overflow"/>
                </a:tc>
              </a:tr>
              <a:tr h="17742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жилищного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строительства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Чукотском автономном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79 346,3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655 827,5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590 523,2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273 457,9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254 125,9</a:t>
                      </a:r>
                    </a:p>
                  </a:txBody>
                  <a:tcPr marT="31750" marB="31750" anchor="ctr" horzOverflow="overflow"/>
                </a:tc>
              </a:tr>
              <a:tr h="23766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окружающей среды и обеспечение рационального природопользования в Чукотском автономном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85 266,1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93 975,3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71 506,6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51 506,6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51 506,6</a:t>
                      </a:r>
                    </a:p>
                  </a:txBody>
                  <a:tcPr marT="31750" marB="31750" anchor="ctr" horzOverflow="overflow"/>
                </a:tc>
              </a:tr>
              <a:tr h="17012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Формирование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комфортной городской среды в Чукотском автономном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58 114,8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33 571,6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56 249,2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13 249,2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14 721,9</a:t>
                      </a:r>
                    </a:p>
                  </a:txBody>
                  <a:tcPr marT="31750" marB="31750" anchor="ctr" horzOverflow="overflow"/>
                </a:tc>
              </a:tr>
              <a:tr h="388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устойчивого сокращения непригодного для проживания жилищного фонда в Чукотском автономном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234 728,2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684 215,1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474 578,0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954 192,4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  <a:tr h="20991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энергетики Чукотского автономного округа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7 397 096,0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9 901 220,5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</a:tbl>
          </a:graphicData>
        </a:graphic>
      </p:graphicFrame>
      <p:cxnSp>
        <p:nvCxnSpPr>
          <p:cNvPr id="21" name="Прямая со стрелкой 20"/>
          <p:cNvCxnSpPr/>
          <p:nvPr/>
        </p:nvCxnSpPr>
        <p:spPr>
          <a:xfrm flipH="1">
            <a:off x="5629960" y="1199343"/>
            <a:ext cx="507493" cy="3584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97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912382"/>
              </p:ext>
            </p:extLst>
          </p:nvPr>
        </p:nvGraphicFramePr>
        <p:xfrm>
          <a:off x="247902" y="1103796"/>
          <a:ext cx="8157263" cy="1379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532527"/>
              </a:tblGrid>
              <a:tr h="28848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</a:tr>
              <a:tr h="3048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Федеральный проект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«Обеспечение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устойчивого сокращения непригодного для проживания жилищного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фонда»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517 578,0</a:t>
                      </a:r>
                    </a:p>
                  </a:txBody>
                  <a:tcPr marL="9525" marR="9525" marT="6615" marB="0" anchor="ctr"/>
                </a:tc>
              </a:tr>
              <a:tr h="19023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Федеральный проект «Жилье»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491 644,1</a:t>
                      </a:r>
                    </a:p>
                  </a:txBody>
                  <a:tcPr marL="9525" marR="9525" marT="6615" marB="0" anchor="ctr"/>
                </a:tc>
              </a:tr>
              <a:tr h="2121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Федеральный проект «Чистая вода»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42 091,9</a:t>
                      </a:r>
                    </a:p>
                  </a:txBody>
                  <a:tcPr marL="9525" marR="9525" marT="6615" marB="0" anchor="ctr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Федеральный проект «Формирование комфортной городской среды»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13 249,2</a:t>
                      </a:r>
                    </a:p>
                  </a:txBody>
                  <a:tcPr marL="0" marR="0" marT="0" marB="0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Итого: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1 064 563,2</a:t>
                      </a:r>
                    </a:p>
                  </a:txBody>
                  <a:tcPr marL="9525" marR="9525" marT="6615" marB="0" anchor="ctr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27162" y="722650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 по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Указу Президента от 7 мая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204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год, тыс.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494868658"/>
              </p:ext>
            </p:extLst>
          </p:nvPr>
        </p:nvGraphicFramePr>
        <p:xfrm>
          <a:off x="195341" y="2836929"/>
          <a:ext cx="3806073" cy="151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173011412"/>
              </p:ext>
            </p:extLst>
          </p:nvPr>
        </p:nvGraphicFramePr>
        <p:xfrm>
          <a:off x="4411638" y="2713939"/>
          <a:ext cx="3730716" cy="2286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-1" y="559624"/>
            <a:ext cx="4967021" cy="72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4864" y="128457"/>
            <a:ext cx="4795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жилищно-коммунальное хозяйство</a:t>
            </a:r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>
          <a:xfrm>
            <a:off x="6987555" y="527508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33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5614416" y="3842309"/>
            <a:ext cx="694944" cy="30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20 701,7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6165494" y="4362296"/>
            <a:ext cx="694944" cy="30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7 759,6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6676339" y="4463490"/>
            <a:ext cx="694944" cy="30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4 873,5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7227417" y="4463490"/>
            <a:ext cx="694944" cy="30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3 456,1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36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050786" y="477865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млн. 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642692952"/>
              </p:ext>
            </p:extLst>
          </p:nvPr>
        </p:nvGraphicFramePr>
        <p:xfrm>
          <a:off x="290000" y="698122"/>
          <a:ext cx="8195632" cy="2154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2242" y="5242498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31216"/>
            <a:ext cx="3218688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3668" y="108533"/>
            <a:ext cx="2685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25926" y="3179290"/>
            <a:ext cx="5075532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49040" y="2845958"/>
            <a:ext cx="5270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общего характера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758265850"/>
              </p:ext>
            </p:extLst>
          </p:nvPr>
        </p:nvGraphicFramePr>
        <p:xfrm>
          <a:off x="-84125" y="3254631"/>
          <a:ext cx="8577072" cy="2296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9105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04773618"/>
              </p:ext>
            </p:extLst>
          </p:nvPr>
        </p:nvGraphicFramePr>
        <p:xfrm>
          <a:off x="122830" y="1119741"/>
          <a:ext cx="9021170" cy="4286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987430" y="666400"/>
            <a:ext cx="1438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99466"/>
            <a:ext cx="3218688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2085" y="219587"/>
            <a:ext cx="1780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расходы</a:t>
            </a: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2242" y="5242498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83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067627" y="924918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(тыс.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011699"/>
              </p:ext>
            </p:extLst>
          </p:nvPr>
        </p:nvGraphicFramePr>
        <p:xfrm>
          <a:off x="936689" y="1297516"/>
          <a:ext cx="7091020" cy="770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954"/>
                <a:gridCol w="1491508"/>
                <a:gridCol w="1479990"/>
                <a:gridCol w="1508784"/>
                <a:gridCol w="1508784"/>
              </a:tblGrid>
              <a:tr h="42679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3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3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300" b="1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3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</a:tr>
              <a:tr h="343222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72 339,3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68 153,3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50 000,0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50 000,0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50 000,0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71618" y="2123830"/>
            <a:ext cx="671512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направлений для реализации проектов: </a:t>
            </a: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объектов социальной инфраструктуры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улиц, дворовых территорий, площадей, набережных, детских игровых площадок, мест массового отдыха населения и других территорий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мест захоронения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контейнерных площадок и мест складирования твердых коммунальных отходов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и ремонт систем электро-, тепло-, водоснабжения и водоотведения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и ремонт автомобильных дорог местного значения в границах населенных пунктов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объектов культурного наследия (памятников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и проведение культурно-массовых мероприятий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традиционного образа жизни коренных малочисленных народов Севера,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Сибири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Дальнего Востока Российской Федерации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физической культуры, спорта и здорового образа жизни.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89661"/>
            <a:ext cx="8617306" cy="5674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5690" y="64536"/>
            <a:ext cx="8753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проектов инициативного бюджетирования в муниципальных образованиях Чукотского автономного округа на 2020 -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2242" y="5242498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36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54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 стрелкой 10"/>
          <p:cNvCxnSpPr/>
          <p:nvPr/>
        </p:nvCxnSpPr>
        <p:spPr>
          <a:xfrm flipH="1">
            <a:off x="3785616" y="1463085"/>
            <a:ext cx="10973" cy="3291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6693413" y="3460092"/>
            <a:ext cx="263338" cy="658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6693413" y="3877057"/>
            <a:ext cx="395012" cy="877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6305703" y="3964839"/>
            <a:ext cx="519379" cy="3145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198218" y="2969972"/>
            <a:ext cx="208483" cy="2048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978006"/>
            <a:ext cx="8580730" cy="72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70662" y="55632"/>
            <a:ext cx="84710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межбюджетных трансфертов, </a:t>
            </a:r>
          </a:p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передаваемых из окружного бюджета местным бюджетам  </a:t>
            </a:r>
          </a:p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  по разделам классификации расходов в 2022 году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957780" y="1864157"/>
            <a:ext cx="208483" cy="2048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8061355"/>
              </p:ext>
            </p:extLst>
          </p:nvPr>
        </p:nvGraphicFramePr>
        <p:xfrm>
          <a:off x="277978" y="1037231"/>
          <a:ext cx="8751722" cy="4565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2242" y="5242498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37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72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150455" y="755492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(млн.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853905"/>
              </p:ext>
            </p:extLst>
          </p:nvPr>
        </p:nvGraphicFramePr>
        <p:xfrm>
          <a:off x="166694" y="1262592"/>
          <a:ext cx="8179949" cy="274902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144909"/>
                <a:gridCol w="1199693"/>
                <a:gridCol w="1294790"/>
                <a:gridCol w="1214324"/>
                <a:gridCol w="1155801"/>
                <a:gridCol w="1170432"/>
              </a:tblGrid>
              <a:tr h="7318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3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3040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5 946,8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4 775,1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3 974,0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2 970,4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2 826,7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</a:tr>
              <a:tr h="4051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2 778,8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4 431,7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3 843,7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3 776,6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</a:tr>
              <a:tr h="4051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4 227,3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676,9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4 894,7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2 782,2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3 082,9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</a:tr>
              <a:tr h="54602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438,7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</a:tr>
              <a:tr h="33040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13 391,6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14 474,2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13 028,6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9 723,0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7 540,9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/>
                </a:tc>
              </a:tr>
            </a:tbl>
          </a:graphicData>
        </a:graphic>
      </p:graphicFrame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7802" y="5257127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38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" y="657697"/>
            <a:ext cx="8602676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0195" y="11366"/>
            <a:ext cx="7958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о межбюджетных трансфертах, направляемых в местные бюджеты Чукотского автономного округа,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</p:spTree>
    <p:extLst>
      <p:ext uri="{BB962C8B-B14F-4D97-AF65-F5344CB8AC3E}">
        <p14:creationId xmlns:p14="http://schemas.microsoft.com/office/powerpoint/2010/main" val="25692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13879" y="846109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(млн.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10" name="Group 7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7302782"/>
              </p:ext>
            </p:extLst>
          </p:nvPr>
        </p:nvGraphicFramePr>
        <p:xfrm>
          <a:off x="197540" y="1179807"/>
          <a:ext cx="8229570" cy="393582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848723"/>
                <a:gridCol w="840291"/>
                <a:gridCol w="899769"/>
                <a:gridCol w="885139"/>
                <a:gridCol w="907085"/>
                <a:gridCol w="848563"/>
              </a:tblGrid>
              <a:tr h="312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 от других бюджетов бюджетной системы Российской Федерации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-466,6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-1 204,6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-2 190,9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-2 424,1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бюджетных кредитов, полученных из федерального бюджета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-466,6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-1 471,6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-2 190,9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-2 424,1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25664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остатков средств на счетах по учету средств бюджетов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-3 442,7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3 811,1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2 741,8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Акции и иные формы участия в капитале, находящиеся в государственной и муниципальной собственности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2 423,9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кредиты, предоставленные внутри страны в валюте Российской Федерации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-591,9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1 002,9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164,5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бюджетных кредитов, предоставленных юридическим лицам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15,0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1 946,4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426493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бюджетных кредитов, предоставленных муниципальным образованиям Чукотского автономного округа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70,8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106,5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214,5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272955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бюджетных кредитов юридическим лицам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-627,7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бюджетных кредитов муниципальным образованиям Чукотского автономного округа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внутреннего финансирования дефицитов бюджетов, всего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- 4 034,6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6 771,3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1 701,7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-2 190,9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-2 424,1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5856" y="5249812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39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232" y="789368"/>
            <a:ext cx="5943601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0584" y="119512"/>
            <a:ext cx="6236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внутреннего финансирования дефицита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окружного бюджета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</p:spTree>
    <p:extLst>
      <p:ext uri="{BB962C8B-B14F-4D97-AF65-F5344CB8AC3E}">
        <p14:creationId xmlns:p14="http://schemas.microsoft.com/office/powerpoint/2010/main" val="273637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527407"/>
              </p:ext>
            </p:extLst>
          </p:nvPr>
        </p:nvGraphicFramePr>
        <p:xfrm>
          <a:off x="147422" y="1253073"/>
          <a:ext cx="8225479" cy="394565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662193"/>
                <a:gridCol w="1052701"/>
                <a:gridCol w="1098645"/>
                <a:gridCol w="1207827"/>
                <a:gridCol w="1125940"/>
                <a:gridCol w="1078173"/>
              </a:tblGrid>
              <a:tr h="4623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4888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доходы: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22 570,4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17 089,9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17 471,0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17 980,4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18 270,4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299962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 организаций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13 321,9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7 835,1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8 073,2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8 138,7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8 134,2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38922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4 092,3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3 826,0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4 532,5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4 779,2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5 041,9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36166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организаций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1 135,7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1 451,1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1 344,3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1 478,8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1 497,0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40640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добычу полезных ископаемых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3 458,1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3 069,1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2 756,4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2 778,6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2 778,6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316732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налоговые и неналоговые доходы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562,4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908,6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764,6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805,1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818,7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2820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поступления: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29 265,6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31 123,8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22 243,7 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19 373,6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21 146,2 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48887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выравнивание бюджетной обеспеченности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12 364,2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12 782,5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13 508,2 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8 142,7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9 152,5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3200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kumimoji="0" lang="ru-RU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51 836,0</a:t>
                      </a: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48 213,7</a:t>
                      </a: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39 714, 7</a:t>
                      </a: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37 354, 0</a:t>
                      </a: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39 416,6</a:t>
                      </a: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65960" y="1000397"/>
            <a:ext cx="1447800" cy="251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  <a:endParaRPr lang="ru-RU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16134" y="531029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843558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6478" y="355639"/>
            <a:ext cx="6373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окружного бюджета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</p:spTree>
    <p:extLst>
      <p:ext uri="{BB962C8B-B14F-4D97-AF65-F5344CB8AC3E}">
        <p14:creationId xmlns:p14="http://schemas.microsoft.com/office/powerpoint/2010/main" val="81806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044538" y="804006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(млрд.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824839741"/>
              </p:ext>
            </p:extLst>
          </p:nvPr>
        </p:nvGraphicFramePr>
        <p:xfrm>
          <a:off x="180981" y="950779"/>
          <a:ext cx="8538738" cy="4623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44248"/>
            <a:ext cx="7044538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295" y="157873"/>
            <a:ext cx="6879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государственного долга Чукотского автономного округа</a:t>
            </a: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5856" y="5249812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40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35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46003" y="764349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(млн.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160382" y="3863026"/>
            <a:ext cx="833817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b="1" i="1" u="sng" dirty="0" err="1">
                <a:latin typeface="Times New Roman" pitchFamily="18" charset="0"/>
              </a:rPr>
              <a:t>Справочно</a:t>
            </a:r>
            <a:r>
              <a:rPr lang="ru-RU" sz="1000" b="1" i="1" u="sng" dirty="0">
                <a:latin typeface="Times New Roman" pitchFamily="18" charset="0"/>
              </a:rPr>
              <a:t>:</a:t>
            </a:r>
            <a:endParaRPr lang="ru-RU" sz="1000" b="1" dirty="0">
              <a:latin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</a:rPr>
              <a:t>Государственный долг </a:t>
            </a:r>
            <a:r>
              <a:rPr lang="ru-RU" sz="1000" i="1" dirty="0">
                <a:latin typeface="Times New Roman" pitchFamily="18" charset="0"/>
              </a:rPr>
              <a:t>- обязательства, возникающие из государственных заимствований, гарантий по обязательствам третьих лиц, другие обязательства принятые на себя субъектом Российской Федерации;</a:t>
            </a:r>
          </a:p>
          <a:p>
            <a:r>
              <a:rPr lang="ru-RU" sz="1000" b="1" i="1" dirty="0">
                <a:latin typeface="Times New Roman" pitchFamily="18" charset="0"/>
              </a:rPr>
              <a:t>Государственная гарантия </a:t>
            </a:r>
            <a:r>
              <a:rPr lang="ru-RU" sz="1000" i="1" dirty="0">
                <a:latin typeface="Times New Roman" pitchFamily="18" charset="0"/>
              </a:rPr>
              <a:t>- вид долгового обязательства, в силу которого субъект Российской Федерации (гарант) обязан при наступлении предусмотренного в гарантии события (гарантийного случая) уплатить лицу, в пользу которого предоставлена гарантия (бенефициару), по его письменному требованию определенную в обязательстве денежную сумму за счет средств бюджета субъекта в соответствии с условиями даваемого гарантом обязательства отвечать за исполнение третьим лицом (принципалом) его обязательств перед бенефициаром;</a:t>
            </a:r>
          </a:p>
          <a:p>
            <a:r>
              <a:rPr lang="ru-RU" sz="1000" b="1" i="1" dirty="0">
                <a:latin typeface="Times New Roman" pitchFamily="18" charset="0"/>
              </a:rPr>
              <a:t>Бюджетный кредит из федерального бюджета </a:t>
            </a:r>
            <a:r>
              <a:rPr lang="ru-RU" sz="1000" i="1" dirty="0">
                <a:latin typeface="Times New Roman" pitchFamily="18" charset="0"/>
              </a:rPr>
              <a:t>- денежные средства, предоставляемые федеральным бюджетом другому бюджету бюджетной системы Российской Федерации, на возвратной и возмездной основах.</a:t>
            </a: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6592791" y="5340355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>
          <a:xfrm>
            <a:off x="7004606" y="518821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" y="490851"/>
            <a:ext cx="5943601" cy="5674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9493" y="108453"/>
            <a:ext cx="5095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долговой нагрузки на окружной бюджет</a:t>
            </a:r>
          </a:p>
        </p:txBody>
      </p:sp>
      <p:graphicFrame>
        <p:nvGraphicFramePr>
          <p:cNvPr id="12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893235"/>
              </p:ext>
            </p:extLst>
          </p:nvPr>
        </p:nvGraphicFramePr>
        <p:xfrm>
          <a:off x="212310" y="1221952"/>
          <a:ext cx="8112388" cy="249713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933499"/>
                <a:gridCol w="972649"/>
                <a:gridCol w="1009497"/>
                <a:gridCol w="1053389"/>
                <a:gridCol w="1075334"/>
                <a:gridCol w="1068020"/>
              </a:tblGrid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T="38100" marB="3810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года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года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года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года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года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Государственный долг Чукотского автономного округа, всего: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10 249,3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9 802,7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8 478,1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6 287,2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3 863,1</a:t>
                      </a:r>
                    </a:p>
                  </a:txBody>
                  <a:tcPr marL="9525" marR="9525" marT="7938" marB="0" anchor="ctr" horzOverflow="overflow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Государственные гарантии Чукотского автономного округа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1 850,0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1 870,0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1 750,0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1 750,0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000" b="0" i="1" u="none" strike="noStrike" baseline="0" dirty="0" smtClean="0">
                          <a:effectLst/>
                          <a:latin typeface="Times New Roman"/>
                        </a:rPr>
                        <a:t> 750,0</a:t>
                      </a:r>
                      <a:endParaRPr lang="ru-RU" sz="10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кредиты, полученные из федерального бюджета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8 399,3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7 932,7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6 728,1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4 537,2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effectLst/>
                          <a:latin typeface="Times New Roman"/>
                        </a:rPr>
                        <a:t>2 113,1</a:t>
                      </a:r>
                      <a:endParaRPr lang="ru-RU" sz="10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налоговых и неналоговых доходов окружного бюджета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22 570,4</a:t>
                      </a: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17 089,9</a:t>
                      </a: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17 471,0</a:t>
                      </a: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17 980,4</a:t>
                      </a: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18 270,4</a:t>
                      </a:r>
                    </a:p>
                  </a:txBody>
                  <a:tcPr marT="38103" marB="38103" anchor="b" horzOverflow="overflow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долговой нагрузки на окружной бюджет (%)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45,4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57,4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48,5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35,0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21,1</a:t>
                      </a:r>
                    </a:p>
                  </a:txBody>
                  <a:tcPr marL="9525" marR="9525" marT="7938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86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9269" y="379479"/>
            <a:ext cx="7886700" cy="7373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финансов, экономики и имущественных отношений </a:t>
            </a:r>
            <a:b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0" y="1529674"/>
            <a:ext cx="88852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600" dirty="0">
                <a:latin typeface="Times New Roman" pitchFamily="18" charset="0"/>
              </a:rPr>
              <a:t>Юридический и фактический адрес: 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</a:rPr>
              <a:t>689000, Чукотский автономный округ, г. Анадырь, ул. </a:t>
            </a:r>
            <a:r>
              <a:rPr lang="ru-RU" sz="1600" dirty="0" err="1">
                <a:latin typeface="Times New Roman" pitchFamily="18" charset="0"/>
              </a:rPr>
              <a:t>Отке</a:t>
            </a:r>
            <a:r>
              <a:rPr lang="ru-RU" sz="1600" dirty="0">
                <a:latin typeface="Times New Roman" pitchFamily="18" charset="0"/>
              </a:rPr>
              <a:t>, д. 2 </a:t>
            </a: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467608" y="3800532"/>
            <a:ext cx="81375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</a:rPr>
              <a:t>График работы Департамента финансов, экономики и имущественных отношений Чукотского автономного округа: </a:t>
            </a:r>
          </a:p>
          <a:p>
            <a:pPr algn="ctr"/>
            <a:r>
              <a:rPr lang="ru-RU" sz="1600" dirty="0">
                <a:latin typeface="Times New Roman" pitchFamily="18" charset="0"/>
              </a:rPr>
              <a:t>понедельник – пятница с 9-00 до </a:t>
            </a:r>
            <a:r>
              <a:rPr lang="ru-RU" sz="1600" dirty="0" smtClean="0">
                <a:latin typeface="Times New Roman" pitchFamily="18" charset="0"/>
              </a:rPr>
              <a:t>17-45</a:t>
            </a:r>
            <a:endParaRPr lang="ru-RU" sz="1600" dirty="0">
              <a:latin typeface="Times New Roman" pitchFamily="18" charset="0"/>
            </a:endParaRPr>
          </a:p>
          <a:p>
            <a:pPr algn="ctr"/>
            <a:r>
              <a:rPr lang="ru-RU" sz="1600" dirty="0">
                <a:latin typeface="Times New Roman" pitchFamily="18" charset="0"/>
              </a:rPr>
              <a:t>Время приема начальника Департамента:</a:t>
            </a:r>
          </a:p>
          <a:p>
            <a:pPr algn="ctr"/>
            <a:r>
              <a:rPr lang="ru-RU" sz="1600" dirty="0">
                <a:latin typeface="Times New Roman" pitchFamily="18" charset="0"/>
              </a:rPr>
              <a:t>по понедельникам с 15-00 до 17-45</a:t>
            </a: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1151821" y="3016163"/>
            <a:ext cx="6769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600" dirty="0">
                <a:latin typeface="Times New Roman" pitchFamily="18" charset="0"/>
              </a:rPr>
              <a:t>По вопросам пожеланий и предложений обращаться по телефону   8 (42722) 6-93-23 или на электронный адрес: </a:t>
            </a:r>
            <a:r>
              <a:rPr lang="en-US" sz="1600" i="1" u="sng" dirty="0">
                <a:latin typeface="Times New Roman" pitchFamily="18" charset="0"/>
              </a:rPr>
              <a:t>ElenaK@depfin.chukotka-gov.ru</a:t>
            </a:r>
            <a:endParaRPr lang="ru-RU" sz="1600" i="1" u="sng" dirty="0">
              <a:latin typeface="Times New Roman" pitchFamily="18" charset="0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2938824" y="2270455"/>
            <a:ext cx="30441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</a:rPr>
              <a:t>Телефон: 8 (42722) 6-93-23</a:t>
            </a:r>
          </a:p>
          <a:p>
            <a:pPr algn="ctr"/>
            <a:r>
              <a:rPr lang="ru-RU" sz="1600" dirty="0">
                <a:latin typeface="Times New Roman" pitchFamily="18" charset="0"/>
              </a:rPr>
              <a:t>Факс: 8 (42722) 2-93-04, 2-93-18 </a:t>
            </a: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316706" y="974916"/>
            <a:ext cx="8288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</a:rPr>
              <a:t>Начальник Департамента - Калинова Алеся Андреевна</a:t>
            </a:r>
            <a:r>
              <a:rPr lang="ru-RU" sz="2000" dirty="0"/>
              <a:t> </a:t>
            </a:r>
          </a:p>
        </p:txBody>
      </p:sp>
      <p:sp>
        <p:nvSpPr>
          <p:cNvPr id="13" name="Номер слайда 1"/>
          <p:cNvSpPr txBox="1">
            <a:spLocks/>
          </p:cNvSpPr>
          <p:nvPr/>
        </p:nvSpPr>
        <p:spPr>
          <a:xfrm>
            <a:off x="7004606" y="518821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42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835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67943449"/>
              </p:ext>
            </p:extLst>
          </p:nvPr>
        </p:nvGraphicFramePr>
        <p:xfrm>
          <a:off x="109181" y="652477"/>
          <a:ext cx="8867773" cy="4943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V="1">
            <a:off x="2600334" y="3867150"/>
            <a:ext cx="523875" cy="2286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375358" y="3069639"/>
            <a:ext cx="436296" cy="6710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162207" y="2114550"/>
            <a:ext cx="700087" cy="3048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657600" y="4391028"/>
            <a:ext cx="190500" cy="21907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6343654" y="3867150"/>
            <a:ext cx="238125" cy="2286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5023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2829" y="70383"/>
            <a:ext cx="5322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окружного бюджета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14" name="Номер слайда 1"/>
          <p:cNvSpPr>
            <a:spLocks noGrp="1"/>
          </p:cNvSpPr>
          <p:nvPr/>
        </p:nvSpPr>
        <p:spPr>
          <a:xfrm>
            <a:off x="6914291" y="5257496"/>
            <a:ext cx="2057412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4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p57"/>
          <p:cNvSpPr txBox="1"/>
          <p:nvPr/>
        </p:nvSpPr>
        <p:spPr>
          <a:xfrm>
            <a:off x="21326620" y="11464086"/>
            <a:ext cx="13917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b="1" kern="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100,000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0" name="Google Shape;1770;p57"/>
          <p:cNvSpPr txBox="1"/>
          <p:nvPr/>
        </p:nvSpPr>
        <p:spPr>
          <a:xfrm>
            <a:off x="20637330" y="16998477"/>
            <a:ext cx="20811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b="1" kern="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$100,000.00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2" name="Google Shape;1772;p57"/>
          <p:cNvSpPr/>
          <p:nvPr/>
        </p:nvSpPr>
        <p:spPr>
          <a:xfrm>
            <a:off x="870865" y="1982420"/>
            <a:ext cx="489600" cy="2262524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78" name="Google Shape;1778;p57"/>
          <p:cNvSpPr txBox="1"/>
          <p:nvPr/>
        </p:nvSpPr>
        <p:spPr>
          <a:xfrm>
            <a:off x="30706" y="4357398"/>
            <a:ext cx="14955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</a:t>
            </a:r>
            <a:r>
              <a:rPr lang="ru-RU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</a:t>
            </a:r>
            <a:endParaRPr sz="2200" kern="0" dirty="0">
              <a:solidFill>
                <a:srgbClr val="000000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1780" name="Google Shape;1780;p57"/>
          <p:cNvSpPr/>
          <p:nvPr/>
        </p:nvSpPr>
        <p:spPr>
          <a:xfrm>
            <a:off x="2342341" y="2656733"/>
            <a:ext cx="489600" cy="1596539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82" name="Google Shape;1782;p57"/>
          <p:cNvSpPr/>
          <p:nvPr/>
        </p:nvSpPr>
        <p:spPr>
          <a:xfrm>
            <a:off x="1854705" y="1865376"/>
            <a:ext cx="487636" cy="2387690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86" name="Google Shape;1786;p57"/>
          <p:cNvSpPr txBox="1"/>
          <p:nvPr/>
        </p:nvSpPr>
        <p:spPr>
          <a:xfrm>
            <a:off x="1563990" y="4380288"/>
            <a:ext cx="15198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</a:t>
            </a:r>
            <a:r>
              <a:rPr lang="ru-RU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21</a:t>
            </a:r>
            <a:endParaRPr sz="2200" kern="0" dirty="0">
              <a:solidFill>
                <a:srgbClr val="000000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1788" name="Google Shape;1788;p57"/>
          <p:cNvSpPr/>
          <p:nvPr/>
        </p:nvSpPr>
        <p:spPr>
          <a:xfrm>
            <a:off x="3860085" y="2737793"/>
            <a:ext cx="489600" cy="1515479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90" name="Google Shape;1790;p57"/>
          <p:cNvSpPr/>
          <p:nvPr/>
        </p:nvSpPr>
        <p:spPr>
          <a:xfrm>
            <a:off x="3370485" y="2362810"/>
            <a:ext cx="502580" cy="1882134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94" name="Google Shape;1794;p57"/>
          <p:cNvSpPr txBox="1"/>
          <p:nvPr/>
        </p:nvSpPr>
        <p:spPr>
          <a:xfrm>
            <a:off x="3109185" y="4380288"/>
            <a:ext cx="15198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202</a:t>
            </a:r>
            <a:r>
              <a:rPr lang="ru-RU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</a:t>
            </a:r>
            <a:endParaRPr sz="2200" kern="0" dirty="0">
              <a:solidFill>
                <a:srgbClr val="000000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grpSp>
        <p:nvGrpSpPr>
          <p:cNvPr id="1796" name="Google Shape;1796;p57"/>
          <p:cNvGrpSpPr/>
          <p:nvPr/>
        </p:nvGrpSpPr>
        <p:grpSpPr>
          <a:xfrm>
            <a:off x="311730" y="5018589"/>
            <a:ext cx="4160497" cy="271698"/>
            <a:chOff x="6877657" y="1270597"/>
            <a:chExt cx="3820856" cy="244528"/>
          </a:xfrm>
        </p:grpSpPr>
        <p:sp>
          <p:nvSpPr>
            <p:cNvPr id="1798" name="Google Shape;1798;p57"/>
            <p:cNvSpPr txBox="1"/>
            <p:nvPr/>
          </p:nvSpPr>
          <p:spPr>
            <a:xfrm>
              <a:off x="6877657" y="1270597"/>
              <a:ext cx="3820856" cy="24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ru-RU" sz="16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Bebas Neue"/>
                  <a:cs typeface="Times New Roman" panose="02020603050405020304" pitchFamily="18" charset="0"/>
                  <a:sym typeface="Bebas Neue"/>
                </a:rPr>
                <a:t>Налоговые и неналоговые доходы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ru-RU" sz="16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Bebas Neue"/>
                  <a:cs typeface="Times New Roman" panose="02020603050405020304" pitchFamily="18" charset="0"/>
                  <a:sym typeface="Bebas Neue"/>
                </a:rPr>
                <a:t>(млрд. рублей)</a:t>
              </a:r>
              <a:endParaRPr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endParaRPr>
            </a:p>
          </p:txBody>
        </p:sp>
        <p:sp>
          <p:nvSpPr>
            <p:cNvPr id="1799" name="Google Shape;1799;p57"/>
            <p:cNvSpPr/>
            <p:nvPr/>
          </p:nvSpPr>
          <p:spPr>
            <a:xfrm>
              <a:off x="6941516" y="1272725"/>
              <a:ext cx="242400" cy="24240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00" name="Google Shape;1800;p57"/>
          <p:cNvGrpSpPr/>
          <p:nvPr/>
        </p:nvGrpSpPr>
        <p:grpSpPr>
          <a:xfrm>
            <a:off x="4580219" y="5020953"/>
            <a:ext cx="4464496" cy="271698"/>
            <a:chOff x="6777710" y="2551388"/>
            <a:chExt cx="4464496" cy="244528"/>
          </a:xfrm>
        </p:grpSpPr>
        <p:sp>
          <p:nvSpPr>
            <p:cNvPr id="1802" name="Google Shape;1802;p57"/>
            <p:cNvSpPr txBox="1"/>
            <p:nvPr/>
          </p:nvSpPr>
          <p:spPr>
            <a:xfrm>
              <a:off x="6777710" y="2553516"/>
              <a:ext cx="4464496" cy="24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ru-RU" sz="16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Bebas Neue"/>
                  <a:cs typeface="Times New Roman" panose="02020603050405020304" pitchFamily="18" charset="0"/>
                  <a:sym typeface="Bebas Neue"/>
                </a:rPr>
                <a:t>Безвозмездные поступления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ru-RU" sz="16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Bebas Neue"/>
                  <a:cs typeface="Times New Roman" panose="02020603050405020304" pitchFamily="18" charset="0"/>
                  <a:sym typeface="Bebas Neue"/>
                </a:rPr>
                <a:t>(млрд. рублей)</a:t>
              </a:r>
              <a:endParaRPr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endParaRPr>
            </a:p>
          </p:txBody>
        </p:sp>
        <p:sp>
          <p:nvSpPr>
            <p:cNvPr id="1803" name="Google Shape;1803;p57"/>
            <p:cNvSpPr/>
            <p:nvPr/>
          </p:nvSpPr>
          <p:spPr>
            <a:xfrm>
              <a:off x="7313076" y="2551388"/>
              <a:ext cx="262800" cy="242400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" name="Скругленный прямоугольник 4"/>
          <p:cNvSpPr/>
          <p:nvPr/>
        </p:nvSpPr>
        <p:spPr>
          <a:xfrm>
            <a:off x="308533" y="1136664"/>
            <a:ext cx="939847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51,8</a:t>
            </a:r>
            <a:endParaRPr lang="ru-RU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815839" y="1146904"/>
            <a:ext cx="1016102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48,2</a:t>
            </a:r>
            <a:endParaRPr lang="ru-RU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374465" y="1152269"/>
            <a:ext cx="997200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39,7</a:t>
            </a:r>
            <a:endParaRPr lang="ru-RU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2500" y="182111"/>
            <a:ext cx="6583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окружного бюджета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33" name="Google Shape;1774;p57"/>
          <p:cNvSpPr/>
          <p:nvPr/>
        </p:nvSpPr>
        <p:spPr>
          <a:xfrm>
            <a:off x="381265" y="1762963"/>
            <a:ext cx="489600" cy="2481980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9" name="Google Shape;1775;p57"/>
          <p:cNvSpPr txBox="1"/>
          <p:nvPr/>
        </p:nvSpPr>
        <p:spPr>
          <a:xfrm rot="-5400000">
            <a:off x="203929" y="2779626"/>
            <a:ext cx="795667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29,2</a:t>
            </a:r>
            <a:endParaRPr sz="2200" b="1" dirty="0">
              <a:solidFill>
                <a:srgbClr val="FFFFFF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35" name="Google Shape;1775;p57"/>
          <p:cNvSpPr txBox="1"/>
          <p:nvPr/>
        </p:nvSpPr>
        <p:spPr>
          <a:xfrm rot="-5400000">
            <a:off x="652422" y="3041466"/>
            <a:ext cx="795667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22,6</a:t>
            </a:r>
            <a:endParaRPr sz="2200" b="1" dirty="0">
              <a:solidFill>
                <a:srgbClr val="FFFFFF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36" name="Google Shape;1790;p57"/>
          <p:cNvSpPr/>
          <p:nvPr/>
        </p:nvSpPr>
        <p:spPr>
          <a:xfrm>
            <a:off x="4872561" y="2523744"/>
            <a:ext cx="489600" cy="1721198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7" name="Google Shape;1788;p57"/>
          <p:cNvSpPr/>
          <p:nvPr/>
        </p:nvSpPr>
        <p:spPr>
          <a:xfrm>
            <a:off x="5362161" y="2599300"/>
            <a:ext cx="489600" cy="1653766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8" name="Google Shape;1794;p57"/>
          <p:cNvSpPr txBox="1"/>
          <p:nvPr/>
        </p:nvSpPr>
        <p:spPr>
          <a:xfrm>
            <a:off x="4598085" y="4380288"/>
            <a:ext cx="15198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202</a:t>
            </a:r>
            <a:r>
              <a:rPr lang="ru-RU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3</a:t>
            </a:r>
            <a:endParaRPr sz="2200" kern="0" dirty="0">
              <a:solidFill>
                <a:srgbClr val="000000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39" name="Google Shape;1790;p57"/>
          <p:cNvSpPr/>
          <p:nvPr/>
        </p:nvSpPr>
        <p:spPr>
          <a:xfrm>
            <a:off x="6417130" y="2440843"/>
            <a:ext cx="489600" cy="1815496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0" name="Google Shape;1788;p57"/>
          <p:cNvSpPr/>
          <p:nvPr/>
        </p:nvSpPr>
        <p:spPr>
          <a:xfrm>
            <a:off x="6906730" y="2648611"/>
            <a:ext cx="489600" cy="1596333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859385" y="1147879"/>
            <a:ext cx="997200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37,4</a:t>
            </a:r>
            <a:endParaRPr lang="ru-RU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417130" y="1136664"/>
            <a:ext cx="997200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39,4</a:t>
            </a:r>
            <a:endParaRPr lang="ru-RU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Google Shape;1775;p57"/>
          <p:cNvSpPr txBox="1"/>
          <p:nvPr/>
        </p:nvSpPr>
        <p:spPr>
          <a:xfrm rot="-5400000">
            <a:off x="1644649" y="2697173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31,1</a:t>
            </a:r>
            <a:endParaRPr sz="2200" b="1" dirty="0">
              <a:solidFill>
                <a:srgbClr val="FFFFFF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48" name="Google Shape;1775;p57"/>
          <p:cNvSpPr txBox="1"/>
          <p:nvPr/>
        </p:nvSpPr>
        <p:spPr>
          <a:xfrm rot="-5400000">
            <a:off x="2146195" y="3104593"/>
            <a:ext cx="795667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17,1</a:t>
            </a:r>
            <a:endParaRPr sz="2200" b="1" dirty="0">
              <a:solidFill>
                <a:srgbClr val="FFFFFF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52" name="Google Shape;1775;p57"/>
          <p:cNvSpPr txBox="1"/>
          <p:nvPr/>
        </p:nvSpPr>
        <p:spPr>
          <a:xfrm rot="-5400000">
            <a:off x="3165911" y="3084059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22,2</a:t>
            </a:r>
            <a:endParaRPr sz="2200" b="1" dirty="0">
              <a:solidFill>
                <a:srgbClr val="FFFFFF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56" name="Google Shape;1775;p57"/>
          <p:cNvSpPr txBox="1"/>
          <p:nvPr/>
        </p:nvSpPr>
        <p:spPr>
          <a:xfrm rot="-5400000">
            <a:off x="3651011" y="3141138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17,5</a:t>
            </a:r>
          </a:p>
        </p:txBody>
      </p:sp>
      <p:sp>
        <p:nvSpPr>
          <p:cNvPr id="57" name="Google Shape;1775;p57"/>
          <p:cNvSpPr txBox="1"/>
          <p:nvPr/>
        </p:nvSpPr>
        <p:spPr>
          <a:xfrm rot="-5400000">
            <a:off x="4661711" y="3241179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19,4</a:t>
            </a:r>
          </a:p>
        </p:txBody>
      </p:sp>
      <p:sp>
        <p:nvSpPr>
          <p:cNvPr id="58" name="Google Shape;1775;p57"/>
          <p:cNvSpPr txBox="1"/>
          <p:nvPr/>
        </p:nvSpPr>
        <p:spPr>
          <a:xfrm rot="-5400000">
            <a:off x="5138912" y="3241179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18,0</a:t>
            </a:r>
          </a:p>
        </p:txBody>
      </p:sp>
      <p:sp>
        <p:nvSpPr>
          <p:cNvPr id="59" name="Google Shape;1775;p57"/>
          <p:cNvSpPr txBox="1"/>
          <p:nvPr/>
        </p:nvSpPr>
        <p:spPr>
          <a:xfrm rot="-5400000">
            <a:off x="6212556" y="3212826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21,1</a:t>
            </a:r>
          </a:p>
        </p:txBody>
      </p:sp>
      <p:sp>
        <p:nvSpPr>
          <p:cNvPr id="60" name="Google Shape;1775;p57"/>
          <p:cNvSpPr txBox="1"/>
          <p:nvPr/>
        </p:nvSpPr>
        <p:spPr>
          <a:xfrm rot="-5400000">
            <a:off x="6697656" y="3245044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18,3</a:t>
            </a:r>
          </a:p>
        </p:txBody>
      </p:sp>
      <p:sp>
        <p:nvSpPr>
          <p:cNvPr id="61" name="Google Shape;1794;p57"/>
          <p:cNvSpPr txBox="1"/>
          <p:nvPr/>
        </p:nvSpPr>
        <p:spPr>
          <a:xfrm>
            <a:off x="6155830" y="4380288"/>
            <a:ext cx="15198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202</a:t>
            </a:r>
            <a:r>
              <a:rPr lang="ru-RU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4</a:t>
            </a:r>
            <a:endParaRPr sz="2200" kern="0" dirty="0">
              <a:solidFill>
                <a:srgbClr val="000000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6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7063" y="527175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267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601054" y="818501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7063" y="527175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4592" y="205531"/>
            <a:ext cx="6733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окружного бюджета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graphicFrame>
        <p:nvGraphicFramePr>
          <p:cNvPr id="9" name="Group 9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4109912"/>
              </p:ext>
            </p:extLst>
          </p:nvPr>
        </p:nvGraphicFramePr>
        <p:xfrm>
          <a:off x="200025" y="1147615"/>
          <a:ext cx="8161249" cy="412100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406369"/>
                <a:gridCol w="907084"/>
                <a:gridCol w="965607"/>
                <a:gridCol w="994867"/>
                <a:gridCol w="1009498"/>
                <a:gridCol w="877824"/>
              </a:tblGrid>
              <a:tr h="5029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075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доходы, всего: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22 417,3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16 771,4</a:t>
                      </a:r>
                      <a:endParaRPr lang="ru-RU" sz="12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17 321,5</a:t>
                      </a:r>
                      <a:endParaRPr lang="ru-RU" sz="12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17 829,7</a:t>
                      </a:r>
                      <a:endParaRPr lang="ru-RU" sz="12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18 118,7</a:t>
                      </a:r>
                      <a:endParaRPr lang="ru-RU" sz="12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3326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прибыль, доходы, в том числе: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17 414,2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11 661,1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12 605,7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12 917,9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13 176,1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939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 организаций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13 321,9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7 835,1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8 073,2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8 138,7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8 134,2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939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="0" i="1" u="none" strike="noStrike" baseline="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092,3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3 826,0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4 532,5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4 779,2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5 041,9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410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335,5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444,4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449,2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468,0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468,0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35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153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имущество, в том числе: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214,9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1 540,4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1 454,6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1 599,9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1 630,1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868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организаций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1 135,7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1 451,1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1 344,3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1 478,8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1 497,0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4197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Налоги, сборы и регулярные платежи за пользование природными ресурсами, в том числе: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3 444,3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3 110,1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2 798,8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2 833,6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2 833,6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270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добычу полезных ископаемых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3 458,1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3 069,1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2 756,4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2 778,6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2 778,6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453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14,4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51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627571" y="7946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001552"/>
              </p:ext>
            </p:extLst>
          </p:nvPr>
        </p:nvGraphicFramePr>
        <p:xfrm>
          <a:off x="207187" y="1153269"/>
          <a:ext cx="8220609" cy="379918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542112"/>
                <a:gridCol w="1050158"/>
                <a:gridCol w="1032798"/>
                <a:gridCol w="839893"/>
                <a:gridCol w="892455"/>
                <a:gridCol w="863193"/>
              </a:tblGrid>
              <a:tr h="6985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256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доходы, всего: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318,5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149,5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150,7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151,7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6417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101,6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86,3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86,7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86,9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484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пользовании природными ресурсами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16,8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33,0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33,7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34,5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566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5,3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4419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3202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25,5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3202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39281" y="5330280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4125" y="194695"/>
            <a:ext cx="6543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окружного бюджета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</p:spTree>
    <p:extLst>
      <p:ext uri="{BB962C8B-B14F-4D97-AF65-F5344CB8AC3E}">
        <p14:creationId xmlns:p14="http://schemas.microsoft.com/office/powerpoint/2010/main" val="4338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173973"/>
              </p:ext>
            </p:extLst>
          </p:nvPr>
        </p:nvGraphicFramePr>
        <p:xfrm>
          <a:off x="199705" y="1180098"/>
          <a:ext cx="8220090" cy="382065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807387"/>
                <a:gridCol w="894091"/>
                <a:gridCol w="863194"/>
                <a:gridCol w="885139"/>
                <a:gridCol w="885139"/>
                <a:gridCol w="885140"/>
              </a:tblGrid>
              <a:tr h="3736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380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поступления, всего: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29 265,6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31 123,8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22 243,7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19 373,6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21 146,2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2590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12 718,0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13 657,9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13 694,4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8 142,8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9 152,5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2590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3 494,8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5 870,5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6 745,9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9 073,0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11 269,1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2590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618,0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542,7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553,2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562,5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587,6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2959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2 921,0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2 166,5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1 068,9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1 007,6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137,0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4419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государственных организаций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28,6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95,1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487,7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3055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8 854,0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8 444,4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846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бюджетов бюджетной системы Российской Федерации от возврата остатков субсидий, субвенций и иных межбюджетных трансфертов, имеющих целевое назначение, прошлых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633,4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263,2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86,2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441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Возвраты остатков целевых межбюджетных трансфертов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-2,2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740051" y="826976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8541" y="530101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19" y="629864"/>
            <a:ext cx="7192689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19" y="179899"/>
            <a:ext cx="7494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окружного бюджета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</p:spTree>
    <p:extLst>
      <p:ext uri="{BB962C8B-B14F-4D97-AF65-F5344CB8AC3E}">
        <p14:creationId xmlns:p14="http://schemas.microsoft.com/office/powerpoint/2010/main" val="57095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NewsPrint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69104</TotalTime>
  <Words>4773</Words>
  <Application>Microsoft Office PowerPoint</Application>
  <PresentationFormat>Экран (16:10)</PresentationFormat>
  <Paragraphs>1169</Paragraphs>
  <Slides>42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42</vt:i4>
      </vt:variant>
    </vt:vector>
  </HeadingPairs>
  <TitlesOfParts>
    <vt:vector size="53" baseType="lpstr">
      <vt:lpstr>2_Office Theme</vt:lpstr>
      <vt:lpstr>3_Office Theme</vt:lpstr>
      <vt:lpstr>4_Office Theme</vt:lpstr>
      <vt:lpstr>5_Office Theme</vt:lpstr>
      <vt:lpstr>6_Office Theme</vt:lpstr>
      <vt:lpstr>7_Office Theme</vt:lpstr>
      <vt:lpstr>9_Office Theme</vt:lpstr>
      <vt:lpstr>10_Office Theme</vt:lpstr>
      <vt:lpstr>11_Office Theme</vt:lpstr>
      <vt:lpstr>NewsPrint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Департамент финансов, экономики и имущественных отношений  Чукотского автономного округа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Андросова Екатерина Александровна</cp:lastModifiedBy>
  <cp:revision>1543</cp:revision>
  <cp:lastPrinted>2021-12-01T22:22:34Z</cp:lastPrinted>
  <dcterms:created xsi:type="dcterms:W3CDTF">2014-10-23T16:08:30Z</dcterms:created>
  <dcterms:modified xsi:type="dcterms:W3CDTF">2021-12-02T00:29:09Z</dcterms:modified>
</cp:coreProperties>
</file>