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5" autoAdjust="0"/>
    <p:restoredTop sz="94670" autoAdjust="0"/>
  </p:normalViewPr>
  <p:slideViewPr>
    <p:cSldViewPr>
      <p:cViewPr>
        <p:scale>
          <a:sx n="80" d="100"/>
          <a:sy n="80" d="100"/>
        </p:scale>
        <p:origin x="-99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D101E-D773-418E-B367-4705212E414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B82A-4466-4B37-A584-1F73B1B5BE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1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4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6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4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1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1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6A87-8D37-429F-BC98-92974BC918A5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080861"/>
              </p:ext>
            </p:extLst>
          </p:nvPr>
        </p:nvGraphicFramePr>
        <p:xfrm>
          <a:off x="1" y="0"/>
          <a:ext cx="9108503" cy="645520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571999"/>
                <a:gridCol w="1542786"/>
                <a:gridCol w="873542"/>
                <a:gridCol w="1046135"/>
                <a:gridCol w="1074041"/>
              </a:tblGrid>
              <a:tr h="76470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Контроль реализации прогноза социально-экономического развития Чукотского автономного округа </a:t>
                      </a:r>
                      <a:b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по показателям за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2018 год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(по </a:t>
                      </a:r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</a:rPr>
                        <a:t>состоянию на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31 мая 2019 года)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95" marR="6695" marT="66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3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0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Демографические 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6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Численность постоянного населения (среднегодовая)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тыс. человек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49,39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49,51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100,2</a:t>
                      </a:r>
                    </a:p>
                  </a:txBody>
                  <a:tcPr marL="6695" marR="6695" marT="6695" marB="0" anchor="ctr"/>
                </a:tc>
              </a:tr>
              <a:tr h="2473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Валовой региональный продукт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6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Валовой региональный продукт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74 112,0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74 112,0 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341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физического объема валового регионального продукта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102,4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102,4 </a:t>
                      </a:r>
                      <a:r>
                        <a:rPr lang="ru-RU" sz="1100" u="none" strike="noStrike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  0,0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Промышленное производство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90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Объем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75 565,9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72 867,6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96,4</a:t>
                      </a:r>
                    </a:p>
                  </a:txBody>
                  <a:tcPr marL="9525" marR="9525" marT="9525" marB="0" anchor="ctr"/>
                </a:tc>
              </a:tr>
              <a:tr h="1090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Индекс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95,2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101,1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6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Объем отгруженных товаров собственного производства, выполненных работ и услуг собственными силами - 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65 878,8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63 406,4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96,2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производства - 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94,5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99,3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576462"/>
              </p:ext>
            </p:extLst>
          </p:nvPr>
        </p:nvGraphicFramePr>
        <p:xfrm>
          <a:off x="35496" y="836712"/>
          <a:ext cx="9108504" cy="5497631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58693"/>
                <a:gridCol w="1718241"/>
                <a:gridCol w="835834"/>
                <a:gridCol w="1083104"/>
                <a:gridCol w="1112632"/>
              </a:tblGrid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Обрабатывающие производства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Объем отгруженных товаров собственного производства, выполненных работ и услуг собственными силами - РАЗДЕЛ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Обрабатывающие производства</a:t>
                      </a:r>
                    </a:p>
                  </a:txBody>
                  <a:tcPr marL="60257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млн. руб. </a:t>
                      </a:r>
                    </a:p>
                  </a:txBody>
                  <a:tcPr marL="6695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923,8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844,4</a:t>
                      </a:r>
                      <a:r>
                        <a:rPr lang="ru-RU" sz="110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10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91,4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производства - РАЗДЕЛ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Обрабатывающие производства</a:t>
                      </a:r>
                    </a:p>
                  </a:txBody>
                  <a:tcPr marL="60257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% к предыдущему году</a:t>
                      </a:r>
                    </a:p>
                  </a:txBody>
                  <a:tcPr marL="6695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90,3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75,7</a:t>
                      </a:r>
                      <a:r>
                        <a:rPr lang="ru-RU" sz="1100" u="none" strike="noStrike" kern="1200" baseline="300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  <a:p>
                      <a:pPr algn="ctr" fontAlgn="ctr"/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-14,6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+mj-lt"/>
                        </a:rPr>
                        <a:t>Обеспечение электрической энергией, газом и паром; кондиционирование воздуха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2629">
                <a:tc>
                  <a:txBody>
                    <a:bodyPr/>
                    <a:lstStyle/>
                    <a:p>
                      <a:pPr marL="36000" indent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Объем отгруженных товаров собственного производства, выполненных работ и услуг собственными силами - РАЗДЕЛ D: Обеспечение электрической энергией, газом и паром; кондиционирование воздуха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8 448,8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8 223,7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97,3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448224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производства - РАЗДЕЛ D: Обеспечение электрической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энергией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, газом и паром; кондиционирование воздуха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101,5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103,9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Водоснабжение; водоотведение, организация сбора и утилизации отходов, деятельность по ликвидации загрязнений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609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Объем отгруженных товаров собственного производства, выполненных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работ и услуг собственными силами - РАЗДЕЛ E Производство и распределение электроэнергии,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газа и воды</a:t>
                      </a: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314,6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393,1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125,0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448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- РАЗДЕЛ E: Производство и распределение электроэнергии, газа и воды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103,0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101,8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-1,2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24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Сельское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7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Объем продукции сельского хозяйства в хозяйствах всех категорий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1 473,6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1 339,0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90,9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448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продукции сельского хозяйства в хозяйствах всех категорий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101,9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86,9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-15,0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62883"/>
              </p:ext>
            </p:extLst>
          </p:nvPr>
        </p:nvGraphicFramePr>
        <p:xfrm>
          <a:off x="0" y="30907"/>
          <a:ext cx="9144000" cy="73379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5882"/>
                <a:gridCol w="1718903"/>
                <a:gridCol w="873542"/>
                <a:gridCol w="1046135"/>
                <a:gridCol w="1109538"/>
              </a:tblGrid>
              <a:tr h="4936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0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6212"/>
              </p:ext>
            </p:extLst>
          </p:nvPr>
        </p:nvGraphicFramePr>
        <p:xfrm>
          <a:off x="0" y="836712"/>
          <a:ext cx="9144002" cy="589829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427984"/>
                <a:gridCol w="1684448"/>
                <a:gridCol w="873204"/>
                <a:gridCol w="1045733"/>
                <a:gridCol w="1112633"/>
              </a:tblGrid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Малое и среднее предпринимательство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малых и средних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предприятий по состоянию на конец года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377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102,4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Среднесписочная численность работников (без внешних совместителей), занятых на малых и средних предприятиях 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2,31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2,30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 малых и средних предприятий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руб. 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10,1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114,9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   </a:t>
                      </a:r>
                      <a:r>
                        <a:rPr lang="ru-RU" sz="1200" b="1" u="none" strike="noStrike" dirty="0"/>
                        <a:t>Инвестиции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0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Инвестиции в основной капитал за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счет всех источников финансирования (с учетом </a:t>
                      </a:r>
                      <a:r>
                        <a:rPr lang="ru-RU" sz="1100" u="none" strike="noStrike" dirty="0"/>
                        <a:t>субъектов малого предпринимательства и объемов инвестиций не наблюдаемых прямыми статистическими методами)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млрд. </a:t>
                      </a:r>
                      <a:r>
                        <a:rPr lang="ru-RU" sz="1100" u="none" strike="noStrike" dirty="0"/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21,5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15,1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70,2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55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Индекс физического </a:t>
                      </a:r>
                      <a:r>
                        <a:rPr lang="ru-RU" sz="1100" u="none" strike="noStrike" dirty="0" smtClean="0"/>
                        <a:t>объема инвестиций в основной капитал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164,9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117,6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-47,3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  </a:t>
                      </a:r>
                      <a:r>
                        <a:rPr lang="ru-RU" sz="1200" b="1" u="none" strike="noStrike" dirty="0"/>
                        <a:t>Денежные доходы </a:t>
                      </a:r>
                      <a:r>
                        <a:rPr lang="ru-RU" sz="1200" b="1" u="none" strike="noStrike" dirty="0" smtClean="0"/>
                        <a:t>населения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Реальные </a:t>
                      </a:r>
                      <a:r>
                        <a:rPr lang="ru-RU" sz="1100" u="none" strike="noStrike" dirty="0" smtClean="0"/>
                        <a:t> располагаемые денежные </a:t>
                      </a:r>
                      <a:r>
                        <a:rPr lang="ru-RU" sz="1100" u="none" strike="noStrike" dirty="0"/>
                        <a:t>доходы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103,5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92,0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-11,5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017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Величина прожиточного минимума в среднем на душу населения в </a:t>
                      </a:r>
                      <a:r>
                        <a:rPr lang="ru-RU" sz="1100" u="none" strike="noStrike" dirty="0" smtClean="0"/>
                        <a:t>месяц (в среднем за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21 680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21 563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</a:tr>
              <a:tr h="460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населения с денежными доходами ниже прожиточного минимума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9,5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1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Торговля </a:t>
                      </a:r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и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услуги населению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потребительских цен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декабрь к декабрю предыдущего года,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103,9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104,9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53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Оборот розничной торговли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млрд. </a:t>
                      </a:r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9,59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9,57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оборота розничной торговли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101,7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101,5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-0,2 п.п.</a:t>
                      </a:r>
                    </a:p>
                  </a:txBody>
                  <a:tcPr marL="9525" marR="9525" marT="9525" marB="0" anchor="ctr"/>
                </a:tc>
              </a:tr>
              <a:tr h="3545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Объем платных услуг населению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млрд. </a:t>
                      </a:r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5,18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5,94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baseline="3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114,7</a:t>
                      </a:r>
                    </a:p>
                  </a:txBody>
                  <a:tcPr marL="9525" marR="9525" marT="9525" marB="0" anchor="ctr"/>
                </a:tc>
              </a:tr>
              <a:tr h="292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платных услуг населению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102,2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90,3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baseline="3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-11,9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07752"/>
              </p:ext>
            </p:extLst>
          </p:nvPr>
        </p:nvGraphicFramePr>
        <p:xfrm>
          <a:off x="0" y="44624"/>
          <a:ext cx="9120386" cy="72007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84530"/>
                <a:gridCol w="1714464"/>
                <a:gridCol w="871286"/>
                <a:gridCol w="1043433"/>
                <a:gridCol w="1106673"/>
              </a:tblGrid>
              <a:tr h="50047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9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086858"/>
              </p:ext>
            </p:extLst>
          </p:nvPr>
        </p:nvGraphicFramePr>
        <p:xfrm>
          <a:off x="0" y="908720"/>
          <a:ext cx="9120784" cy="440790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83032"/>
                <a:gridCol w="1713879"/>
                <a:gridCol w="870987"/>
                <a:gridCol w="1043078"/>
                <a:gridCol w="1109808"/>
              </a:tblGrid>
              <a:tr h="339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  </a:t>
                      </a:r>
                      <a:r>
                        <a:rPr lang="ru-RU" sz="1200" b="1" u="none" strike="noStrike" dirty="0" smtClean="0"/>
                        <a:t>Строительство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Объем</a:t>
                      </a:r>
                      <a:r>
                        <a:rPr lang="ru-RU" sz="1100" u="none" strike="noStrike" baseline="0" dirty="0" smtClean="0"/>
                        <a:t> работ, выполненных по виду  деятельности «Строительство»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6 271,6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5 975,3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95,3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Ввод в </a:t>
                      </a:r>
                      <a:r>
                        <a:rPr lang="ru-RU" sz="1100" u="none" strike="noStrike" dirty="0" smtClean="0"/>
                        <a:t>действие </a:t>
                      </a:r>
                      <a:r>
                        <a:rPr lang="ru-RU" sz="1100" u="none" strike="noStrike" dirty="0"/>
                        <a:t>жилых </a:t>
                      </a:r>
                      <a:r>
                        <a:rPr lang="ru-RU" sz="1100" u="none" strike="noStrike" dirty="0" smtClean="0"/>
                        <a:t>домов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кв. м общей площади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87,7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/>
                        <a:t> </a:t>
                      </a:r>
                      <a:r>
                        <a:rPr lang="ru-RU" sz="1100" b="1" u="none" strike="noStrike" dirty="0" smtClean="0"/>
                        <a:t>Труд и занятость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занятых в экономике (среднегодовая)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30,43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29,46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96,8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12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Номинальная начисленная среднемесячная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в месяц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100 275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98 374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98,1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Среднемесячная  начисленная заработная плата наемных работников в организациях, у индивидуальных предпринимателей и физических лиц (среднемесячный доход от трудовой деятельности)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91 526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89 976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98,3</a:t>
                      </a:r>
                    </a:p>
                  </a:txBody>
                  <a:tcPr marL="9525" marR="9525" marT="9525" marB="0" anchor="ctr"/>
                </a:tc>
              </a:tr>
              <a:tr h="3164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Реальная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105,7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103,5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-2,2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безработицы (по методологии МОТ)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0,1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зарегистрированной безработицы на конец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-0,1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Общая численность безработных граждан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0,93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90,3</a:t>
                      </a:r>
                    </a:p>
                  </a:txBody>
                  <a:tcPr marL="9525" marR="9525" marT="9525" marB="0" anchor="ctr"/>
                </a:tc>
              </a:tr>
              <a:tr h="464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безработных, зарегистрированных в  государственных учреждениях службы занятости населения (на конец года)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0,66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0,68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103,0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757632"/>
              </p:ext>
            </p:extLst>
          </p:nvPr>
        </p:nvGraphicFramePr>
        <p:xfrm>
          <a:off x="0" y="44624"/>
          <a:ext cx="9144000" cy="72008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5882"/>
                <a:gridCol w="1718903"/>
                <a:gridCol w="873542"/>
                <a:gridCol w="1046135"/>
                <a:gridCol w="1109538"/>
              </a:tblGrid>
              <a:tr h="500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9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45312"/>
              </p:ext>
            </p:extLst>
          </p:nvPr>
        </p:nvGraphicFramePr>
        <p:xfrm>
          <a:off x="-2" y="6515675"/>
          <a:ext cx="9144002" cy="34232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144002"/>
              </a:tblGrid>
              <a:tr h="1015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предварительные данные</a:t>
                      </a:r>
                    </a:p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оценка</a:t>
                      </a:r>
                    </a:p>
                  </a:txBody>
                  <a:tcPr marL="63402" marR="7045" marT="704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37522</TotalTime>
  <Words>890</Words>
  <Application>Microsoft Office PowerPoint</Application>
  <PresentationFormat>Экран (4:3)</PresentationFormat>
  <Paragraphs>293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Федичкина Анастасия Владимировна</dc:creator>
  <cp:lastModifiedBy>Фоминых Вероника Игоревна</cp:lastModifiedBy>
  <cp:revision>207</cp:revision>
  <cp:lastPrinted>2017-06-21T21:55:09Z</cp:lastPrinted>
  <dcterms:created xsi:type="dcterms:W3CDTF">2016-06-09T05:10:45Z</dcterms:created>
  <dcterms:modified xsi:type="dcterms:W3CDTF">2019-06-19T02:32:28Z</dcterms:modified>
</cp:coreProperties>
</file>