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6" r:id="rId2"/>
    <p:sldId id="302" r:id="rId3"/>
    <p:sldId id="268" r:id="rId4"/>
    <p:sldId id="325" r:id="rId5"/>
    <p:sldId id="324" r:id="rId6"/>
    <p:sldId id="326" r:id="rId7"/>
    <p:sldId id="312" r:id="rId8"/>
    <p:sldId id="295" r:id="rId9"/>
    <p:sldId id="317" r:id="rId10"/>
    <p:sldId id="297" r:id="rId11"/>
    <p:sldId id="318" r:id="rId12"/>
    <p:sldId id="299" r:id="rId13"/>
    <p:sldId id="319" r:id="rId14"/>
    <p:sldId id="320" r:id="rId15"/>
    <p:sldId id="321" r:id="rId16"/>
    <p:sldId id="322" r:id="rId17"/>
    <p:sldId id="323" r:id="rId18"/>
    <p:sldId id="293" r:id="rId19"/>
    <p:sldId id="291" r:id="rId20"/>
    <p:sldId id="306" r:id="rId21"/>
    <p:sldId id="304" r:id="rId22"/>
    <p:sldId id="305" r:id="rId23"/>
    <p:sldId id="309" r:id="rId24"/>
    <p:sldId id="290" r:id="rId25"/>
    <p:sldId id="292" r:id="rId26"/>
    <p:sldId id="310" r:id="rId27"/>
    <p:sldId id="303" r:id="rId28"/>
    <p:sldId id="307" r:id="rId29"/>
    <p:sldId id="308" r:id="rId30"/>
    <p:sldId id="31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27" r:id="rId40"/>
    <p:sldId id="328" r:id="rId41"/>
    <p:sldId id="329" r:id="rId42"/>
    <p:sldId id="330" r:id="rId43"/>
    <p:sldId id="331" r:id="rId44"/>
    <p:sldId id="261" r:id="rId45"/>
  </p:sldIdLst>
  <p:sldSz cx="12192000" cy="6858000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A63"/>
    <a:srgbClr val="023769"/>
    <a:srgbClr val="013769"/>
    <a:srgbClr val="194576"/>
    <a:srgbClr val="0573BA"/>
    <a:srgbClr val="184475"/>
    <a:srgbClr val="0682FE"/>
    <a:srgbClr val="2461A5"/>
    <a:srgbClr val="91BCE7"/>
    <a:srgbClr val="153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0" autoAdjust="0"/>
    <p:restoredTop sz="95448" autoAdjust="0"/>
  </p:normalViewPr>
  <p:slideViewPr>
    <p:cSldViewPr snapToGrid="0">
      <p:cViewPr varScale="1">
        <p:scale>
          <a:sx n="104" d="100"/>
          <a:sy n="104" d="100"/>
        </p:scale>
        <p:origin x="780" y="-7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2" cy="337958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8629" y="1"/>
            <a:ext cx="4275402" cy="337958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CDB93355-4A9A-4938-8112-09D400FB3367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807"/>
            <a:ext cx="4275402" cy="33795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8629" y="6397807"/>
            <a:ext cx="4275402" cy="33795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D01EA904-D713-4DB1-9D33-9CB6BD165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15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402" cy="337958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8629" y="1"/>
            <a:ext cx="4275402" cy="337958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35AFFB10-EEEF-4003-A3A1-43520C4FB01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2" cy="33795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8629" y="6397807"/>
            <a:ext cx="4275402" cy="33795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3C04E19F-7952-44E3-B289-25296E677E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7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337EE-1DDC-4612-9D24-EEE03BC7F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490" y="365125"/>
            <a:ext cx="940030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441D7-3C7C-447A-BBE1-5FA9C7B5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3490" y="1927225"/>
            <a:ext cx="9400310" cy="435133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b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b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b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b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4DD3DF-47D2-4244-9792-12CE4D37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6B9B-C6E8-46C5-8004-B41087BCC41A}" type="datetime1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5E88ED-267A-406F-8814-D64DEA1F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C3D36-61B4-4111-AC83-C3795B4B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344DC8E-DBB1-4521-B17B-AD7A7C576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F991ED-D009-4F33-823F-3A146B799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4A8B54-1575-4378-A084-65830E2A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D932-BBCE-4FEC-8D7E-C2DB9490B8F5}" type="datetime1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A3AF89-A79E-4632-89EC-9A4B3535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2F16A-CC16-411F-AB10-DD5D1159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7987F-C5EA-438F-BD7E-8D303911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018" y="768350"/>
            <a:ext cx="8666018" cy="2852737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5F1006-7188-498C-ABBF-80587A3C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8018" y="3872491"/>
            <a:ext cx="859328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AAA22-0748-44B2-95C1-E3606572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F706-E5C1-46D3-AE83-98F43B161B9E}" type="datetime1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774E4D-3F92-4FAA-8349-F6D45C08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F7DFC-34D2-47BD-A449-1F12C2DF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4A3671-D70D-4846-A00D-D451CC45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78F876-D852-4E29-A439-4A96013AA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3E4988-A050-44F9-8CDD-B99FEE1F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29F515-61FC-4696-9DBE-C3EE88B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8737-1B9E-4BAB-99E2-4195642AFB96}" type="datetime1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23E599-4964-4661-B895-F15D49D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44141B-6E20-42C1-A083-D0371C7F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5B16F-47D8-43EB-9F03-B3ACD863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D8F048-D987-4AFF-A795-6F700E92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A324EF-75CB-4183-A85B-AD7BDD2D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0D5C6B-EB08-465F-984C-82BB28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6BF5B3-E575-4778-951F-B85DDAFB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580A43-90A9-4F74-9CEA-78DC0914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BB93-E8A2-4F61-937C-BFB54A58DD02}" type="datetime1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82B72D-A421-4731-A1B3-4B3F7B15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7E0AB1-8C34-4787-A417-D8024485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38900-AEB2-4230-9726-FC3E1A82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5A991F4-A55E-4763-85B2-BCF817E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395EB-93A0-4C19-93A7-63C8F66D1A33}" type="datetime1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418399-BB26-4B5F-AE06-073556F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00C12F-25DD-409F-A773-01449550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D4BDE5-0371-459D-9B04-EC35D07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CB9A-548A-49E3-B724-81C310C13815}" type="datetime1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AD7312-632A-48EA-9CD9-4C1F9B3E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9392F6-5A18-4C8F-94AC-EE4481D7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902DB-6786-4EC8-841C-442CE7C5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D0E0AD-9CDE-4B68-B397-28CF6A3B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FB86FE-73E5-4676-9540-C4530EC06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BF0736-3C77-4656-9517-532D8B4F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3667-D5E6-45E2-B5C5-3CEC238E120F}" type="datetime1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69D685-6A52-4572-A0D6-C0059AC9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A8EB1A-AC6D-428E-B0D1-CF9A7622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B2F2F-88ED-4374-94A7-62F66BCD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968185-D0D5-4204-98C8-EE5D53385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E72D50-BFF9-4173-ABD2-4EC13B94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727AD-9A27-4C72-9887-E950A1F3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F65E8-3B1C-41EB-A47A-DE8BD530AD39}" type="datetime1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C7B91B-1762-407F-A127-DE1DCC62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9B9FBD-B522-4123-A0F9-BFF6E77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666AC-8030-4AC8-BD2D-177E2E6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4D5522-45B7-4992-826F-6AF937AA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30567A-7DA1-430D-84F6-D7275133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DEBD-9197-4E44-B1AB-8E259B237643}" type="datetime1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8EBEF-8A21-4561-832D-24C58134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0DEFF5-DC16-4E1D-99A4-EA87D70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8E9D2-AC3C-4712-9A37-752F16DB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3DA045-D354-445D-BE18-3E16A148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48A85-0285-419E-9BCD-D8E30563A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70BCB-0828-4589-9AAF-B7ACCAE3F551}" type="datetime1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AA4832-14D7-456F-8D8A-08F55C337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65C6DE-1236-408E-A547-97410DDD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2"/>
            <a:extLst>
              <a:ext uri="{FF2B5EF4-FFF2-40B4-BE49-F238E27FC236}">
                <a16:creationId xmlns:a16="http://schemas.microsoft.com/office/drawing/2014/main" id="{A3D3FC47-1965-4ADE-8DCB-5A97BFA1FA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.garant.ru/#/document/405424191/paragraph/7/doclist/4182/3/0/0/JTVCJTdCJTIybmVlZF9jb3JyZWN0aW9uJTIyJTNBZmFsc2UlMkMlMjJjb250ZXh0JTIyJTNBJTIyJTVDdTA0M2YlNUN1MDQzZSU1Q3UwNDM0JTVDdTA0MzAlNUN1MDQ0MCU1Q3UwNDNhJTVDdTA0MzglMjAlNUN1MDQ0MSU1Q3UwNDNiJTVDdTA0NDMlNUN1MDQzNiU1Q3UwNDMwJTVDdTA0NDklNUN1MDQzOCU1Q3UwNDNjJTVDdTA0MzglMjAlNUN1MDQ0NyU1Q3UwNDQzJTVDdTA0M2ElNUN1MDQzZSU1Q3UwNDQyJTVDdTA0NDElNUN1MDQzYSU1Q3UwNDNlJTVDdTA0MzMlNUN1MDQzZSUyMCU1Q3UwNDNmJTVDdTA0M2UlNUN1MDQ0MCU1Q3UwNDRmJTVDdTA0MzQlNUN1MDQzZSU1Q3UwNDNhJTIyJTdEJTVE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D45B9-8512-5C54-D624-338D7E800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828151-0B26-D1A0-2DB0-A863952AA37A}"/>
              </a:ext>
            </a:extLst>
          </p:cNvPr>
          <p:cNvSpPr txBox="1">
            <a:spLocks/>
          </p:cNvSpPr>
          <p:nvPr/>
        </p:nvSpPr>
        <p:spPr bwMode="gray">
          <a:xfrm>
            <a:off x="2936923" y="320795"/>
            <a:ext cx="542389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fontAlgn="base">
              <a:spcAft>
                <a:spcPct val="0"/>
              </a:spcAft>
              <a:buClr>
                <a:srgbClr val="009FE9"/>
              </a:buClr>
            </a:pPr>
            <a:r>
              <a:rPr lang="ru-RU" sz="1600" dirty="0">
                <a:solidFill>
                  <a:srgbClr val="133A63"/>
                </a:solidFill>
                <a:latin typeface="Times New Roman" panose="02020603050405020304" pitchFamily="18" charset="0"/>
                <a:ea typeface="VTB Group Cond Book" panose="020B0506050504020204" pitchFamily="34" charset="77"/>
                <a:cs typeface="Times New Roman" panose="02020603050405020304" pitchFamily="18" charset="0"/>
              </a:rPr>
              <a:t>Управление по профилактике коррупционных и иных правонарушений Чукотского автономного округа</a:t>
            </a:r>
          </a:p>
        </p:txBody>
      </p:sp>
      <p:pic>
        <p:nvPicPr>
          <p:cNvPr id="10" name="Picture 3" descr="C:\Users\A.Utemishev\Desktop\БУКЛЕТЫ, ПАМЯТКИ\chukotka.gif">
            <a:extLst>
              <a:ext uri="{FF2B5EF4-FFF2-40B4-BE49-F238E27FC236}">
                <a16:creationId xmlns:a16="http://schemas.microsoft.com/office/drawing/2014/main" id="{68846F92-9C7C-42FF-FC1D-AD8412EAF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37" y="320795"/>
            <a:ext cx="513580" cy="6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55462" y="1720411"/>
            <a:ext cx="6410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23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Антикоррупционные стандарты поведения должностных лиц органов публичной власти и работников организаций, создаваемых для выполнения задач, поставленных перед государственными органами</a:t>
            </a:r>
            <a:endParaRPr lang="ru-RU" sz="2800" dirty="0">
              <a:solidFill>
                <a:srgbClr val="0237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24" y="1353895"/>
            <a:ext cx="2783438" cy="3702854"/>
          </a:xfrm>
          <a:prstGeom prst="rect">
            <a:avLst/>
          </a:prstGeom>
        </p:spPr>
      </p:pic>
      <p:pic>
        <p:nvPicPr>
          <p:cNvPr id="6" name="Рисунок 5" descr="Рисунок 7">
            <a:extLst>
              <a:ext uri="{FF2B5EF4-FFF2-40B4-BE49-F238E27FC236}">
                <a16:creationId xmlns:a16="http://schemas.microsoft.com/office/drawing/2014/main" id="{CA37987F-3047-4162-963C-6882A103E97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61377" y="104856"/>
            <a:ext cx="1804802" cy="106053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7"/>
          <p:cNvSpPr txBox="1"/>
          <p:nvPr/>
        </p:nvSpPr>
        <p:spPr>
          <a:xfrm>
            <a:off x="3652315" y="4915433"/>
            <a:ext cx="6410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023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3.</a:t>
            </a:r>
          </a:p>
          <a:p>
            <a:pPr algn="ctr"/>
            <a:r>
              <a:rPr lang="ru-RU" sz="1500" dirty="0" smtClean="0">
                <a:solidFill>
                  <a:srgbClr val="023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Региональное и муниципальное управление</a:t>
            </a:r>
          </a:p>
          <a:p>
            <a:pPr algn="ctr"/>
            <a:r>
              <a:rPr lang="ru-RU" sz="1500" dirty="0">
                <a:solidFill>
                  <a:srgbClr val="023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образовательной программы «Герои Чукотки» </a:t>
            </a:r>
            <a:r>
              <a:rPr lang="ru-RU" sz="1500" dirty="0" smtClean="0">
                <a:solidFill>
                  <a:srgbClr val="023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solidFill>
                  <a:srgbClr val="023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solidFill>
                  <a:srgbClr val="023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500" dirty="0">
                <a:solidFill>
                  <a:srgbClr val="023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специальной военной операции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07224" y="6171879"/>
            <a:ext cx="2900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rgbClr val="023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Анадырь, 2026 г.</a:t>
            </a:r>
            <a:endParaRPr lang="ru-RU" sz="1500" dirty="0">
              <a:solidFill>
                <a:srgbClr val="0237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4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4733-3AE4-9B82-49DC-D6007F3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317" y="175562"/>
            <a:ext cx="9400309" cy="908368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133A63"/>
                </a:solidFill>
              </a:rPr>
              <a:t>ОТВЕТИМ НА ВОПРОСЫ:</a:t>
            </a:r>
            <a:endParaRPr lang="ru-RU" sz="2500" dirty="0">
              <a:solidFill>
                <a:srgbClr val="133A63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FEA49C4-9B90-E413-EDE8-8A1A42D4B0FD}"/>
              </a:ext>
            </a:extLst>
          </p:cNvPr>
          <p:cNvGrpSpPr/>
          <p:nvPr/>
        </p:nvGrpSpPr>
        <p:grpSpPr>
          <a:xfrm>
            <a:off x="3301374" y="2163467"/>
            <a:ext cx="6014642" cy="753243"/>
            <a:chOff x="4655642" y="3769162"/>
            <a:chExt cx="6373218" cy="1635919"/>
          </a:xfrm>
        </p:grpSpPr>
        <p:sp>
          <p:nvSpPr>
            <p:cNvPr id="18" name="Shape 5">
              <a:extLst>
                <a:ext uri="{FF2B5EF4-FFF2-40B4-BE49-F238E27FC236}">
                  <a16:creationId xmlns:a16="http://schemas.microsoft.com/office/drawing/2014/main" id="{AAD5FB03-F00E-4C60-BC87-0DB51D45B831}"/>
                </a:ext>
              </a:extLst>
            </p:cNvPr>
            <p:cNvSpPr/>
            <p:nvPr/>
          </p:nvSpPr>
          <p:spPr>
            <a:xfrm>
              <a:off x="4731842" y="3769162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19" name="Shape 6">
              <a:extLst>
                <a:ext uri="{FF2B5EF4-FFF2-40B4-BE49-F238E27FC236}">
                  <a16:creationId xmlns:a16="http://schemas.microsoft.com/office/drawing/2014/main" id="{EE5A5A9F-DD07-48B2-1375-76BF75027102}"/>
                </a:ext>
              </a:extLst>
            </p:cNvPr>
            <p:cNvSpPr/>
            <p:nvPr/>
          </p:nvSpPr>
          <p:spPr>
            <a:xfrm>
              <a:off x="4655642" y="3769162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A1A86C7-B578-B242-E57A-DE18638C4BD4}"/>
              </a:ext>
            </a:extLst>
          </p:cNvPr>
          <p:cNvGrpSpPr/>
          <p:nvPr/>
        </p:nvGrpSpPr>
        <p:grpSpPr>
          <a:xfrm>
            <a:off x="3301374" y="3153123"/>
            <a:ext cx="6014642" cy="770018"/>
            <a:chOff x="4731842" y="1793081"/>
            <a:chExt cx="6297018" cy="1635919"/>
          </a:xfrm>
        </p:grpSpPr>
        <p:sp>
          <p:nvSpPr>
            <p:cNvPr id="21" name="Shape 5">
              <a:extLst>
                <a:ext uri="{FF2B5EF4-FFF2-40B4-BE49-F238E27FC236}">
                  <a16:creationId xmlns:a16="http://schemas.microsoft.com/office/drawing/2014/main" id="{278DB9F5-41C8-E0CF-AB3F-AD0B63ECBFD0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22" name="Shape 6">
              <a:extLst>
                <a:ext uri="{FF2B5EF4-FFF2-40B4-BE49-F238E27FC236}">
                  <a16:creationId xmlns:a16="http://schemas.microsoft.com/office/drawing/2014/main" id="{ABE6470D-BA0E-25C8-2750-E5BAADB0FF63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26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3466606" y="3278554"/>
            <a:ext cx="5668342" cy="11649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б</a:t>
            </a: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) </a:t>
            </a: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да можно, но тайно;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110D93-6402-8C6A-7850-60967C191107}"/>
              </a:ext>
            </a:extLst>
          </p:cNvPr>
          <p:cNvGrpSpPr/>
          <p:nvPr/>
        </p:nvGrpSpPr>
        <p:grpSpPr>
          <a:xfrm>
            <a:off x="3301374" y="4230486"/>
            <a:ext cx="6014642" cy="906960"/>
            <a:chOff x="4731842" y="1793081"/>
            <a:chExt cx="6297018" cy="1635919"/>
          </a:xfrm>
        </p:grpSpPr>
        <p:sp>
          <p:nvSpPr>
            <p:cNvPr id="5" name="Shape 5">
              <a:extLst>
                <a:ext uri="{FF2B5EF4-FFF2-40B4-BE49-F238E27FC236}">
                  <a16:creationId xmlns:a16="http://schemas.microsoft.com/office/drawing/2014/main" id="{F1CD31BD-AA0D-AA24-2EDB-4BD3D9F2482B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6" name="Shape 6">
              <a:extLst>
                <a:ext uri="{FF2B5EF4-FFF2-40B4-BE49-F238E27FC236}">
                  <a16:creationId xmlns:a16="http://schemas.microsoft.com/office/drawing/2014/main" id="{A9012183-5D08-0B02-8C1D-64385B823698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7" name="Text 4">
            <a:extLst>
              <a:ext uri="{FF2B5EF4-FFF2-40B4-BE49-F238E27FC236}">
                <a16:creationId xmlns:a16="http://schemas.microsoft.com/office/drawing/2014/main" id="{65E73076-C032-9287-4E64-52368A0BD56F}"/>
              </a:ext>
            </a:extLst>
          </p:cNvPr>
          <p:cNvSpPr/>
          <p:nvPr/>
        </p:nvSpPr>
        <p:spPr>
          <a:xfrm>
            <a:off x="3466605" y="2391329"/>
            <a:ext cx="6600066" cy="392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нет, не может ни при каких обстоятельствах;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2212459" y="960254"/>
            <a:ext cx="8977599" cy="1305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20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. Может ли государственный служащий открыть счет на члена семьи в банке за пределами Российской Федерации?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3510915" y="4352696"/>
            <a:ext cx="5668343" cy="561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да, может, если супруга проживает за границей, а служащий представляет интересы государства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16016" y="6419724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8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4733-3AE4-9B82-49DC-D6007F3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317" y="175562"/>
            <a:ext cx="9400309" cy="908368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133A63"/>
                </a:solidFill>
              </a:rPr>
              <a:t>ОТВЕТИМ НА ВОПРОСЫ:</a:t>
            </a:r>
            <a:endParaRPr lang="ru-RU" sz="2500" dirty="0">
              <a:solidFill>
                <a:srgbClr val="133A63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FEA49C4-9B90-E413-EDE8-8A1A42D4B0FD}"/>
              </a:ext>
            </a:extLst>
          </p:cNvPr>
          <p:cNvGrpSpPr/>
          <p:nvPr/>
        </p:nvGrpSpPr>
        <p:grpSpPr>
          <a:xfrm>
            <a:off x="3301374" y="2163467"/>
            <a:ext cx="6014642" cy="753243"/>
            <a:chOff x="4655642" y="3769162"/>
            <a:chExt cx="6373218" cy="1635919"/>
          </a:xfrm>
        </p:grpSpPr>
        <p:sp>
          <p:nvSpPr>
            <p:cNvPr id="18" name="Shape 5">
              <a:extLst>
                <a:ext uri="{FF2B5EF4-FFF2-40B4-BE49-F238E27FC236}">
                  <a16:creationId xmlns:a16="http://schemas.microsoft.com/office/drawing/2014/main" id="{AAD5FB03-F00E-4C60-BC87-0DB51D45B831}"/>
                </a:ext>
              </a:extLst>
            </p:cNvPr>
            <p:cNvSpPr/>
            <p:nvPr/>
          </p:nvSpPr>
          <p:spPr>
            <a:xfrm>
              <a:off x="4731842" y="3769162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19" name="Shape 6">
              <a:extLst>
                <a:ext uri="{FF2B5EF4-FFF2-40B4-BE49-F238E27FC236}">
                  <a16:creationId xmlns:a16="http://schemas.microsoft.com/office/drawing/2014/main" id="{EE5A5A9F-DD07-48B2-1375-76BF75027102}"/>
                </a:ext>
              </a:extLst>
            </p:cNvPr>
            <p:cNvSpPr/>
            <p:nvPr/>
          </p:nvSpPr>
          <p:spPr>
            <a:xfrm>
              <a:off x="4655642" y="3769162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A1A86C7-B578-B242-E57A-DE18638C4BD4}"/>
              </a:ext>
            </a:extLst>
          </p:cNvPr>
          <p:cNvGrpSpPr/>
          <p:nvPr/>
        </p:nvGrpSpPr>
        <p:grpSpPr>
          <a:xfrm>
            <a:off x="3301374" y="3153123"/>
            <a:ext cx="6014642" cy="770018"/>
            <a:chOff x="4731842" y="1793081"/>
            <a:chExt cx="6297018" cy="1635919"/>
          </a:xfrm>
        </p:grpSpPr>
        <p:sp>
          <p:nvSpPr>
            <p:cNvPr id="21" name="Shape 5">
              <a:extLst>
                <a:ext uri="{FF2B5EF4-FFF2-40B4-BE49-F238E27FC236}">
                  <a16:creationId xmlns:a16="http://schemas.microsoft.com/office/drawing/2014/main" id="{278DB9F5-41C8-E0CF-AB3F-AD0B63ECBFD0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22" name="Shape 6">
              <a:extLst>
                <a:ext uri="{FF2B5EF4-FFF2-40B4-BE49-F238E27FC236}">
                  <a16:creationId xmlns:a16="http://schemas.microsoft.com/office/drawing/2014/main" id="{ABE6470D-BA0E-25C8-2750-E5BAADB0FF63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26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3466606" y="3278554"/>
            <a:ext cx="5668342" cy="11649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б</a:t>
            </a: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) </a:t>
            </a: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да можно, но тайно;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110D93-6402-8C6A-7850-60967C191107}"/>
              </a:ext>
            </a:extLst>
          </p:cNvPr>
          <p:cNvGrpSpPr/>
          <p:nvPr/>
        </p:nvGrpSpPr>
        <p:grpSpPr>
          <a:xfrm>
            <a:off x="3289053" y="4230486"/>
            <a:ext cx="6026964" cy="906960"/>
            <a:chOff x="4718942" y="1793081"/>
            <a:chExt cx="6309918" cy="1635919"/>
          </a:xfrm>
        </p:grpSpPr>
        <p:sp>
          <p:nvSpPr>
            <p:cNvPr id="5" name="Shape 5">
              <a:extLst>
                <a:ext uri="{FF2B5EF4-FFF2-40B4-BE49-F238E27FC236}">
                  <a16:creationId xmlns:a16="http://schemas.microsoft.com/office/drawing/2014/main" id="{F1CD31BD-AA0D-AA24-2EDB-4BD3D9F2482B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2860">
              <a:solidFill>
                <a:srgbClr val="00B050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6" name="Shape 6">
              <a:extLst>
                <a:ext uri="{FF2B5EF4-FFF2-40B4-BE49-F238E27FC236}">
                  <a16:creationId xmlns:a16="http://schemas.microsoft.com/office/drawing/2014/main" id="{A9012183-5D08-0B02-8C1D-64385B823698}"/>
                </a:ext>
              </a:extLst>
            </p:cNvPr>
            <p:cNvSpPr/>
            <p:nvPr/>
          </p:nvSpPr>
          <p:spPr>
            <a:xfrm>
              <a:off x="47189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7" name="Text 4">
            <a:extLst>
              <a:ext uri="{FF2B5EF4-FFF2-40B4-BE49-F238E27FC236}">
                <a16:creationId xmlns:a16="http://schemas.microsoft.com/office/drawing/2014/main" id="{65E73076-C032-9287-4E64-52368A0BD56F}"/>
              </a:ext>
            </a:extLst>
          </p:cNvPr>
          <p:cNvSpPr/>
          <p:nvPr/>
        </p:nvSpPr>
        <p:spPr>
          <a:xfrm>
            <a:off x="3466605" y="2391329"/>
            <a:ext cx="6600066" cy="392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нет, не может ни при каких обстоятельствах;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2212459" y="960254"/>
            <a:ext cx="8977599" cy="1305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20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. Может ли государственный служащий открыть счет на члена семьи в банке за пределами Российской Федерации?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3510915" y="4352696"/>
            <a:ext cx="5668343" cy="561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да, может, если супруга проживает за границей, а служащий представляет интересы государства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16016" y="6401745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4733-3AE4-9B82-49DC-D6007F3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317" y="175562"/>
            <a:ext cx="9400309" cy="908368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133A63"/>
                </a:solidFill>
              </a:rPr>
              <a:t>ОТВЕТИМ НА ВОПРОСЫ:</a:t>
            </a:r>
            <a:endParaRPr lang="ru-RU" sz="2500" dirty="0">
              <a:solidFill>
                <a:srgbClr val="133A63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FEA49C4-9B90-E413-EDE8-8A1A42D4B0FD}"/>
              </a:ext>
            </a:extLst>
          </p:cNvPr>
          <p:cNvGrpSpPr/>
          <p:nvPr/>
        </p:nvGrpSpPr>
        <p:grpSpPr>
          <a:xfrm>
            <a:off x="3277355" y="2208734"/>
            <a:ext cx="5652503" cy="753243"/>
            <a:chOff x="4655642" y="3769162"/>
            <a:chExt cx="6373218" cy="1635919"/>
          </a:xfrm>
        </p:grpSpPr>
        <p:sp>
          <p:nvSpPr>
            <p:cNvPr id="18" name="Shape 5">
              <a:extLst>
                <a:ext uri="{FF2B5EF4-FFF2-40B4-BE49-F238E27FC236}">
                  <a16:creationId xmlns:a16="http://schemas.microsoft.com/office/drawing/2014/main" id="{AAD5FB03-F00E-4C60-BC87-0DB51D45B831}"/>
                </a:ext>
              </a:extLst>
            </p:cNvPr>
            <p:cNvSpPr/>
            <p:nvPr/>
          </p:nvSpPr>
          <p:spPr>
            <a:xfrm>
              <a:off x="4731842" y="3769162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19" name="Shape 6">
              <a:extLst>
                <a:ext uri="{FF2B5EF4-FFF2-40B4-BE49-F238E27FC236}">
                  <a16:creationId xmlns:a16="http://schemas.microsoft.com/office/drawing/2014/main" id="{EE5A5A9F-DD07-48B2-1375-76BF75027102}"/>
                </a:ext>
              </a:extLst>
            </p:cNvPr>
            <p:cNvSpPr/>
            <p:nvPr/>
          </p:nvSpPr>
          <p:spPr>
            <a:xfrm>
              <a:off x="4655642" y="3769162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A1A86C7-B578-B242-E57A-DE18638C4BD4}"/>
              </a:ext>
            </a:extLst>
          </p:cNvPr>
          <p:cNvGrpSpPr/>
          <p:nvPr/>
        </p:nvGrpSpPr>
        <p:grpSpPr>
          <a:xfrm>
            <a:off x="3277355" y="3198390"/>
            <a:ext cx="5652503" cy="676493"/>
            <a:chOff x="4731842" y="1793081"/>
            <a:chExt cx="6297018" cy="1635919"/>
          </a:xfrm>
        </p:grpSpPr>
        <p:sp>
          <p:nvSpPr>
            <p:cNvPr id="21" name="Shape 5">
              <a:extLst>
                <a:ext uri="{FF2B5EF4-FFF2-40B4-BE49-F238E27FC236}">
                  <a16:creationId xmlns:a16="http://schemas.microsoft.com/office/drawing/2014/main" id="{278DB9F5-41C8-E0CF-AB3F-AD0B63ECBFD0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22" name="Shape 6">
              <a:extLst>
                <a:ext uri="{FF2B5EF4-FFF2-40B4-BE49-F238E27FC236}">
                  <a16:creationId xmlns:a16="http://schemas.microsoft.com/office/drawing/2014/main" id="{ABE6470D-BA0E-25C8-2750-E5BAADB0FF63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26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3466605" y="3375427"/>
            <a:ext cx="5668342" cy="11649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б) нет, не имеет права;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110D93-6402-8C6A-7850-60967C191107}"/>
              </a:ext>
            </a:extLst>
          </p:cNvPr>
          <p:cNvGrpSpPr/>
          <p:nvPr/>
        </p:nvGrpSpPr>
        <p:grpSpPr>
          <a:xfrm>
            <a:off x="3277355" y="4168770"/>
            <a:ext cx="5618712" cy="906960"/>
            <a:chOff x="4731842" y="1793081"/>
            <a:chExt cx="6297018" cy="1635919"/>
          </a:xfrm>
        </p:grpSpPr>
        <p:sp>
          <p:nvSpPr>
            <p:cNvPr id="5" name="Shape 5">
              <a:extLst>
                <a:ext uri="{FF2B5EF4-FFF2-40B4-BE49-F238E27FC236}">
                  <a16:creationId xmlns:a16="http://schemas.microsoft.com/office/drawing/2014/main" id="{F1CD31BD-AA0D-AA24-2EDB-4BD3D9F2482B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6" name="Shape 6">
              <a:extLst>
                <a:ext uri="{FF2B5EF4-FFF2-40B4-BE49-F238E27FC236}">
                  <a16:creationId xmlns:a16="http://schemas.microsoft.com/office/drawing/2014/main" id="{A9012183-5D08-0B02-8C1D-64385B823698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7" name="Text 4">
            <a:extLst>
              <a:ext uri="{FF2B5EF4-FFF2-40B4-BE49-F238E27FC236}">
                <a16:creationId xmlns:a16="http://schemas.microsoft.com/office/drawing/2014/main" id="{65E73076-C032-9287-4E64-52368A0BD56F}"/>
              </a:ext>
            </a:extLst>
          </p:cNvPr>
          <p:cNvSpPr/>
          <p:nvPr/>
        </p:nvSpPr>
        <p:spPr>
          <a:xfrm>
            <a:off x="3466605" y="2391329"/>
            <a:ext cx="6600066" cy="392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да, имеет право;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2277838" y="1122599"/>
            <a:ext cx="8977599" cy="1305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20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4. </a:t>
            </a:r>
            <a:r>
              <a:rPr lang="ru-RU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Имеет ли право служащий публично высказываться, в том числе в СМИ </a:t>
            </a:r>
            <a:br>
              <a:rPr lang="ru-RU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и давать оценки либо высказывать свои суждения: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3534597" y="4391844"/>
            <a:ext cx="5290927" cy="561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да, имеет право, если это входит в его должностные обязанности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184296" y="6361446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8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4733-3AE4-9B82-49DC-D6007F3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317" y="175562"/>
            <a:ext cx="9400309" cy="908368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133A63"/>
                </a:solidFill>
              </a:rPr>
              <a:t>ОТВЕТИМ НА ВОПРОСЫ:</a:t>
            </a:r>
            <a:endParaRPr lang="ru-RU" sz="2500" dirty="0">
              <a:solidFill>
                <a:srgbClr val="133A63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FEA49C4-9B90-E413-EDE8-8A1A42D4B0FD}"/>
              </a:ext>
            </a:extLst>
          </p:cNvPr>
          <p:cNvGrpSpPr/>
          <p:nvPr/>
        </p:nvGrpSpPr>
        <p:grpSpPr>
          <a:xfrm>
            <a:off x="3277355" y="2208734"/>
            <a:ext cx="5652503" cy="753243"/>
            <a:chOff x="4655642" y="3769162"/>
            <a:chExt cx="6373218" cy="1635919"/>
          </a:xfrm>
        </p:grpSpPr>
        <p:sp>
          <p:nvSpPr>
            <p:cNvPr id="18" name="Shape 5">
              <a:extLst>
                <a:ext uri="{FF2B5EF4-FFF2-40B4-BE49-F238E27FC236}">
                  <a16:creationId xmlns:a16="http://schemas.microsoft.com/office/drawing/2014/main" id="{AAD5FB03-F00E-4C60-BC87-0DB51D45B831}"/>
                </a:ext>
              </a:extLst>
            </p:cNvPr>
            <p:cNvSpPr/>
            <p:nvPr/>
          </p:nvSpPr>
          <p:spPr>
            <a:xfrm>
              <a:off x="4731842" y="3769162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19" name="Shape 6">
              <a:extLst>
                <a:ext uri="{FF2B5EF4-FFF2-40B4-BE49-F238E27FC236}">
                  <a16:creationId xmlns:a16="http://schemas.microsoft.com/office/drawing/2014/main" id="{EE5A5A9F-DD07-48B2-1375-76BF75027102}"/>
                </a:ext>
              </a:extLst>
            </p:cNvPr>
            <p:cNvSpPr/>
            <p:nvPr/>
          </p:nvSpPr>
          <p:spPr>
            <a:xfrm>
              <a:off x="4655642" y="3769162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A1A86C7-B578-B242-E57A-DE18638C4BD4}"/>
              </a:ext>
            </a:extLst>
          </p:cNvPr>
          <p:cNvGrpSpPr/>
          <p:nvPr/>
        </p:nvGrpSpPr>
        <p:grpSpPr>
          <a:xfrm>
            <a:off x="3277355" y="3198390"/>
            <a:ext cx="5652503" cy="676493"/>
            <a:chOff x="4731842" y="1793081"/>
            <a:chExt cx="6297018" cy="1635919"/>
          </a:xfrm>
        </p:grpSpPr>
        <p:sp>
          <p:nvSpPr>
            <p:cNvPr id="21" name="Shape 5">
              <a:extLst>
                <a:ext uri="{FF2B5EF4-FFF2-40B4-BE49-F238E27FC236}">
                  <a16:creationId xmlns:a16="http://schemas.microsoft.com/office/drawing/2014/main" id="{278DB9F5-41C8-E0CF-AB3F-AD0B63ECBFD0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22" name="Shape 6">
              <a:extLst>
                <a:ext uri="{FF2B5EF4-FFF2-40B4-BE49-F238E27FC236}">
                  <a16:creationId xmlns:a16="http://schemas.microsoft.com/office/drawing/2014/main" id="{ABE6470D-BA0E-25C8-2750-E5BAADB0FF63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26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3466605" y="3375427"/>
            <a:ext cx="5668342" cy="11649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б) нет, не имеет права;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110D93-6402-8C6A-7850-60967C191107}"/>
              </a:ext>
            </a:extLst>
          </p:cNvPr>
          <p:cNvGrpSpPr/>
          <p:nvPr/>
        </p:nvGrpSpPr>
        <p:grpSpPr>
          <a:xfrm>
            <a:off x="3277355" y="4168770"/>
            <a:ext cx="5618712" cy="906960"/>
            <a:chOff x="4731842" y="1793081"/>
            <a:chExt cx="6297018" cy="1635919"/>
          </a:xfrm>
        </p:grpSpPr>
        <p:sp>
          <p:nvSpPr>
            <p:cNvPr id="5" name="Shape 5">
              <a:extLst>
                <a:ext uri="{FF2B5EF4-FFF2-40B4-BE49-F238E27FC236}">
                  <a16:creationId xmlns:a16="http://schemas.microsoft.com/office/drawing/2014/main" id="{F1CD31BD-AA0D-AA24-2EDB-4BD3D9F2482B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2860">
              <a:solidFill>
                <a:srgbClr val="92D050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6" name="Shape 6">
              <a:extLst>
                <a:ext uri="{FF2B5EF4-FFF2-40B4-BE49-F238E27FC236}">
                  <a16:creationId xmlns:a16="http://schemas.microsoft.com/office/drawing/2014/main" id="{A9012183-5D08-0B02-8C1D-64385B823698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92D050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7" name="Text 4">
            <a:extLst>
              <a:ext uri="{FF2B5EF4-FFF2-40B4-BE49-F238E27FC236}">
                <a16:creationId xmlns:a16="http://schemas.microsoft.com/office/drawing/2014/main" id="{65E73076-C032-9287-4E64-52368A0BD56F}"/>
              </a:ext>
            </a:extLst>
          </p:cNvPr>
          <p:cNvSpPr/>
          <p:nvPr/>
        </p:nvSpPr>
        <p:spPr>
          <a:xfrm>
            <a:off x="3466605" y="2391329"/>
            <a:ext cx="6600066" cy="392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да, имеет право;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2277838" y="1122599"/>
            <a:ext cx="8977599" cy="1305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20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4. </a:t>
            </a:r>
            <a:r>
              <a:rPr lang="ru-RU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Имеет ли право служащий публично высказываться, в том числе в СМИ </a:t>
            </a:r>
            <a:br>
              <a:rPr lang="ru-RU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и давать оценки либо высказывать свои суждения: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3534597" y="4391844"/>
            <a:ext cx="5290927" cy="561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да, имеет право, если это входит в его должностные обязанности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184296" y="6361446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4733-3AE4-9B82-49DC-D6007F3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317" y="175562"/>
            <a:ext cx="9400309" cy="908368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133A63"/>
                </a:solidFill>
              </a:rPr>
              <a:t>ОТВЕТИМ НА ВОПРОСЫ:</a:t>
            </a:r>
            <a:endParaRPr lang="ru-RU" sz="2500" dirty="0">
              <a:solidFill>
                <a:srgbClr val="133A63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FEA49C4-9B90-E413-EDE8-8A1A42D4B0FD}"/>
              </a:ext>
            </a:extLst>
          </p:cNvPr>
          <p:cNvGrpSpPr/>
          <p:nvPr/>
        </p:nvGrpSpPr>
        <p:grpSpPr>
          <a:xfrm>
            <a:off x="3277355" y="2208734"/>
            <a:ext cx="5652503" cy="753243"/>
            <a:chOff x="4655642" y="3769162"/>
            <a:chExt cx="6373218" cy="1635919"/>
          </a:xfrm>
        </p:grpSpPr>
        <p:sp>
          <p:nvSpPr>
            <p:cNvPr id="18" name="Shape 5">
              <a:extLst>
                <a:ext uri="{FF2B5EF4-FFF2-40B4-BE49-F238E27FC236}">
                  <a16:creationId xmlns:a16="http://schemas.microsoft.com/office/drawing/2014/main" id="{AAD5FB03-F00E-4C60-BC87-0DB51D45B831}"/>
                </a:ext>
              </a:extLst>
            </p:cNvPr>
            <p:cNvSpPr/>
            <p:nvPr/>
          </p:nvSpPr>
          <p:spPr>
            <a:xfrm>
              <a:off x="4731842" y="3769162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19" name="Shape 6">
              <a:extLst>
                <a:ext uri="{FF2B5EF4-FFF2-40B4-BE49-F238E27FC236}">
                  <a16:creationId xmlns:a16="http://schemas.microsoft.com/office/drawing/2014/main" id="{EE5A5A9F-DD07-48B2-1375-76BF75027102}"/>
                </a:ext>
              </a:extLst>
            </p:cNvPr>
            <p:cNvSpPr/>
            <p:nvPr/>
          </p:nvSpPr>
          <p:spPr>
            <a:xfrm>
              <a:off x="4655642" y="3769162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A1A86C7-B578-B242-E57A-DE18638C4BD4}"/>
              </a:ext>
            </a:extLst>
          </p:cNvPr>
          <p:cNvGrpSpPr/>
          <p:nvPr/>
        </p:nvGrpSpPr>
        <p:grpSpPr>
          <a:xfrm>
            <a:off x="3277355" y="3198390"/>
            <a:ext cx="5652503" cy="676493"/>
            <a:chOff x="4731842" y="1793081"/>
            <a:chExt cx="6297018" cy="1635919"/>
          </a:xfrm>
        </p:grpSpPr>
        <p:sp>
          <p:nvSpPr>
            <p:cNvPr id="21" name="Shape 5">
              <a:extLst>
                <a:ext uri="{FF2B5EF4-FFF2-40B4-BE49-F238E27FC236}">
                  <a16:creationId xmlns:a16="http://schemas.microsoft.com/office/drawing/2014/main" id="{278DB9F5-41C8-E0CF-AB3F-AD0B63ECBFD0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22" name="Shape 6">
              <a:extLst>
                <a:ext uri="{FF2B5EF4-FFF2-40B4-BE49-F238E27FC236}">
                  <a16:creationId xmlns:a16="http://schemas.microsoft.com/office/drawing/2014/main" id="{ABE6470D-BA0E-25C8-2750-E5BAADB0FF63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26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3466605" y="3255865"/>
            <a:ext cx="5279043" cy="537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б) личная заинтересованность при разрешении вопроса, входящего в круг его должностных обязанностей;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110D93-6402-8C6A-7850-60967C191107}"/>
              </a:ext>
            </a:extLst>
          </p:cNvPr>
          <p:cNvGrpSpPr/>
          <p:nvPr/>
        </p:nvGrpSpPr>
        <p:grpSpPr>
          <a:xfrm>
            <a:off x="3277355" y="4168770"/>
            <a:ext cx="5618712" cy="906960"/>
            <a:chOff x="4731842" y="1793081"/>
            <a:chExt cx="6297018" cy="1635919"/>
          </a:xfrm>
        </p:grpSpPr>
        <p:sp>
          <p:nvSpPr>
            <p:cNvPr id="5" name="Shape 5">
              <a:extLst>
                <a:ext uri="{FF2B5EF4-FFF2-40B4-BE49-F238E27FC236}">
                  <a16:creationId xmlns:a16="http://schemas.microsoft.com/office/drawing/2014/main" id="{F1CD31BD-AA0D-AA24-2EDB-4BD3D9F2482B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6" name="Shape 6">
              <a:extLst>
                <a:ext uri="{FF2B5EF4-FFF2-40B4-BE49-F238E27FC236}">
                  <a16:creationId xmlns:a16="http://schemas.microsoft.com/office/drawing/2014/main" id="{A9012183-5D08-0B02-8C1D-64385B823698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7" name="Text 4">
            <a:extLst>
              <a:ext uri="{FF2B5EF4-FFF2-40B4-BE49-F238E27FC236}">
                <a16:creationId xmlns:a16="http://schemas.microsoft.com/office/drawing/2014/main" id="{65E73076-C032-9287-4E64-52368A0BD56F}"/>
              </a:ext>
            </a:extLst>
          </p:cNvPr>
          <p:cNvSpPr/>
          <p:nvPr/>
        </p:nvSpPr>
        <p:spPr>
          <a:xfrm>
            <a:off x="3466605" y="2391329"/>
            <a:ext cx="6600066" cy="392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ситуация с коллегой по работе;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2277838" y="1122599"/>
            <a:ext cx="8977599" cy="1305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5. Что такое конфликт интересов для служащих</a:t>
            </a:r>
            <a:r>
              <a:rPr lang="ru-RU" sz="20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3534597" y="4391844"/>
            <a:ext cx="5290927" cy="561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соподчиненность с родственниками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184296" y="6361446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54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4733-3AE4-9B82-49DC-D6007F3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317" y="175562"/>
            <a:ext cx="9400309" cy="908368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133A63"/>
                </a:solidFill>
              </a:rPr>
              <a:t>ОТВЕТИМ НА ВОПРОСЫ:</a:t>
            </a:r>
            <a:endParaRPr lang="ru-RU" sz="2500" dirty="0">
              <a:solidFill>
                <a:srgbClr val="133A63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FEA49C4-9B90-E413-EDE8-8A1A42D4B0FD}"/>
              </a:ext>
            </a:extLst>
          </p:cNvPr>
          <p:cNvGrpSpPr/>
          <p:nvPr/>
        </p:nvGrpSpPr>
        <p:grpSpPr>
          <a:xfrm>
            <a:off x="3277355" y="2208734"/>
            <a:ext cx="5652503" cy="753243"/>
            <a:chOff x="4655642" y="3769162"/>
            <a:chExt cx="6373218" cy="1635919"/>
          </a:xfrm>
        </p:grpSpPr>
        <p:sp>
          <p:nvSpPr>
            <p:cNvPr id="18" name="Shape 5">
              <a:extLst>
                <a:ext uri="{FF2B5EF4-FFF2-40B4-BE49-F238E27FC236}">
                  <a16:creationId xmlns:a16="http://schemas.microsoft.com/office/drawing/2014/main" id="{AAD5FB03-F00E-4C60-BC87-0DB51D45B831}"/>
                </a:ext>
              </a:extLst>
            </p:cNvPr>
            <p:cNvSpPr/>
            <p:nvPr/>
          </p:nvSpPr>
          <p:spPr>
            <a:xfrm>
              <a:off x="4731842" y="3769162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19" name="Shape 6">
              <a:extLst>
                <a:ext uri="{FF2B5EF4-FFF2-40B4-BE49-F238E27FC236}">
                  <a16:creationId xmlns:a16="http://schemas.microsoft.com/office/drawing/2014/main" id="{EE5A5A9F-DD07-48B2-1375-76BF75027102}"/>
                </a:ext>
              </a:extLst>
            </p:cNvPr>
            <p:cNvSpPr/>
            <p:nvPr/>
          </p:nvSpPr>
          <p:spPr>
            <a:xfrm>
              <a:off x="4655642" y="3769162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A1A86C7-B578-B242-E57A-DE18638C4BD4}"/>
              </a:ext>
            </a:extLst>
          </p:cNvPr>
          <p:cNvGrpSpPr/>
          <p:nvPr/>
        </p:nvGrpSpPr>
        <p:grpSpPr>
          <a:xfrm>
            <a:off x="3277355" y="3198390"/>
            <a:ext cx="5652503" cy="676493"/>
            <a:chOff x="4731842" y="1793081"/>
            <a:chExt cx="6297018" cy="1635919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" name="Shape 5">
              <a:extLst>
                <a:ext uri="{FF2B5EF4-FFF2-40B4-BE49-F238E27FC236}">
                  <a16:creationId xmlns:a16="http://schemas.microsoft.com/office/drawing/2014/main" id="{278DB9F5-41C8-E0CF-AB3F-AD0B63ECBFD0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grpFill/>
            <a:ln w="22860">
              <a:solidFill>
                <a:srgbClr val="00B050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22" name="Shape 6">
              <a:extLst>
                <a:ext uri="{FF2B5EF4-FFF2-40B4-BE49-F238E27FC236}">
                  <a16:creationId xmlns:a16="http://schemas.microsoft.com/office/drawing/2014/main" id="{ABE6470D-BA0E-25C8-2750-E5BAADB0FF63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26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3466605" y="3255865"/>
            <a:ext cx="5279043" cy="537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б) личная заинтересованность при разрешении вопроса, входящего в круг его должностных обязанностей;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110D93-6402-8C6A-7850-60967C191107}"/>
              </a:ext>
            </a:extLst>
          </p:cNvPr>
          <p:cNvGrpSpPr/>
          <p:nvPr/>
        </p:nvGrpSpPr>
        <p:grpSpPr>
          <a:xfrm>
            <a:off x="3277355" y="4168770"/>
            <a:ext cx="5618712" cy="906960"/>
            <a:chOff x="4731842" y="1793081"/>
            <a:chExt cx="6297018" cy="1635919"/>
          </a:xfrm>
        </p:grpSpPr>
        <p:sp>
          <p:nvSpPr>
            <p:cNvPr id="5" name="Shape 5">
              <a:extLst>
                <a:ext uri="{FF2B5EF4-FFF2-40B4-BE49-F238E27FC236}">
                  <a16:creationId xmlns:a16="http://schemas.microsoft.com/office/drawing/2014/main" id="{F1CD31BD-AA0D-AA24-2EDB-4BD3D9F2482B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6" name="Shape 6">
              <a:extLst>
                <a:ext uri="{FF2B5EF4-FFF2-40B4-BE49-F238E27FC236}">
                  <a16:creationId xmlns:a16="http://schemas.microsoft.com/office/drawing/2014/main" id="{A9012183-5D08-0B02-8C1D-64385B823698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7" name="Text 4">
            <a:extLst>
              <a:ext uri="{FF2B5EF4-FFF2-40B4-BE49-F238E27FC236}">
                <a16:creationId xmlns:a16="http://schemas.microsoft.com/office/drawing/2014/main" id="{65E73076-C032-9287-4E64-52368A0BD56F}"/>
              </a:ext>
            </a:extLst>
          </p:cNvPr>
          <p:cNvSpPr/>
          <p:nvPr/>
        </p:nvSpPr>
        <p:spPr>
          <a:xfrm>
            <a:off x="3466605" y="2391329"/>
            <a:ext cx="6600066" cy="392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ситуация с коллегой по работе;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2277838" y="1122599"/>
            <a:ext cx="8977599" cy="1305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5. Что такое конфликт интересов для служащих</a:t>
            </a:r>
            <a:r>
              <a:rPr lang="ru-RU" sz="20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3534597" y="4391844"/>
            <a:ext cx="5290927" cy="561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соподчиненность с родственниками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184296" y="6361446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4733-3AE4-9B82-49DC-D6007F3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317" y="175562"/>
            <a:ext cx="9400309" cy="908368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133A63"/>
                </a:solidFill>
              </a:rPr>
              <a:t>ОТВЕТИМ НА ВОПРОСЫ:</a:t>
            </a:r>
            <a:endParaRPr lang="ru-RU" sz="2500" dirty="0">
              <a:solidFill>
                <a:srgbClr val="133A63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FEA49C4-9B90-E413-EDE8-8A1A42D4B0FD}"/>
              </a:ext>
            </a:extLst>
          </p:cNvPr>
          <p:cNvGrpSpPr/>
          <p:nvPr/>
        </p:nvGrpSpPr>
        <p:grpSpPr>
          <a:xfrm>
            <a:off x="3277355" y="2208734"/>
            <a:ext cx="5652503" cy="753243"/>
            <a:chOff x="4655642" y="3769162"/>
            <a:chExt cx="6373218" cy="1635919"/>
          </a:xfrm>
        </p:grpSpPr>
        <p:sp>
          <p:nvSpPr>
            <p:cNvPr id="18" name="Shape 5">
              <a:extLst>
                <a:ext uri="{FF2B5EF4-FFF2-40B4-BE49-F238E27FC236}">
                  <a16:creationId xmlns:a16="http://schemas.microsoft.com/office/drawing/2014/main" id="{AAD5FB03-F00E-4C60-BC87-0DB51D45B831}"/>
                </a:ext>
              </a:extLst>
            </p:cNvPr>
            <p:cNvSpPr/>
            <p:nvPr/>
          </p:nvSpPr>
          <p:spPr>
            <a:xfrm>
              <a:off x="4731842" y="3769162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19" name="Shape 6">
              <a:extLst>
                <a:ext uri="{FF2B5EF4-FFF2-40B4-BE49-F238E27FC236}">
                  <a16:creationId xmlns:a16="http://schemas.microsoft.com/office/drawing/2014/main" id="{EE5A5A9F-DD07-48B2-1375-76BF75027102}"/>
                </a:ext>
              </a:extLst>
            </p:cNvPr>
            <p:cNvSpPr/>
            <p:nvPr/>
          </p:nvSpPr>
          <p:spPr>
            <a:xfrm>
              <a:off x="4655642" y="3769162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A1A86C7-B578-B242-E57A-DE18638C4BD4}"/>
              </a:ext>
            </a:extLst>
          </p:cNvPr>
          <p:cNvGrpSpPr/>
          <p:nvPr/>
        </p:nvGrpSpPr>
        <p:grpSpPr>
          <a:xfrm>
            <a:off x="3277355" y="3227127"/>
            <a:ext cx="5652503" cy="676493"/>
            <a:chOff x="4731842" y="1793081"/>
            <a:chExt cx="6297018" cy="1635919"/>
          </a:xfrm>
        </p:grpSpPr>
        <p:sp>
          <p:nvSpPr>
            <p:cNvPr id="21" name="Shape 5">
              <a:extLst>
                <a:ext uri="{FF2B5EF4-FFF2-40B4-BE49-F238E27FC236}">
                  <a16:creationId xmlns:a16="http://schemas.microsoft.com/office/drawing/2014/main" id="{278DB9F5-41C8-E0CF-AB3F-AD0B63ECBFD0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22" name="Shape 6">
              <a:extLst>
                <a:ext uri="{FF2B5EF4-FFF2-40B4-BE49-F238E27FC236}">
                  <a16:creationId xmlns:a16="http://schemas.microsoft.com/office/drawing/2014/main" id="{ABE6470D-BA0E-25C8-2750-E5BAADB0FF63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26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3464084" y="3296604"/>
            <a:ext cx="5279043" cy="537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б) представителя нанимателя о намерении заключить трудовой договор;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110D93-6402-8C6A-7850-60967C191107}"/>
              </a:ext>
            </a:extLst>
          </p:cNvPr>
          <p:cNvGrpSpPr/>
          <p:nvPr/>
        </p:nvGrpSpPr>
        <p:grpSpPr>
          <a:xfrm>
            <a:off x="3277355" y="4168770"/>
            <a:ext cx="5618712" cy="906960"/>
            <a:chOff x="4731842" y="1793081"/>
            <a:chExt cx="6297018" cy="1635919"/>
          </a:xfrm>
        </p:grpSpPr>
        <p:sp>
          <p:nvSpPr>
            <p:cNvPr id="5" name="Shape 5">
              <a:extLst>
                <a:ext uri="{FF2B5EF4-FFF2-40B4-BE49-F238E27FC236}">
                  <a16:creationId xmlns:a16="http://schemas.microsoft.com/office/drawing/2014/main" id="{F1CD31BD-AA0D-AA24-2EDB-4BD3D9F2482B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6" name="Shape 6">
              <a:extLst>
                <a:ext uri="{FF2B5EF4-FFF2-40B4-BE49-F238E27FC236}">
                  <a16:creationId xmlns:a16="http://schemas.microsoft.com/office/drawing/2014/main" id="{A9012183-5D08-0B02-8C1D-64385B823698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7" name="Text 4">
            <a:extLst>
              <a:ext uri="{FF2B5EF4-FFF2-40B4-BE49-F238E27FC236}">
                <a16:creationId xmlns:a16="http://schemas.microsoft.com/office/drawing/2014/main" id="{65E73076-C032-9287-4E64-52368A0BD56F}"/>
              </a:ext>
            </a:extLst>
          </p:cNvPr>
          <p:cNvSpPr/>
          <p:nvPr/>
        </p:nvSpPr>
        <p:spPr>
          <a:xfrm>
            <a:off x="3412521" y="2406537"/>
            <a:ext cx="6600066" cy="392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прокуратуры;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2277838" y="1122599"/>
            <a:ext cx="8977599" cy="1305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20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. При трудоустройстве на новую должность после увольнения с государственной (муниципальной) службы гражданин обязан уведомить: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3534597" y="4391844"/>
            <a:ext cx="5290927" cy="561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работодателя 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 своей службы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184296" y="6361446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4733-3AE4-9B82-49DC-D6007F3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317" y="175562"/>
            <a:ext cx="9400309" cy="908368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133A63"/>
                </a:solidFill>
              </a:rPr>
              <a:t>ОТВЕТИМ НА ВОПРОСЫ:</a:t>
            </a:r>
            <a:endParaRPr lang="ru-RU" sz="2500" dirty="0">
              <a:solidFill>
                <a:srgbClr val="133A63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FEA49C4-9B90-E413-EDE8-8A1A42D4B0FD}"/>
              </a:ext>
            </a:extLst>
          </p:cNvPr>
          <p:cNvGrpSpPr/>
          <p:nvPr/>
        </p:nvGrpSpPr>
        <p:grpSpPr>
          <a:xfrm>
            <a:off x="3277355" y="2208734"/>
            <a:ext cx="5652503" cy="753243"/>
            <a:chOff x="4655642" y="3769162"/>
            <a:chExt cx="6373218" cy="1635919"/>
          </a:xfrm>
        </p:grpSpPr>
        <p:sp>
          <p:nvSpPr>
            <p:cNvPr id="18" name="Shape 5">
              <a:extLst>
                <a:ext uri="{FF2B5EF4-FFF2-40B4-BE49-F238E27FC236}">
                  <a16:creationId xmlns:a16="http://schemas.microsoft.com/office/drawing/2014/main" id="{AAD5FB03-F00E-4C60-BC87-0DB51D45B831}"/>
                </a:ext>
              </a:extLst>
            </p:cNvPr>
            <p:cNvSpPr/>
            <p:nvPr/>
          </p:nvSpPr>
          <p:spPr>
            <a:xfrm>
              <a:off x="4731842" y="3769162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19" name="Shape 6">
              <a:extLst>
                <a:ext uri="{FF2B5EF4-FFF2-40B4-BE49-F238E27FC236}">
                  <a16:creationId xmlns:a16="http://schemas.microsoft.com/office/drawing/2014/main" id="{EE5A5A9F-DD07-48B2-1375-76BF75027102}"/>
                </a:ext>
              </a:extLst>
            </p:cNvPr>
            <p:cNvSpPr/>
            <p:nvPr/>
          </p:nvSpPr>
          <p:spPr>
            <a:xfrm>
              <a:off x="4655642" y="3769162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A1A86C7-B578-B242-E57A-DE18638C4BD4}"/>
              </a:ext>
            </a:extLst>
          </p:cNvPr>
          <p:cNvGrpSpPr/>
          <p:nvPr/>
        </p:nvGrpSpPr>
        <p:grpSpPr>
          <a:xfrm>
            <a:off x="3277355" y="3227127"/>
            <a:ext cx="5652503" cy="676493"/>
            <a:chOff x="4731842" y="1793081"/>
            <a:chExt cx="6297018" cy="1635919"/>
          </a:xfrm>
        </p:grpSpPr>
        <p:sp>
          <p:nvSpPr>
            <p:cNvPr id="21" name="Shape 5">
              <a:extLst>
                <a:ext uri="{FF2B5EF4-FFF2-40B4-BE49-F238E27FC236}">
                  <a16:creationId xmlns:a16="http://schemas.microsoft.com/office/drawing/2014/main" id="{278DB9F5-41C8-E0CF-AB3F-AD0B63ECBFD0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22" name="Shape 6">
              <a:extLst>
                <a:ext uri="{FF2B5EF4-FFF2-40B4-BE49-F238E27FC236}">
                  <a16:creationId xmlns:a16="http://schemas.microsoft.com/office/drawing/2014/main" id="{ABE6470D-BA0E-25C8-2750-E5BAADB0FF63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26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3464084" y="3296604"/>
            <a:ext cx="5279043" cy="537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б) представителя нанимателя о намерении заключить трудовой договор;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110D93-6402-8C6A-7850-60967C191107}"/>
              </a:ext>
            </a:extLst>
          </p:cNvPr>
          <p:cNvGrpSpPr/>
          <p:nvPr/>
        </p:nvGrpSpPr>
        <p:grpSpPr>
          <a:xfrm>
            <a:off x="3277355" y="4168770"/>
            <a:ext cx="5618712" cy="906960"/>
            <a:chOff x="4731842" y="1793081"/>
            <a:chExt cx="6297018" cy="1635919"/>
          </a:xfrm>
        </p:grpSpPr>
        <p:sp>
          <p:nvSpPr>
            <p:cNvPr id="5" name="Shape 5">
              <a:extLst>
                <a:ext uri="{FF2B5EF4-FFF2-40B4-BE49-F238E27FC236}">
                  <a16:creationId xmlns:a16="http://schemas.microsoft.com/office/drawing/2014/main" id="{F1CD31BD-AA0D-AA24-2EDB-4BD3D9F2482B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2860">
              <a:solidFill>
                <a:srgbClr val="00B050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6" name="Shape 6">
              <a:extLst>
                <a:ext uri="{FF2B5EF4-FFF2-40B4-BE49-F238E27FC236}">
                  <a16:creationId xmlns:a16="http://schemas.microsoft.com/office/drawing/2014/main" id="{A9012183-5D08-0B02-8C1D-64385B823698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7" name="Text 4">
            <a:extLst>
              <a:ext uri="{FF2B5EF4-FFF2-40B4-BE49-F238E27FC236}">
                <a16:creationId xmlns:a16="http://schemas.microsoft.com/office/drawing/2014/main" id="{65E73076-C032-9287-4E64-52368A0BD56F}"/>
              </a:ext>
            </a:extLst>
          </p:cNvPr>
          <p:cNvSpPr/>
          <p:nvPr/>
        </p:nvSpPr>
        <p:spPr>
          <a:xfrm>
            <a:off x="3412521" y="2406537"/>
            <a:ext cx="6600066" cy="392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прокуратуры;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2277838" y="1122599"/>
            <a:ext cx="8977599" cy="1305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20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. При трудоустройстве на новую должность после увольнения с государственной (муниципальной) службы гражданин обязан уведомить: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3534597" y="4391844"/>
            <a:ext cx="5290927" cy="561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работодателя 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 своей службы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184296" y="6361446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4733-3AE4-9B82-49DC-D6007F3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">
            <a:extLst>
              <a:ext uri="{FF2B5EF4-FFF2-40B4-BE49-F238E27FC236}">
                <a16:creationId xmlns:a16="http://schemas.microsoft.com/office/drawing/2014/main" id="{AAD5FB03-F00E-4C60-BC87-0DB51D45B831}"/>
              </a:ext>
            </a:extLst>
          </p:cNvPr>
          <p:cNvSpPr/>
          <p:nvPr/>
        </p:nvSpPr>
        <p:spPr>
          <a:xfrm>
            <a:off x="6924145" y="2648444"/>
            <a:ext cx="4801110" cy="1228093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21" name="Shape 5">
            <a:extLst>
              <a:ext uri="{FF2B5EF4-FFF2-40B4-BE49-F238E27FC236}">
                <a16:creationId xmlns:a16="http://schemas.microsoft.com/office/drawing/2014/main" id="{278DB9F5-41C8-E0CF-AB3F-AD0B63ECBFD0}"/>
              </a:ext>
            </a:extLst>
          </p:cNvPr>
          <p:cNvSpPr/>
          <p:nvPr/>
        </p:nvSpPr>
        <p:spPr>
          <a:xfrm>
            <a:off x="1942465" y="2672568"/>
            <a:ext cx="4026026" cy="1277115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26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2094278" y="2967458"/>
            <a:ext cx="3722400" cy="1305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3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Соблюдать </a:t>
            </a:r>
            <a:r>
              <a:rPr lang="ru-RU" sz="13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ограничения</a:t>
            </a:r>
            <a:r>
              <a:rPr lang="ru-RU" sz="13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, выполнять обязательства и требования к служебному поведению, не нарушать запреты, установленные нормативными паровыми актами 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6949326" y="2748998"/>
            <a:ext cx="4750747" cy="17767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3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Сообщать представителю нанимателя о личной заинтересованности при исполнении должностных обязанностей, которая может привести к конфликту интересов </a:t>
            </a:r>
          </a:p>
          <a:p>
            <a:pPr algn="ctr"/>
            <a:r>
              <a:rPr lang="ru-RU" sz="13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+ </a:t>
            </a:r>
          </a:p>
          <a:p>
            <a:pPr algn="ctr"/>
            <a:r>
              <a:rPr lang="ru-RU" sz="13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принимать меры по предотвращению такого конфликта</a:t>
            </a:r>
            <a:endParaRPr lang="en-US" sz="13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Shape 5">
            <a:extLst>
              <a:ext uri="{FF2B5EF4-FFF2-40B4-BE49-F238E27FC236}">
                <a16:creationId xmlns:a16="http://schemas.microsoft.com/office/drawing/2014/main" id="{F1CD31BD-AA0D-AA24-2EDB-4BD3D9F2482B}"/>
              </a:ext>
            </a:extLst>
          </p:cNvPr>
          <p:cNvSpPr/>
          <p:nvPr/>
        </p:nvSpPr>
        <p:spPr>
          <a:xfrm>
            <a:off x="2254312" y="5350234"/>
            <a:ext cx="3714179" cy="882459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65E73076-C032-9287-4E64-52368A0BD56F}"/>
              </a:ext>
            </a:extLst>
          </p:cNvPr>
          <p:cNvSpPr/>
          <p:nvPr/>
        </p:nvSpPr>
        <p:spPr>
          <a:xfrm>
            <a:off x="2553888" y="5512834"/>
            <a:ext cx="3037231" cy="8201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Декларирование доходов, имущества и имущественных обязательств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5">
            <a:extLst>
              <a:ext uri="{FF2B5EF4-FFF2-40B4-BE49-F238E27FC236}">
                <a16:creationId xmlns:a16="http://schemas.microsoft.com/office/drawing/2014/main" id="{9AE94213-3227-BEF7-ACA0-966C16E8EDEF}"/>
              </a:ext>
            </a:extLst>
          </p:cNvPr>
          <p:cNvSpPr/>
          <p:nvPr/>
        </p:nvSpPr>
        <p:spPr>
          <a:xfrm>
            <a:off x="6738477" y="5334696"/>
            <a:ext cx="5172446" cy="998265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BD3CEDD9-9F20-0A24-A36B-8D6C4FAD439C}"/>
              </a:ext>
            </a:extLst>
          </p:cNvPr>
          <p:cNvSpPr/>
          <p:nvPr/>
        </p:nvSpPr>
        <p:spPr>
          <a:xfrm>
            <a:off x="7049808" y="5511758"/>
            <a:ext cx="4799466" cy="12448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Уведомлять представителя нанимателя, органы прокуратуры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случаях обращения к нему каких-либо лиц в целях склонения его к совершению коррупционных правонарушений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222753" y="6395990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 txBox="1">
            <a:spLocks/>
          </p:cNvSpPr>
          <p:nvPr/>
        </p:nvSpPr>
        <p:spPr>
          <a:xfrm>
            <a:off x="2236102" y="227305"/>
            <a:ext cx="9091243" cy="642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000" dirty="0" smtClean="0">
                <a:solidFill>
                  <a:srgbClr val="133A63"/>
                </a:solidFill>
              </a:rPr>
              <a:t>ОБЯЗАННОСТИ ДОЛЖНОСТНЫХ ЛИЦ, УСТАНОВЛЕННЫЕ В ЦЕЛЯХ ПРОТИВОДЕЙСТВИЯ КОРРУПЦИИ</a:t>
            </a:r>
            <a:endParaRPr lang="ru-RU" sz="2000" dirty="0">
              <a:solidFill>
                <a:srgbClr val="133A63"/>
              </a:solidFill>
            </a:endParaRPr>
          </a:p>
        </p:txBody>
      </p:sp>
      <p:sp>
        <p:nvSpPr>
          <p:cNvPr id="27" name="Shape 5">
            <a:extLst>
              <a:ext uri="{FF2B5EF4-FFF2-40B4-BE49-F238E27FC236}">
                <a16:creationId xmlns:a16="http://schemas.microsoft.com/office/drawing/2014/main" id="{278DB9F5-41C8-E0CF-AB3F-AD0B63ECBFD0}"/>
              </a:ext>
            </a:extLst>
          </p:cNvPr>
          <p:cNvSpPr/>
          <p:nvPr/>
        </p:nvSpPr>
        <p:spPr>
          <a:xfrm>
            <a:off x="4869273" y="4234397"/>
            <a:ext cx="3140853" cy="831123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194576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14" y="4157152"/>
            <a:ext cx="5979089" cy="90836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133A63"/>
                </a:solidFill>
              </a:rPr>
              <a:t>ОБЯЗАННОСТИ</a:t>
            </a:r>
            <a:endParaRPr lang="ru-RU" sz="2000" dirty="0">
              <a:solidFill>
                <a:srgbClr val="133A63"/>
              </a:solidFill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flipV="1">
            <a:off x="8035307" y="3909397"/>
            <a:ext cx="438737" cy="412454"/>
          </a:xfrm>
          <a:prstGeom prst="straightConnector1">
            <a:avLst/>
          </a:prstGeom>
          <a:ln w="1905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8019498" y="4794898"/>
            <a:ext cx="1461877" cy="525130"/>
          </a:xfrm>
          <a:prstGeom prst="straightConnector1">
            <a:avLst/>
          </a:prstGeom>
          <a:ln w="1905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 flipV="1">
            <a:off x="4052011" y="3965221"/>
            <a:ext cx="817262" cy="381798"/>
          </a:xfrm>
          <a:prstGeom prst="straightConnector1">
            <a:avLst/>
          </a:prstGeom>
          <a:ln w="1905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3861450" y="4780230"/>
            <a:ext cx="1002526" cy="554466"/>
          </a:xfrm>
          <a:prstGeom prst="straightConnector1">
            <a:avLst/>
          </a:prstGeom>
          <a:ln w="1905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2288930" y="1163053"/>
            <a:ext cx="9320791" cy="1305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ОБЯЗАННОСТИ, УСТАНОВЛЕННЫЕ В ЦЕЛЯХ ПРОТИВОДЕЙСТВИЯ КОРРУПЦИИ </a:t>
            </a:r>
            <a:r>
              <a:rPr lang="ru-RU" sz="13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— </a:t>
            </a:r>
            <a:r>
              <a:rPr lang="ru-RU" sz="13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это закрепленные в законодательстве Российской </a:t>
            </a:r>
            <a:r>
              <a:rPr lang="ru-RU" sz="13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Федерации, </a:t>
            </a:r>
            <a:r>
              <a:rPr lang="ru-RU" sz="13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иных нормативных актах или локальных документах организации меры должного поведения, которые обязывают государственных и муниципальных служащих, а также работников отдельных организаций совершать определенные действия (или воздерживаться от них) для пре</a:t>
            </a:r>
            <a:r>
              <a:rPr lang="ru-RU" sz="13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дотвращения, </a:t>
            </a:r>
            <a:r>
              <a:rPr lang="ru-RU" sz="13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выявления и пресечения коррупционных правонарушений</a:t>
            </a:r>
            <a:r>
              <a:rPr lang="ru-RU" sz="13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.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2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85816EE6-603A-86DC-5297-20135356AC9F}"/>
              </a:ext>
            </a:extLst>
          </p:cNvPr>
          <p:cNvSpPr txBox="1">
            <a:spLocks/>
          </p:cNvSpPr>
          <p:nvPr/>
        </p:nvSpPr>
        <p:spPr>
          <a:xfrm>
            <a:off x="8883360" y="290339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173" y="30491"/>
            <a:ext cx="10423306" cy="783273"/>
          </a:xfrm>
        </p:spPr>
        <p:txBody>
          <a:bodyPr>
            <a:normAutofit/>
          </a:bodyPr>
          <a:lstStyle/>
          <a:p>
            <a:r>
              <a:rPr lang="ru-RU" sz="1900" dirty="0">
                <a:solidFill>
                  <a:srgbClr val="133A63"/>
                </a:solidFill>
              </a:rPr>
              <a:t>Представление сведений о доходах, об имуществе и обязательствах имущественного характера</a:t>
            </a: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1966761" y="1363563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34500" y="6377835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2417171" y="838793"/>
            <a:ext cx="8592564" cy="275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6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 1 января 2026 года </a:t>
            </a:r>
            <a:r>
              <a:rPr lang="ru-RU" sz="16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установлены следующие требования представления сведений о доходах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:</a:t>
            </a:r>
            <a:endParaRPr lang="ru-RU" sz="12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2328058" y="1514155"/>
            <a:ext cx="3715764" cy="1606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85725">
              <a:spcAft>
                <a:spcPts val="30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1)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граждане, претендующие на замещение:</a:t>
            </a:r>
          </a:p>
          <a:p>
            <a:pPr marL="257175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должностей государственной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службы;</a:t>
            </a:r>
          </a:p>
          <a:p>
            <a:pPr marL="257175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должностей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муниципальной службы, включенных в перечни, установленные нормативными правовыми актами Российской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Федерации;</a:t>
            </a:r>
          </a:p>
          <a:p>
            <a:pPr marL="257175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претендующие на замещение должностей руководителей государственных (муниципальных) учреждений</a:t>
            </a:r>
            <a:endParaRPr lang="ru-RU" sz="1200" dirty="0" smtClean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  <a:p>
            <a:pPr marL="85725"/>
            <a:endParaRPr lang="ru-RU" sz="12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6257550" y="1421741"/>
            <a:ext cx="5287389" cy="1848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85725">
              <a:spcAft>
                <a:spcPts val="30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2)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государственные  (муниципальные) служащие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, претендующие на замещение должностей государственной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(муниципальной) службы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, включенных в перечни, установленные нормативными правовыми актами Российской Федерации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;</a:t>
            </a:r>
          </a:p>
          <a:p>
            <a:pPr marL="85725">
              <a:spcAft>
                <a:spcPts val="30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3)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государственные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служащие и граждане, претендующие на включение в федеральный кадровый резерв на государственной гражданской службе Российской Федерации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;</a:t>
            </a:r>
          </a:p>
          <a:p>
            <a:pPr marL="85725">
              <a:spcAft>
                <a:spcPts val="30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4)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государственные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служащие, назначаемые на должности в порядке перевода из другого государственного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органа</a:t>
            </a:r>
            <a:endParaRPr lang="ru-RU" sz="12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2417171" y="1160156"/>
            <a:ext cx="6407873" cy="275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200" b="1" u="sng" dirty="0" smtClean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Для кандидатов:</a:t>
            </a:r>
            <a:endParaRPr lang="ru-RU" sz="1200" b="1" u="sng" dirty="0">
              <a:solidFill>
                <a:srgbClr val="023769"/>
              </a:solidFill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2510781" y="4404354"/>
            <a:ext cx="9100194" cy="493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200" b="1" u="sng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Для </a:t>
            </a:r>
            <a:r>
              <a:rPr lang="ru-RU" sz="1200" b="1" u="sng" dirty="0" smtClean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лиц, замещающих </a:t>
            </a:r>
            <a:r>
              <a:rPr lang="ru-RU" sz="1200" b="1" u="sng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должности государственной гражданской или муниципальной службы, включенные в перечни, должности руководителей государственных (муниципальных) учреждений:</a:t>
            </a:r>
          </a:p>
        </p:txBody>
      </p:sp>
      <p:sp>
        <p:nvSpPr>
          <p:cNvPr id="22" name="Shape 5">
            <a:extLst>
              <a:ext uri="{FF2B5EF4-FFF2-40B4-BE49-F238E27FC236}">
                <a16:creationId xmlns:a16="http://schemas.microsoft.com/office/drawing/2014/main" id="{278DB9F5-41C8-E0CF-AB3F-AD0B63ECBFD0}"/>
              </a:ext>
            </a:extLst>
          </p:cNvPr>
          <p:cNvSpPr/>
          <p:nvPr/>
        </p:nvSpPr>
        <p:spPr>
          <a:xfrm>
            <a:off x="3617700" y="3535370"/>
            <a:ext cx="6010909" cy="689654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3825948" y="3663163"/>
            <a:ext cx="5802661" cy="375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Представляют сведения о доходах, об имуществе и обязательствах имущественного характера при назначении на должность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268034" y="2989369"/>
            <a:ext cx="1236251" cy="504682"/>
          </a:xfrm>
          <a:prstGeom prst="straightConnector1">
            <a:avLst/>
          </a:prstGeom>
          <a:ln w="1905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8147980" y="3039559"/>
            <a:ext cx="939998" cy="458330"/>
          </a:xfrm>
          <a:prstGeom prst="straightConnector1">
            <a:avLst/>
          </a:prstGeom>
          <a:ln w="1905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hape 5">
            <a:extLst>
              <a:ext uri="{FF2B5EF4-FFF2-40B4-BE49-F238E27FC236}">
                <a16:creationId xmlns:a16="http://schemas.microsoft.com/office/drawing/2014/main" id="{278DB9F5-41C8-E0CF-AB3F-AD0B63ECBFD0}"/>
              </a:ext>
            </a:extLst>
          </p:cNvPr>
          <p:cNvSpPr/>
          <p:nvPr/>
        </p:nvSpPr>
        <p:spPr>
          <a:xfrm>
            <a:off x="8855960" y="5105468"/>
            <a:ext cx="2661063" cy="1240987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27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9059573" y="5355834"/>
            <a:ext cx="2457450" cy="7786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Представление сведений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о доходах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, расходах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об имуществе и обязательствах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имущественного характера</a:t>
            </a:r>
            <a:endParaRPr lang="ru-RU" sz="12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572418" y="5559659"/>
            <a:ext cx="3162127" cy="10734"/>
          </a:xfrm>
          <a:prstGeom prst="straightConnector1">
            <a:avLst/>
          </a:prstGeom>
          <a:ln w="1905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hape 5">
            <a:extLst>
              <a:ext uri="{FF2B5EF4-FFF2-40B4-BE49-F238E27FC236}">
                <a16:creationId xmlns:a16="http://schemas.microsoft.com/office/drawing/2014/main" id="{278DB9F5-41C8-E0CF-AB3F-AD0B63ECBFD0}"/>
              </a:ext>
            </a:extLst>
          </p:cNvPr>
          <p:cNvSpPr/>
          <p:nvPr/>
        </p:nvSpPr>
        <p:spPr>
          <a:xfrm>
            <a:off x="2417171" y="5109542"/>
            <a:ext cx="3006432" cy="1236913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2580024" y="5303909"/>
            <a:ext cx="2680726" cy="7786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Основание - совершение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крупных имущественных сделок на сумму, которая превышает доход семьи за предыдущие три года</a:t>
            </a:r>
          </a:p>
        </p:txBody>
      </p:sp>
      <p:sp>
        <p:nvSpPr>
          <p:cNvPr id="37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5813118" y="5763303"/>
            <a:ext cx="2680726" cy="7786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СРОК - </a:t>
            </a:r>
            <a:r>
              <a:rPr lang="ru-RU" sz="1200" b="1" dirty="0" smtClean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не </a:t>
            </a:r>
            <a:r>
              <a:rPr lang="ru-RU" sz="1200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позднее 30 апреля года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, следующего за годом, в котором возникли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основания</a:t>
            </a:r>
            <a:endParaRPr lang="ru-RU" sz="12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8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4733-3AE4-9B82-49DC-D6007F3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A1A86C7-B578-B242-E57A-DE18638C4BD4}"/>
              </a:ext>
            </a:extLst>
          </p:cNvPr>
          <p:cNvGrpSpPr/>
          <p:nvPr/>
        </p:nvGrpSpPr>
        <p:grpSpPr>
          <a:xfrm>
            <a:off x="3334875" y="2114834"/>
            <a:ext cx="6669206" cy="4015372"/>
            <a:chOff x="4731842" y="1793080"/>
            <a:chExt cx="6297018" cy="1635920"/>
          </a:xfrm>
        </p:grpSpPr>
        <p:sp>
          <p:nvSpPr>
            <p:cNvPr id="27" name="Shape 5">
              <a:extLst>
                <a:ext uri="{FF2B5EF4-FFF2-40B4-BE49-F238E27FC236}">
                  <a16:creationId xmlns:a16="http://schemas.microsoft.com/office/drawing/2014/main" id="{278DB9F5-41C8-E0CF-AB3F-AD0B63ECBFD0}"/>
                </a:ext>
              </a:extLst>
            </p:cNvPr>
            <p:cNvSpPr/>
            <p:nvPr/>
          </p:nvSpPr>
          <p:spPr>
            <a:xfrm>
              <a:off x="4731842" y="1793080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28" name="Shape 6">
              <a:extLst>
                <a:ext uri="{FF2B5EF4-FFF2-40B4-BE49-F238E27FC236}">
                  <a16:creationId xmlns:a16="http://schemas.microsoft.com/office/drawing/2014/main" id="{ABE6470D-BA0E-25C8-2750-E5BAADB0FF63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7" name="Text 4">
            <a:extLst>
              <a:ext uri="{FF2B5EF4-FFF2-40B4-BE49-F238E27FC236}">
                <a16:creationId xmlns:a16="http://schemas.microsoft.com/office/drawing/2014/main" id="{65E73076-C032-9287-4E64-52368A0BD56F}"/>
              </a:ext>
            </a:extLst>
          </p:cNvPr>
          <p:cNvSpPr/>
          <p:nvPr/>
        </p:nvSpPr>
        <p:spPr>
          <a:xfrm>
            <a:off x="3763930" y="3182338"/>
            <a:ext cx="4816271" cy="14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2433136" y="592378"/>
            <a:ext cx="8977599" cy="1305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Коррупция – это злоупотребление властью в личных или групповых интересах, приводящее к незаконному получению материальной или нематериальной выгоды.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232050" y="6347018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3985296" y="2397513"/>
            <a:ext cx="5645107" cy="29564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закреплено </a:t>
            </a:r>
            <a:r>
              <a:rPr lang="ru-RU" sz="1600" b="1" dirty="0">
                <a:solidFill>
                  <a:srgbClr val="023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статье 1 Федерального закона </a:t>
            </a:r>
            <a:r>
              <a:rPr lang="ru-RU" sz="1600" b="1" dirty="0" smtClean="0">
                <a:solidFill>
                  <a:srgbClr val="023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23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23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>
                <a:solidFill>
                  <a:srgbClr val="023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25.12.2008 № </a:t>
            </a:r>
            <a:r>
              <a:rPr lang="ru-RU" sz="1600" b="1" dirty="0" smtClean="0">
                <a:solidFill>
                  <a:srgbClr val="023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</a:t>
            </a:r>
            <a:r>
              <a:rPr lang="ru-RU" sz="1600" b="1" dirty="0">
                <a:solidFill>
                  <a:srgbClr val="023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противодействии коррупции»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согласно которому </a:t>
            </a:r>
            <a:r>
              <a:rPr lang="ru-RU" sz="1600" b="1" u="sng" dirty="0" smtClean="0">
                <a:solidFill>
                  <a:srgbClr val="023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злоупотребление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лицами;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3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5">
            <a:extLst>
              <a:ext uri="{FF2B5EF4-FFF2-40B4-BE49-F238E27FC236}">
                <a16:creationId xmlns:a16="http://schemas.microsoft.com/office/drawing/2014/main" id="{278DB9F5-41C8-E0CF-AB3F-AD0B63ECBFD0}"/>
              </a:ext>
            </a:extLst>
          </p:cNvPr>
          <p:cNvSpPr/>
          <p:nvPr/>
        </p:nvSpPr>
        <p:spPr>
          <a:xfrm>
            <a:off x="9204019" y="5138936"/>
            <a:ext cx="2519884" cy="1240987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FF0000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34" name="Shape 5">
            <a:extLst>
              <a:ext uri="{FF2B5EF4-FFF2-40B4-BE49-F238E27FC236}">
                <a16:creationId xmlns:a16="http://schemas.microsoft.com/office/drawing/2014/main" id="{278DB9F5-41C8-E0CF-AB3F-AD0B63ECBFD0}"/>
              </a:ext>
            </a:extLst>
          </p:cNvPr>
          <p:cNvSpPr/>
          <p:nvPr/>
        </p:nvSpPr>
        <p:spPr>
          <a:xfrm>
            <a:off x="6589846" y="1145332"/>
            <a:ext cx="5329874" cy="1758060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278DB9F5-41C8-E0CF-AB3F-AD0B63ECBFD0}"/>
              </a:ext>
            </a:extLst>
          </p:cNvPr>
          <p:cNvSpPr/>
          <p:nvPr/>
        </p:nvSpPr>
        <p:spPr>
          <a:xfrm>
            <a:off x="2244944" y="1145333"/>
            <a:ext cx="4203481" cy="1727790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944" y="248728"/>
            <a:ext cx="9737506" cy="783273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133A63"/>
                </a:solidFill>
              </a:rPr>
              <a:t>Уведомление представителя нанимателя о личной заинтересованности при исполнении должностных обязанностей, которая может привести к конфликту интересов, принимать меры по предотвращению такого конфликта</a:t>
            </a: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1966761" y="1363563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34500" y="6377835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7622757" y="3169696"/>
            <a:ext cx="3715764" cy="16062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85725">
              <a:spcAft>
                <a:spcPts val="3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Должностное лицо обязано:</a:t>
            </a:r>
          </a:p>
          <a:p>
            <a:pPr marL="257175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принимать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меры по недопущению любой возможности возникновения конфликта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интересов,</a:t>
            </a:r>
          </a:p>
          <a:p>
            <a:pPr marL="257175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уведомлять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представителя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нанимателя (работодателя) о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возникшем конфликте интересов или о возможности его возникновения, как только ему станет об этом известно.</a:t>
            </a:r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2244944" y="3107952"/>
            <a:ext cx="4762372" cy="1848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85725" algn="just"/>
            <a:r>
              <a:rPr lang="ru-RU" sz="12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ст. 10, </a:t>
            </a:r>
            <a:r>
              <a:rPr lang="ru-RU" sz="12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11 </a:t>
            </a:r>
            <a:r>
              <a:rPr lang="ru-RU" sz="12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Федерального закона </a:t>
            </a:r>
            <a:r>
              <a:rPr lang="ru-RU" sz="12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от </a:t>
            </a:r>
            <a:r>
              <a:rPr lang="ru-RU" sz="12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25.12.2008 № 273-ФЗ</a:t>
            </a:r>
          </a:p>
          <a:p>
            <a:pPr marL="85725" algn="just"/>
            <a:r>
              <a:rPr lang="ru-RU" sz="12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«О </a:t>
            </a:r>
            <a:r>
              <a:rPr lang="ru-RU" sz="12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противодействии </a:t>
            </a:r>
            <a:r>
              <a:rPr lang="ru-RU" sz="1200" b="1" i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коррупции</a:t>
            </a:r>
            <a:r>
              <a:rPr lang="ru-RU" sz="12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»</a:t>
            </a:r>
          </a:p>
          <a:p>
            <a:pPr marL="85725" algn="just"/>
            <a:endParaRPr lang="ru-RU" sz="500" b="1" dirty="0" smtClean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  <a:p>
            <a:pPr marL="85725" algn="just"/>
            <a:r>
              <a:rPr lang="ru-RU" sz="12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п. 11 ч. 1 ст. </a:t>
            </a:r>
            <a:r>
              <a:rPr lang="ru-RU" sz="12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15 </a:t>
            </a:r>
            <a:r>
              <a:rPr lang="ru-RU" sz="12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Федерального закона </a:t>
            </a:r>
            <a:r>
              <a:rPr lang="ru-RU" sz="12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от </a:t>
            </a:r>
            <a:r>
              <a:rPr lang="ru-RU" sz="12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27.07.2004 № 79-ФЗ</a:t>
            </a:r>
          </a:p>
          <a:p>
            <a:pPr marL="85725" algn="just"/>
            <a:r>
              <a:rPr lang="ru-RU" sz="12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«О </a:t>
            </a:r>
            <a:r>
              <a:rPr lang="ru-RU" sz="12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государственной гражданской службе Российской </a:t>
            </a:r>
            <a:r>
              <a:rPr lang="ru-RU" sz="12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Федерации»</a:t>
            </a:r>
            <a:endParaRPr lang="ru-RU" sz="1200" b="1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  <a:p>
            <a:pPr marL="85725" algn="just"/>
            <a:endParaRPr lang="ru-RU" sz="500" b="1" dirty="0" smtClean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  <a:p>
            <a:pPr marL="85725" algn="just"/>
            <a:r>
              <a:rPr lang="ru-RU" sz="12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п. 11 ч. 1 ст. </a:t>
            </a:r>
            <a:r>
              <a:rPr lang="ru-RU" sz="12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12  </a:t>
            </a:r>
            <a:r>
              <a:rPr lang="ru-RU" sz="12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Федерального закона </a:t>
            </a:r>
            <a:r>
              <a:rPr lang="ru-RU" sz="12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от </a:t>
            </a:r>
            <a:r>
              <a:rPr lang="ru-RU" sz="12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02.03.2007 № 25-ФЗ</a:t>
            </a:r>
          </a:p>
          <a:p>
            <a:pPr marL="85725" algn="just"/>
            <a:r>
              <a:rPr lang="ru-RU" sz="12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«О </a:t>
            </a:r>
            <a:r>
              <a:rPr lang="ru-RU" sz="12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муниципальной службе в Российской </a:t>
            </a:r>
            <a:r>
              <a:rPr lang="ru-RU" sz="12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Федерации»</a:t>
            </a:r>
          </a:p>
          <a:p>
            <a:pPr marL="85725" algn="just"/>
            <a:endParaRPr lang="ru-RU" sz="500" b="1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  <a:p>
            <a:pPr marL="85725" algn="just"/>
            <a:r>
              <a:rPr lang="ru-RU" sz="12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п. 2 ч. 1 ст. 349.1 </a:t>
            </a:r>
            <a:r>
              <a:rPr lang="ru-RU" sz="12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Трудового кодекса РФ</a:t>
            </a:r>
          </a:p>
          <a:p>
            <a:pPr marL="85725" algn="just">
              <a:spcAft>
                <a:spcPts val="300"/>
              </a:spcAft>
            </a:pPr>
            <a:endParaRPr lang="ru-RU" sz="1200" b="1" dirty="0" smtClean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  <a:p>
            <a:pPr marL="85725" algn="just">
              <a:spcAft>
                <a:spcPts val="300"/>
              </a:spcAft>
            </a:pPr>
            <a:endParaRPr lang="ru-RU" sz="12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2378370" y="1276634"/>
            <a:ext cx="3950303" cy="863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ru-RU" sz="1200" b="1" dirty="0" smtClean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Конфликт </a:t>
            </a:r>
            <a:r>
              <a:rPr lang="ru-RU" sz="1200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интересов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- ситуация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, при которой личная заинтересованность (прямая или косвенная) лица, замещающего должность, замещение которой предусматривает обязанность принимать меры по предотвращению и урегулированию конфликта интересов, влияет или может повлиять на надлежащее, объективное и беспристрастное исполнение им должностных (служебных) обязанностей (осуществление полномочий).</a:t>
            </a:r>
          </a:p>
        </p:txBody>
      </p:sp>
      <p:sp>
        <p:nvSpPr>
          <p:cNvPr id="26" name="Shape 5">
            <a:extLst>
              <a:ext uri="{FF2B5EF4-FFF2-40B4-BE49-F238E27FC236}">
                <a16:creationId xmlns:a16="http://schemas.microsoft.com/office/drawing/2014/main" id="{278DB9F5-41C8-E0CF-AB3F-AD0B63ECBFD0}"/>
              </a:ext>
            </a:extLst>
          </p:cNvPr>
          <p:cNvSpPr/>
          <p:nvPr/>
        </p:nvSpPr>
        <p:spPr>
          <a:xfrm>
            <a:off x="5830831" y="5138936"/>
            <a:ext cx="2519884" cy="1240987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FF0000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27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6267354" y="5422851"/>
            <a:ext cx="1630253" cy="7786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Увольнение в связи с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утратой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доверия</a:t>
            </a:r>
            <a:endParaRPr lang="ru-RU" sz="12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>
            <a:endCxn id="26" idx="1"/>
          </p:cNvCxnSpPr>
          <p:nvPr/>
        </p:nvCxnSpPr>
        <p:spPr>
          <a:xfrm>
            <a:off x="4901547" y="5745503"/>
            <a:ext cx="929284" cy="139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hape 5">
            <a:extLst>
              <a:ext uri="{FF2B5EF4-FFF2-40B4-BE49-F238E27FC236}">
                <a16:creationId xmlns:a16="http://schemas.microsoft.com/office/drawing/2014/main" id="{278DB9F5-41C8-E0CF-AB3F-AD0B63ECBFD0}"/>
              </a:ext>
            </a:extLst>
          </p:cNvPr>
          <p:cNvSpPr/>
          <p:nvPr/>
        </p:nvSpPr>
        <p:spPr>
          <a:xfrm>
            <a:off x="2346352" y="5143010"/>
            <a:ext cx="2555195" cy="1236913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FF0000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2449202" y="5310878"/>
            <a:ext cx="2387963" cy="7786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Непринятие лицом, являющимся стороной конфликта интересов, мер по предотвращению или урегулированию конфликта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интересов</a:t>
            </a:r>
            <a:endParaRPr lang="ru-RU" sz="12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9480639" y="5422851"/>
            <a:ext cx="1966643" cy="7786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Внесение сведений в Реестр лиц,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уволенных в связи с утратой доверия</a:t>
            </a:r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6726608" y="1295968"/>
            <a:ext cx="5056350" cy="783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ru-RU" sz="1200" b="1" dirty="0" smtClean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Личная заинтересованность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- возможность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получения доходов в виде денег, иного имущества, в том числе имущественных прав, услуг имущественного характера, результатов выполненных работ или каких-либо выгод (преимуществ)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должностным лицом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и (или) состоящими с ним в близком родстве или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свойстве,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гражданами или организациями, с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которыми данное должностное лицо и (или) лица, состоящие с ним в близком родстве или свойстве, связаны имущественными, корпоративными или иными близкими отношениями.</a:t>
            </a:r>
            <a:endParaRPr lang="ru-RU" sz="12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5" name="Прямая со стрелкой 34"/>
          <p:cNvCxnSpPr>
            <a:endCxn id="36" idx="1"/>
          </p:cNvCxnSpPr>
          <p:nvPr/>
        </p:nvCxnSpPr>
        <p:spPr>
          <a:xfrm>
            <a:off x="8350715" y="5745503"/>
            <a:ext cx="853304" cy="139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авая фигурная скобка 7"/>
          <p:cNvSpPr/>
          <p:nvPr/>
        </p:nvSpPr>
        <p:spPr>
          <a:xfrm>
            <a:off x="7007315" y="3107952"/>
            <a:ext cx="203109" cy="1540248"/>
          </a:xfrm>
          <a:prstGeom prst="rightBrace">
            <a:avLst>
              <a:gd name="adj1" fmla="val 50000"/>
              <a:gd name="adj2" fmla="val 49382"/>
            </a:avLst>
          </a:prstGeom>
          <a:ln w="19050">
            <a:solidFill>
              <a:srgbClr val="0237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61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4733-3AE4-9B82-49DC-D6007F3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 стрелкой 30"/>
          <p:cNvCxnSpPr/>
          <p:nvPr/>
        </p:nvCxnSpPr>
        <p:spPr>
          <a:xfrm flipV="1">
            <a:off x="7144449" y="2899266"/>
            <a:ext cx="1425393" cy="1194623"/>
          </a:xfrm>
          <a:prstGeom prst="straightConnector1">
            <a:avLst/>
          </a:prstGeom>
          <a:ln w="1905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5">
            <a:extLst>
              <a:ext uri="{FF2B5EF4-FFF2-40B4-BE49-F238E27FC236}">
                <a16:creationId xmlns:a16="http://schemas.microsoft.com/office/drawing/2014/main" id="{AAD5FB03-F00E-4C60-BC87-0DB51D45B831}"/>
              </a:ext>
            </a:extLst>
          </p:cNvPr>
          <p:cNvSpPr/>
          <p:nvPr/>
        </p:nvSpPr>
        <p:spPr>
          <a:xfrm>
            <a:off x="5336981" y="2073105"/>
            <a:ext cx="2435048" cy="1004043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21" name="Shape 5">
            <a:extLst>
              <a:ext uri="{FF2B5EF4-FFF2-40B4-BE49-F238E27FC236}">
                <a16:creationId xmlns:a16="http://schemas.microsoft.com/office/drawing/2014/main" id="{278DB9F5-41C8-E0CF-AB3F-AD0B63ECBFD0}"/>
              </a:ext>
            </a:extLst>
          </p:cNvPr>
          <p:cNvSpPr/>
          <p:nvPr/>
        </p:nvSpPr>
        <p:spPr>
          <a:xfrm>
            <a:off x="1049420" y="2089628"/>
            <a:ext cx="3657935" cy="1595932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26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1227817" y="2234772"/>
            <a:ext cx="3159764" cy="1305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Участвовать в управлении коммерческими и некоммерческими организациями (исключение - безвозмездное участие в управлении политической партией, профсоюзом, общественной организацией, кооперативом, а также в некоторых случаях управление организациями с государственным участием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)</a:t>
            </a:r>
            <a:endParaRPr lang="ru-RU" sz="12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5423026" y="2178705"/>
            <a:ext cx="2197416" cy="8565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Заниматься предпринимательской деятельностью лично или через доверенных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лиц</a:t>
            </a:r>
            <a:endParaRPr lang="ru-RU" sz="12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Shape 5">
            <a:extLst>
              <a:ext uri="{FF2B5EF4-FFF2-40B4-BE49-F238E27FC236}">
                <a16:creationId xmlns:a16="http://schemas.microsoft.com/office/drawing/2014/main" id="{F1CD31BD-AA0D-AA24-2EDB-4BD3D9F2482B}"/>
              </a:ext>
            </a:extLst>
          </p:cNvPr>
          <p:cNvSpPr/>
          <p:nvPr/>
        </p:nvSpPr>
        <p:spPr>
          <a:xfrm>
            <a:off x="1066816" y="3911097"/>
            <a:ext cx="3213137" cy="1002829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65E73076-C032-9287-4E64-52368A0BD56F}"/>
              </a:ext>
            </a:extLst>
          </p:cNvPr>
          <p:cNvSpPr/>
          <p:nvPr/>
        </p:nvSpPr>
        <p:spPr>
          <a:xfrm>
            <a:off x="1172124" y="4046456"/>
            <a:ext cx="3037231" cy="7352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Приобретать ценные бумаги, по которым может быть получен доход (если владение ЦБ приводит или может привести к конфликту интересов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)</a:t>
            </a:r>
            <a:endParaRPr lang="ru-RU" sz="12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Shape 5">
            <a:extLst>
              <a:ext uri="{FF2B5EF4-FFF2-40B4-BE49-F238E27FC236}">
                <a16:creationId xmlns:a16="http://schemas.microsoft.com/office/drawing/2014/main" id="{9AE94213-3227-BEF7-ACA0-966C16E8EDEF}"/>
              </a:ext>
            </a:extLst>
          </p:cNvPr>
          <p:cNvSpPr/>
          <p:nvPr/>
        </p:nvSpPr>
        <p:spPr>
          <a:xfrm>
            <a:off x="8000338" y="5155514"/>
            <a:ext cx="3359491" cy="1242118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BD3CEDD9-9F20-0A24-A36B-8D6C4FAD439C}"/>
              </a:ext>
            </a:extLst>
          </p:cNvPr>
          <p:cNvSpPr/>
          <p:nvPr/>
        </p:nvSpPr>
        <p:spPr>
          <a:xfrm>
            <a:off x="8227581" y="5248631"/>
            <a:ext cx="3053791" cy="12448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без письменного разрешения представителя нанимателя оплачиваемой деятельностью, финансируемой исключительно за счет средств иностранных государств, международных и иностранных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238716" y="6397632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 txBox="1">
            <a:spLocks/>
          </p:cNvSpPr>
          <p:nvPr/>
        </p:nvSpPr>
        <p:spPr>
          <a:xfrm>
            <a:off x="2185621" y="162744"/>
            <a:ext cx="9724231" cy="642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000" dirty="0" smtClean="0">
                <a:solidFill>
                  <a:srgbClr val="133A63"/>
                </a:solidFill>
              </a:rPr>
              <a:t>ЗАПРЕТЫ, УСТАНОВЛЕННЫЕ В ЦЕЛЯХ ПРОТИВОДЕЙСТВИЯ КОРРУПЦИИ</a:t>
            </a:r>
            <a:endParaRPr lang="ru-RU" sz="2000" dirty="0">
              <a:solidFill>
                <a:srgbClr val="133A63"/>
              </a:solidFill>
            </a:endParaRPr>
          </a:p>
        </p:txBody>
      </p:sp>
      <p:sp>
        <p:nvSpPr>
          <p:cNvPr id="27" name="Shape 5">
            <a:extLst>
              <a:ext uri="{FF2B5EF4-FFF2-40B4-BE49-F238E27FC236}">
                <a16:creationId xmlns:a16="http://schemas.microsoft.com/office/drawing/2014/main" id="{278DB9F5-41C8-E0CF-AB3F-AD0B63ECBFD0}"/>
              </a:ext>
            </a:extLst>
          </p:cNvPr>
          <p:cNvSpPr/>
          <p:nvPr/>
        </p:nvSpPr>
        <p:spPr>
          <a:xfrm>
            <a:off x="5049130" y="3981142"/>
            <a:ext cx="2077974" cy="844355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194576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952" y="4072403"/>
            <a:ext cx="1805785" cy="661831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133A63"/>
                </a:solidFill>
              </a:rPr>
              <a:t>ЗАПРЕТЫ</a:t>
            </a:r>
            <a:endParaRPr lang="ru-RU" sz="1600" dirty="0">
              <a:solidFill>
                <a:srgbClr val="133A63"/>
              </a:solidFill>
            </a:endParaRPr>
          </a:p>
        </p:txBody>
      </p:sp>
      <p:sp>
        <p:nvSpPr>
          <p:cNvPr id="15" name="Shape 5">
            <a:extLst>
              <a:ext uri="{FF2B5EF4-FFF2-40B4-BE49-F238E27FC236}">
                <a16:creationId xmlns:a16="http://schemas.microsoft.com/office/drawing/2014/main" id="{F1CD31BD-AA0D-AA24-2EDB-4BD3D9F2482B}"/>
              </a:ext>
            </a:extLst>
          </p:cNvPr>
          <p:cNvSpPr/>
          <p:nvPr/>
        </p:nvSpPr>
        <p:spPr>
          <a:xfrm>
            <a:off x="1066816" y="5130272"/>
            <a:ext cx="3231358" cy="1516656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65E73076-C032-9287-4E64-52368A0BD56F}"/>
              </a:ext>
            </a:extLst>
          </p:cNvPr>
          <p:cNvSpPr/>
          <p:nvPr/>
        </p:nvSpPr>
        <p:spPr>
          <a:xfrm>
            <a:off x="1202704" y="5248631"/>
            <a:ext cx="3037231" cy="1371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Получать вознаграждения (подарки, денежное вознаграждение, ссуды, услуги и т.п.) от физических и юридических лиц за исполнение должностных обязанностей (исключение - подарки, полученные в связи с протокольными мероприятиями, служебными командировками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)</a:t>
            </a:r>
            <a:endParaRPr lang="ru-RU" sz="12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Shape 5">
            <a:extLst>
              <a:ext uri="{FF2B5EF4-FFF2-40B4-BE49-F238E27FC236}">
                <a16:creationId xmlns:a16="http://schemas.microsoft.com/office/drawing/2014/main" id="{AAD5FB03-F00E-4C60-BC87-0DB51D45B831}"/>
              </a:ext>
            </a:extLst>
          </p:cNvPr>
          <p:cNvSpPr/>
          <p:nvPr/>
        </p:nvSpPr>
        <p:spPr>
          <a:xfrm>
            <a:off x="8569842" y="2113656"/>
            <a:ext cx="2789987" cy="824404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8674253" y="2205157"/>
            <a:ext cx="2581164" cy="567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Использовать государственное имущество в целях, не связанных с исполнением должностных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обязанностей</a:t>
            </a:r>
            <a:endParaRPr lang="ru-RU" sz="12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Shape 5">
            <a:extLst>
              <a:ext uri="{FF2B5EF4-FFF2-40B4-BE49-F238E27FC236}">
                <a16:creationId xmlns:a16="http://schemas.microsoft.com/office/drawing/2014/main" id="{9AE94213-3227-BEF7-ACA0-966C16E8EDEF}"/>
              </a:ext>
            </a:extLst>
          </p:cNvPr>
          <p:cNvSpPr/>
          <p:nvPr/>
        </p:nvSpPr>
        <p:spPr>
          <a:xfrm>
            <a:off x="8991129" y="3235400"/>
            <a:ext cx="2368699" cy="1715312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BD3CEDD9-9F20-0A24-A36B-8D6C4FAD439C}"/>
              </a:ext>
            </a:extLst>
          </p:cNvPr>
          <p:cNvSpPr/>
          <p:nvPr/>
        </p:nvSpPr>
        <p:spPr>
          <a:xfrm>
            <a:off x="9141334" y="3423618"/>
            <a:ext cx="1989834" cy="1358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быть поверенным или представителем по делам третьих лиц в государственном органе, в котором он замещает должность гражданской службы</a:t>
            </a:r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9AE94213-3227-BEF7-ACA0-966C16E8EDEF}"/>
              </a:ext>
            </a:extLst>
          </p:cNvPr>
          <p:cNvSpPr/>
          <p:nvPr/>
        </p:nvSpPr>
        <p:spPr>
          <a:xfrm>
            <a:off x="4768027" y="5774888"/>
            <a:ext cx="2837467" cy="883088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30" name="Text 4">
            <a:extLst>
              <a:ext uri="{FF2B5EF4-FFF2-40B4-BE49-F238E27FC236}">
                <a16:creationId xmlns:a16="http://schemas.microsoft.com/office/drawing/2014/main" id="{BD3CEDD9-9F20-0A24-A36B-8D6C4FAD439C}"/>
              </a:ext>
            </a:extLst>
          </p:cNvPr>
          <p:cNvSpPr/>
          <p:nvPr/>
        </p:nvSpPr>
        <p:spPr>
          <a:xfrm>
            <a:off x="4844297" y="5841847"/>
            <a:ext cx="2679301" cy="816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поверенным или представителем по делам третьих лиц в государственном органе, в котором он замещает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7127569" y="4793485"/>
            <a:ext cx="901561" cy="360820"/>
          </a:xfrm>
          <a:prstGeom prst="straightConnector1">
            <a:avLst/>
          </a:prstGeom>
          <a:ln w="1905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22" idx="1"/>
          </p:cNvCxnSpPr>
          <p:nvPr/>
        </p:nvCxnSpPr>
        <p:spPr>
          <a:xfrm flipV="1">
            <a:off x="7129921" y="4093056"/>
            <a:ext cx="1861208" cy="333057"/>
          </a:xfrm>
          <a:prstGeom prst="straightConnector1">
            <a:avLst/>
          </a:prstGeom>
          <a:ln w="1905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9" idx="0"/>
          </p:cNvCxnSpPr>
          <p:nvPr/>
        </p:nvCxnSpPr>
        <p:spPr>
          <a:xfrm>
            <a:off x="6140543" y="4853652"/>
            <a:ext cx="46218" cy="921236"/>
          </a:xfrm>
          <a:prstGeom prst="straightConnector1">
            <a:avLst/>
          </a:prstGeom>
          <a:ln w="1905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4322864" y="4853652"/>
            <a:ext cx="1166104" cy="837101"/>
          </a:xfrm>
          <a:prstGeom prst="straightConnector1">
            <a:avLst/>
          </a:prstGeom>
          <a:ln w="1905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7" idx="1"/>
            <a:endCxn id="5" idx="3"/>
          </p:cNvCxnSpPr>
          <p:nvPr/>
        </p:nvCxnSpPr>
        <p:spPr>
          <a:xfrm flipH="1">
            <a:off x="4279953" y="4403320"/>
            <a:ext cx="769177" cy="9192"/>
          </a:xfrm>
          <a:prstGeom prst="straightConnector1">
            <a:avLst/>
          </a:prstGeom>
          <a:ln w="1905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4768027" y="3088763"/>
            <a:ext cx="1094686" cy="882923"/>
          </a:xfrm>
          <a:prstGeom prst="straightConnector1">
            <a:avLst/>
          </a:prstGeom>
          <a:ln w="1905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6249679" y="3113432"/>
            <a:ext cx="546445" cy="876527"/>
          </a:xfrm>
          <a:prstGeom prst="straightConnector1">
            <a:avLst/>
          </a:prstGeom>
          <a:ln w="1905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2278335" y="856687"/>
            <a:ext cx="9391581" cy="843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ЗАПРЕТЫ</a:t>
            </a:r>
            <a:r>
              <a:rPr lang="ru-RU" sz="15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- нормативно </a:t>
            </a:r>
            <a:r>
              <a:rPr lang="ru-RU" sz="15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установленные требования, предъявляемые к должностным лицам, воздерживаться от совершения определенных действий и ведения определенной деятельности, обеспеченные возможностью применения мер юридической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45393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5">
            <a:extLst>
              <a:ext uri="{FF2B5EF4-FFF2-40B4-BE49-F238E27FC236}">
                <a16:creationId xmlns:a16="http://schemas.microsoft.com/office/drawing/2014/main" id="{F0EAE4C4-E4DD-28D5-9DD5-85BC045EBD48}"/>
              </a:ext>
            </a:extLst>
          </p:cNvPr>
          <p:cNvSpPr/>
          <p:nvPr/>
        </p:nvSpPr>
        <p:spPr>
          <a:xfrm>
            <a:off x="2259419" y="1250239"/>
            <a:ext cx="4309013" cy="4969586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pPr algn="just"/>
            <a:endParaRPr lang="ru-RU" sz="1400" b="1" dirty="0">
              <a:solidFill>
                <a:srgbClr val="194576"/>
              </a:solidFill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5816EE6-603A-86DC-5297-20135356AC9F}"/>
              </a:ext>
            </a:extLst>
          </p:cNvPr>
          <p:cNvSpPr txBox="1">
            <a:spLocks/>
          </p:cNvSpPr>
          <p:nvPr/>
        </p:nvSpPr>
        <p:spPr>
          <a:xfrm>
            <a:off x="8883360" y="290339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Shape 5">
            <a:extLst>
              <a:ext uri="{FF2B5EF4-FFF2-40B4-BE49-F238E27FC236}">
                <a16:creationId xmlns:a16="http://schemas.microsoft.com/office/drawing/2014/main" id="{F0EAE4C4-E4DD-28D5-9DD5-85BC045EBD48}"/>
              </a:ext>
            </a:extLst>
          </p:cNvPr>
          <p:cNvSpPr/>
          <p:nvPr/>
        </p:nvSpPr>
        <p:spPr>
          <a:xfrm>
            <a:off x="6968410" y="1227903"/>
            <a:ext cx="4309013" cy="4991922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должностей государственной гражданской службы </a:t>
            </a:r>
            <a:r>
              <a:rPr lang="ru-RU" sz="1400" b="1" dirty="0">
                <a:solidFill>
                  <a:srgbClr val="194576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в органах исполнительной власти Чукотского автономного округа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замещении которых государственным гражданским служащим запрещается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 </a:t>
            </a:r>
            <a:r>
              <a:rPr lang="ru-RU" sz="1400" b="1" dirty="0">
                <a:solidFill>
                  <a:srgbClr val="194576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утвержден Постановлением Губернатора Чукотского автономного округа от19.20.2026 № </a:t>
            </a:r>
            <a:r>
              <a:rPr lang="ru-RU" sz="1400" b="1" dirty="0" smtClean="0">
                <a:solidFill>
                  <a:srgbClr val="194576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26.</a:t>
            </a:r>
            <a:endParaRPr lang="ru-RU" sz="1400" b="1" dirty="0">
              <a:solidFill>
                <a:srgbClr val="194576"/>
              </a:solidFill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66213957-CAD6-DEC4-5487-555A62AA2DCA}"/>
              </a:ext>
            </a:extLst>
          </p:cNvPr>
          <p:cNvSpPr/>
          <p:nvPr/>
        </p:nvSpPr>
        <p:spPr>
          <a:xfrm>
            <a:off x="2550876" y="1363563"/>
            <a:ext cx="3726100" cy="38419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/>
            <a:r>
              <a:rPr lang="ru-RU" sz="1400" b="1" dirty="0">
                <a:solidFill>
                  <a:srgbClr val="194576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Статьей 13.5 Кодекса о государственной гражданской службе Чукотского автономного округа установлено, что запрет распространяется на лиц, замещающих:</a:t>
            </a:r>
          </a:p>
          <a:p>
            <a:pPr indent="173038" algn="just"/>
            <a:r>
              <a:rPr lang="ru-RU" sz="1400" b="1" dirty="0">
                <a:solidFill>
                  <a:srgbClr val="194576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1)</a:t>
            </a: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должности гражданской службы, отнесенные к высшей и главной группе должностей гражданской службы;</a:t>
            </a:r>
          </a:p>
          <a:p>
            <a:pPr indent="173038" algn="just"/>
            <a:r>
              <a:rPr lang="ru-RU" sz="1400" b="1" dirty="0">
                <a:solidFill>
                  <a:srgbClr val="194576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2)</a:t>
            </a: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должности гражданской службы, исполнение должностных обязанностей по которым предусматривает допуск к сведениям особой важности;</a:t>
            </a:r>
          </a:p>
          <a:p>
            <a:pPr indent="173038" algn="just"/>
            <a:r>
              <a:rPr lang="ru-RU" sz="1400" b="1" dirty="0">
                <a:solidFill>
                  <a:srgbClr val="194576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3)</a:t>
            </a: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должности гражданской службы, исполнение должностных обязанностей по которым предусматривает организацию и обеспечение мобилизационной подготовки и мобилизации;</a:t>
            </a:r>
          </a:p>
          <a:p>
            <a:pPr indent="173038" algn="just"/>
            <a:r>
              <a:rPr lang="ru-RU" sz="1400" b="1" dirty="0">
                <a:solidFill>
                  <a:srgbClr val="194576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4)</a:t>
            </a: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иные должности гражданской службы, осуществление полномочий по которым предусматривает участие в подготовке решений, затрагивающих вопросы суверенитета и национальной безопасности Российской Федерации.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25" y="121493"/>
            <a:ext cx="9907825" cy="90836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133A63"/>
                </a:solidFill>
              </a:rPr>
              <a:t>Запрет открывать и иметь счета (вклады), хранить наличные денежные средства и ценности </a:t>
            </a:r>
            <a:br>
              <a:rPr lang="ru-RU" sz="2000" dirty="0">
                <a:solidFill>
                  <a:srgbClr val="133A63"/>
                </a:solidFill>
              </a:rPr>
            </a:br>
            <a:r>
              <a:rPr lang="ru-RU" sz="2000" dirty="0">
                <a:solidFill>
                  <a:srgbClr val="133A63"/>
                </a:solidFill>
              </a:rPr>
              <a:t>в иностранных банках, владеть и (или) пользоваться иностранными финансовыми </a:t>
            </a:r>
            <a:r>
              <a:rPr lang="ru-RU" sz="2000" dirty="0" smtClean="0">
                <a:solidFill>
                  <a:srgbClr val="133A63"/>
                </a:solidFill>
              </a:rPr>
              <a:t>инструментами</a:t>
            </a:r>
            <a:endParaRPr lang="ru-RU" sz="2000" dirty="0">
              <a:solidFill>
                <a:srgbClr val="133A63"/>
              </a:solidFill>
            </a:endParaRP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1966761" y="1363563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17182" y="6361978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6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732828-592C-55E0-0431-2E4F43DCA17D}"/>
              </a:ext>
            </a:extLst>
          </p:cNvPr>
          <p:cNvSpPr/>
          <p:nvPr/>
        </p:nvSpPr>
        <p:spPr>
          <a:xfrm>
            <a:off x="539084" y="-19698"/>
            <a:ext cx="9074552" cy="16864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Для целей настоящего Федерального закона под иностранными финансовыми инструментами понимаются:</a:t>
            </a:r>
          </a:p>
          <a:p>
            <a:pPr algn="ctr"/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85816EE6-603A-86DC-5297-20135356AC9F}"/>
              </a:ext>
            </a:extLst>
          </p:cNvPr>
          <p:cNvSpPr txBox="1">
            <a:spLocks/>
          </p:cNvSpPr>
          <p:nvPr/>
        </p:nvSpPr>
        <p:spPr>
          <a:xfrm>
            <a:off x="8883360" y="290339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Shape 5">
            <a:extLst>
              <a:ext uri="{FF2B5EF4-FFF2-40B4-BE49-F238E27FC236}">
                <a16:creationId xmlns:a16="http://schemas.microsoft.com/office/drawing/2014/main" id="{F0EAE4C4-E4DD-28D5-9DD5-85BC045EBD48}"/>
              </a:ext>
            </a:extLst>
          </p:cNvPr>
          <p:cNvSpPr/>
          <p:nvPr/>
        </p:nvSpPr>
        <p:spPr>
          <a:xfrm>
            <a:off x="6673312" y="1682010"/>
            <a:ext cx="4953266" cy="4507767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pPr indent="173038" algn="just">
              <a:lnSpc>
                <a:spcPts val="2083"/>
              </a:lnSpc>
            </a:pPr>
            <a:r>
              <a:rPr lang="ru-RU" sz="1600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5)</a:t>
            </a:r>
            <a:r>
              <a:rPr lang="ru-RU" sz="15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договоры займа, если хотя бы одной из сторон такого договора являются нерезидент и (или) иностранная структура без образования юридического лица;</a:t>
            </a:r>
          </a:p>
          <a:p>
            <a:pPr indent="173038" algn="just">
              <a:lnSpc>
                <a:spcPts val="2083"/>
              </a:lnSpc>
            </a:pPr>
            <a:r>
              <a:rPr lang="ru-RU" sz="1600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6)</a:t>
            </a:r>
            <a:r>
              <a:rPr lang="ru-RU" sz="15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кредитные договоры, заключенные с расположенными за пределами территории Российской Федерации иностранными банками или иными иностранными кредитными организациями;</a:t>
            </a:r>
          </a:p>
          <a:p>
            <a:pPr indent="173038" algn="just">
              <a:lnSpc>
                <a:spcPts val="2083"/>
              </a:lnSpc>
            </a:pPr>
            <a:r>
              <a:rPr lang="ru-RU" sz="1600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7)</a:t>
            </a:r>
            <a:r>
              <a:rPr lang="ru-RU" sz="15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цифровые финансовые активы, выпущенные в информационных системах, организованных в соответствии с иностранным правом, и цифровая валюта.</a:t>
            </a:r>
          </a:p>
          <a:p>
            <a:endParaRPr lang="ru-RU" sz="1500" dirty="0"/>
          </a:p>
        </p:txBody>
      </p:sp>
      <p:sp>
        <p:nvSpPr>
          <p:cNvPr id="21" name="Shape 5">
            <a:extLst>
              <a:ext uri="{FF2B5EF4-FFF2-40B4-BE49-F238E27FC236}">
                <a16:creationId xmlns:a16="http://schemas.microsoft.com/office/drawing/2014/main" id="{1FC931A3-A2BE-AE38-EF2D-8A65740E05D3}"/>
              </a:ext>
            </a:extLst>
          </p:cNvPr>
          <p:cNvSpPr/>
          <p:nvPr/>
        </p:nvSpPr>
        <p:spPr>
          <a:xfrm>
            <a:off x="565422" y="1682010"/>
            <a:ext cx="5731595" cy="4560425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66213957-CAD6-DEC4-5487-555A62AA2DCA}"/>
              </a:ext>
            </a:extLst>
          </p:cNvPr>
          <p:cNvSpPr/>
          <p:nvPr/>
        </p:nvSpPr>
        <p:spPr>
          <a:xfrm>
            <a:off x="755352" y="1156111"/>
            <a:ext cx="7844638" cy="399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r>
              <a:rPr lang="ru-RU" sz="16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Под иностранными финансовыми инструментами понимаются (ч. 2 ст. 1 79-ФЗ):</a:t>
            </a: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FE3FB8F8-AA77-CF0C-F555-A712A746CCC8}"/>
              </a:ext>
            </a:extLst>
          </p:cNvPr>
          <p:cNvSpPr/>
          <p:nvPr/>
        </p:nvSpPr>
        <p:spPr>
          <a:xfrm>
            <a:off x="965359" y="1825590"/>
            <a:ext cx="4931720" cy="59198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r>
              <a:rPr lang="ru-RU" sz="1600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1)</a:t>
            </a:r>
            <a:r>
              <a:rPr lang="ru-RU" sz="15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ценные бумаги и относящиеся к ним финансовые инструменты нерезидентов и (или) иностранных структур без образования юридического лица;</a:t>
            </a:r>
          </a:p>
          <a:p>
            <a:pPr indent="173038" algn="just">
              <a:lnSpc>
                <a:spcPts val="2083"/>
              </a:lnSpc>
            </a:pPr>
            <a:r>
              <a:rPr lang="ru-RU" sz="1600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2)</a:t>
            </a:r>
            <a:r>
              <a:rPr lang="ru-RU" sz="15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доли участия, паи в уставных (складочных) капиталах организаций, местом регистрации или местом нахождения которых является иностранное государство;</a:t>
            </a:r>
          </a:p>
          <a:p>
            <a:pPr indent="173038" algn="just">
              <a:lnSpc>
                <a:spcPts val="2083"/>
              </a:lnSpc>
            </a:pPr>
            <a:r>
              <a:rPr lang="ru-RU" sz="1600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3)</a:t>
            </a:r>
            <a:r>
              <a:rPr lang="ru-RU" sz="15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договоры, являющиеся производными финансовыми инструментами и определенные частью двадцать девятой статьи 2 Федерального закона от 22 апреля 1996 года № 39-ФЗ «О рынке ценных бумаг», если хотя бы одной из сторон такого договора являются нерезидент и (или) иностранная структура без образования юридического лица;</a:t>
            </a:r>
          </a:p>
          <a:p>
            <a:pPr indent="173038" algn="just">
              <a:lnSpc>
                <a:spcPts val="2083"/>
              </a:lnSpc>
            </a:pPr>
            <a:r>
              <a:rPr lang="ru-RU" sz="1600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4)</a:t>
            </a:r>
            <a:r>
              <a:rPr lang="ru-RU" sz="15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учрежденное в соответствии с законодательством иностранного государства доверительное управление имуществом, учредителем и (или) бенефициаром которого является служащий;</a:t>
            </a:r>
          </a:p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63C0339B-35DF-DCDC-32DA-82BF853DD17D}"/>
              </a:ext>
            </a:extLst>
          </p:cNvPr>
          <p:cNvSpPr/>
          <p:nvPr/>
        </p:nvSpPr>
        <p:spPr>
          <a:xfrm flipH="1">
            <a:off x="532925" y="1790851"/>
            <a:ext cx="45719" cy="4342742"/>
          </a:xfrm>
          <a:prstGeom prst="roundRect">
            <a:avLst>
              <a:gd name="adj" fmla="val 325581"/>
            </a:avLst>
          </a:prstGeom>
          <a:solidFill>
            <a:srgbClr val="1A497D"/>
          </a:solidFill>
          <a:ln/>
        </p:spPr>
        <p:txBody>
          <a:bodyPr/>
          <a:lstStyle/>
          <a:p>
            <a:endParaRPr lang="ru-RU" sz="150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88B29FE4-7EEF-EED4-F564-B4744386032D}"/>
              </a:ext>
            </a:extLst>
          </p:cNvPr>
          <p:cNvSpPr/>
          <p:nvPr/>
        </p:nvSpPr>
        <p:spPr>
          <a:xfrm flipH="1">
            <a:off x="6627593" y="1773861"/>
            <a:ext cx="45719" cy="4352643"/>
          </a:xfrm>
          <a:prstGeom prst="roundRect">
            <a:avLst>
              <a:gd name="adj" fmla="val 325581"/>
            </a:avLst>
          </a:prstGeom>
          <a:solidFill>
            <a:srgbClr val="1A497D"/>
          </a:solidFill>
          <a:ln/>
        </p:spPr>
        <p:txBody>
          <a:bodyPr/>
          <a:lstStyle/>
          <a:p>
            <a:endParaRPr lang="ru-RU" sz="150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375" y="121493"/>
            <a:ext cx="10726734" cy="90836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133A63"/>
                </a:solidFill>
              </a:rPr>
              <a:t>Запрет открывать и иметь счета (вклады), хранить наличные денежные средства и ценности </a:t>
            </a:r>
            <a:br>
              <a:rPr lang="ru-RU" sz="2000" dirty="0">
                <a:solidFill>
                  <a:srgbClr val="133A63"/>
                </a:solidFill>
              </a:rPr>
            </a:br>
            <a:r>
              <a:rPr lang="ru-RU" sz="2000" dirty="0">
                <a:solidFill>
                  <a:srgbClr val="133A63"/>
                </a:solidFill>
              </a:rPr>
              <a:t>в иностранных банках, владеть и (или) пользоваться иностранными финансовыми </a:t>
            </a:r>
            <a:r>
              <a:rPr lang="ru-RU" sz="2000" dirty="0" smtClean="0">
                <a:solidFill>
                  <a:srgbClr val="133A63"/>
                </a:solidFill>
              </a:rPr>
              <a:t>инструментами</a:t>
            </a:r>
            <a:endParaRPr lang="ru-RU" sz="2000" dirty="0">
              <a:solidFill>
                <a:srgbClr val="133A63"/>
              </a:solidFill>
            </a:endParaRP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1966761" y="1363563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4343" y="6316906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9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8E3A3-F0E6-655D-2F66-1AF0B8A15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D02D5A3-8924-4B4C-92D1-36858DED4E65}"/>
              </a:ext>
            </a:extLst>
          </p:cNvPr>
          <p:cNvSpPr/>
          <p:nvPr/>
        </p:nvSpPr>
        <p:spPr>
          <a:xfrm>
            <a:off x="498764" y="-313107"/>
            <a:ext cx="9074552" cy="1760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Для целей настоящего Федерального закона под иностранными финансовыми инструментами понимаются:</a:t>
            </a:r>
          </a:p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C06B2-02EB-D9DC-B96A-CB0AA01C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42" y="322047"/>
            <a:ext cx="9173129" cy="90836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133A63"/>
                </a:solidFill>
              </a:rPr>
              <a:t>Запрет открывать и иметь счета (вклады), хранить наличные денежные средства и ценности в иностранных банках, владеть и (или) пользоваться иностранными финансовыми инструментами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33BFA054-7433-3C53-984F-C8B1FA54A972}"/>
              </a:ext>
            </a:extLst>
          </p:cNvPr>
          <p:cNvSpPr txBox="1">
            <a:spLocks/>
          </p:cNvSpPr>
          <p:nvPr/>
        </p:nvSpPr>
        <p:spPr>
          <a:xfrm>
            <a:off x="8883360" y="290339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Shape 5">
            <a:extLst>
              <a:ext uri="{FF2B5EF4-FFF2-40B4-BE49-F238E27FC236}">
                <a16:creationId xmlns:a16="http://schemas.microsoft.com/office/drawing/2014/main" id="{66D51EBE-AAF9-DA1E-19FD-1545716C848B}"/>
              </a:ext>
            </a:extLst>
          </p:cNvPr>
          <p:cNvSpPr/>
          <p:nvPr/>
        </p:nvSpPr>
        <p:spPr>
          <a:xfrm>
            <a:off x="3547635" y="1505869"/>
            <a:ext cx="8039500" cy="2146139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32AE0076-EA9B-229E-3645-9BB3FD7F3741}"/>
              </a:ext>
            </a:extLst>
          </p:cNvPr>
          <p:cNvSpPr/>
          <p:nvPr/>
        </p:nvSpPr>
        <p:spPr>
          <a:xfrm>
            <a:off x="3694552" y="1607366"/>
            <a:ext cx="7744880" cy="21031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600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2. </a:t>
            </a: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Отсрочка и уведомление:</a:t>
            </a:r>
          </a:p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• Если выполнить требование невозможно по независящим от служащего причинам (арест, запрет иностранного государства и т.п.), срок исчисляется с момента прекращения этих обстоятельств.</a:t>
            </a:r>
          </a:p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• В такой ситуации необходимо подать уведомление о невозможности выполнить требование в установленном порядке.</a:t>
            </a:r>
          </a:p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• Каждый случай невыполнения требований рассматривается комиссией по соблюдению требований к служебному поведению и урегулированию конфликта интересов.</a:t>
            </a:r>
          </a:p>
        </p:txBody>
      </p:sp>
      <p:sp>
        <p:nvSpPr>
          <p:cNvPr id="11" name="Shape 5">
            <a:extLst>
              <a:ext uri="{FF2B5EF4-FFF2-40B4-BE49-F238E27FC236}">
                <a16:creationId xmlns:a16="http://schemas.microsoft.com/office/drawing/2014/main" id="{85962D76-E417-FE71-55F6-B0AABD61789C}"/>
              </a:ext>
            </a:extLst>
          </p:cNvPr>
          <p:cNvSpPr/>
          <p:nvPr/>
        </p:nvSpPr>
        <p:spPr>
          <a:xfrm>
            <a:off x="3547634" y="3753505"/>
            <a:ext cx="8038715" cy="1598626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pPr algn="just"/>
            <a:r>
              <a:rPr lang="ru-RU" sz="1600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3. </a:t>
            </a: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Проверка соблюдения запрета: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• Основание для проверки — достаточная информация о несоблюдении запрета.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• Источники информации: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- государственные и правоохранительные органы, ЦБ РФ, банки (включая иностранные)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- политические партии и общественные объединения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- общественная палата РФ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- общероссийские СМИ</a:t>
            </a:r>
          </a:p>
        </p:txBody>
      </p:sp>
      <p:sp>
        <p:nvSpPr>
          <p:cNvPr id="25" name="Shape 5">
            <a:extLst>
              <a:ext uri="{FF2B5EF4-FFF2-40B4-BE49-F238E27FC236}">
                <a16:creationId xmlns:a16="http://schemas.microsoft.com/office/drawing/2014/main" id="{9B0AE974-A819-DCE0-4E02-7A4504B2519D}"/>
              </a:ext>
            </a:extLst>
          </p:cNvPr>
          <p:cNvSpPr/>
          <p:nvPr/>
        </p:nvSpPr>
        <p:spPr>
          <a:xfrm>
            <a:off x="498764" y="1505869"/>
            <a:ext cx="2726954" cy="4902436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27" name="Text 4">
            <a:extLst>
              <a:ext uri="{FF2B5EF4-FFF2-40B4-BE49-F238E27FC236}">
                <a16:creationId xmlns:a16="http://schemas.microsoft.com/office/drawing/2014/main" id="{B72B08ED-0963-4884-826F-93983A132FD7}"/>
              </a:ext>
            </a:extLst>
          </p:cNvPr>
          <p:cNvSpPr/>
          <p:nvPr/>
        </p:nvSpPr>
        <p:spPr>
          <a:xfrm>
            <a:off x="752568" y="1941169"/>
            <a:ext cx="2427703" cy="39927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92075">
              <a:lnSpc>
                <a:spcPts val="2083"/>
              </a:lnSpc>
            </a:pPr>
            <a:r>
              <a:rPr lang="ru-RU" sz="1600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1. </a:t>
            </a: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Обязанности </a:t>
            </a: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при замещении должности, на которую распространяется запрет:</a:t>
            </a:r>
          </a:p>
          <a:p>
            <a:pPr indent="92075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• Закрыть иностранные банковские счета.</a:t>
            </a:r>
          </a:p>
          <a:p>
            <a:pPr indent="92075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• Продать иностранные финансовые инструменты.</a:t>
            </a:r>
          </a:p>
          <a:p>
            <a:pPr indent="92075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•Прекратить доверительное управление, инвестирующее за рубежом.</a:t>
            </a:r>
          </a:p>
          <a:p>
            <a:pPr indent="92075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• Срок: 3 месяца со дня назначения на должность.</a:t>
            </a:r>
          </a:p>
        </p:txBody>
      </p:sp>
      <p:sp>
        <p:nvSpPr>
          <p:cNvPr id="3" name="Shape 5">
            <a:extLst>
              <a:ext uri="{FF2B5EF4-FFF2-40B4-BE49-F238E27FC236}">
                <a16:creationId xmlns:a16="http://schemas.microsoft.com/office/drawing/2014/main" id="{A9A0EA66-9AD2-7A18-BC9D-110C801377E1}"/>
              </a:ext>
            </a:extLst>
          </p:cNvPr>
          <p:cNvSpPr/>
          <p:nvPr/>
        </p:nvSpPr>
        <p:spPr>
          <a:xfrm>
            <a:off x="3547635" y="5532246"/>
            <a:ext cx="8038715" cy="803345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pPr algn="just"/>
            <a:r>
              <a:rPr lang="ru-RU" sz="1600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4.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Ответственность: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• Несоблюдение запрета влечёт увольнение в связи с утратой доверия.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17182" y="6406470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2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564D8-DED8-AE14-EA0A-F15DA710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75AC1-3216-F4C7-0A22-B88D67E0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308" y="235630"/>
            <a:ext cx="9173129" cy="90836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133A63"/>
                </a:solidFill>
              </a:rPr>
              <a:t>Запрет открывать и иметь счета (вклады), хранить наличные денежные средства и ценности в иностранных банках, владеть и (или) пользоваться иностранными финансовыми инструментами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3F059B5D-4001-02F8-8912-3ECB4BBFC227}"/>
              </a:ext>
            </a:extLst>
          </p:cNvPr>
          <p:cNvSpPr txBox="1">
            <a:spLocks/>
          </p:cNvSpPr>
          <p:nvPr/>
        </p:nvSpPr>
        <p:spPr>
          <a:xfrm>
            <a:off x="8883360" y="2903392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  <a:p>
            <a:r>
              <a:rPr lang="en-US">
                <a:solidFill>
                  <a:schemeClr val="bg1"/>
                </a:solidFill>
              </a:rPr>
              <a:t>Ut enim ad minim veniam, quis nostrud exercitation ullamco laboris nisi ut aliquip ex ea commodo consequat. </a:t>
            </a:r>
          </a:p>
          <a:p>
            <a:r>
              <a:rPr lang="en-US">
                <a:solidFill>
                  <a:schemeClr val="bg1"/>
                </a:solidFill>
              </a:rPr>
              <a:t>Duis aute irure dolor in reprehenderit in voluptate velit esse cillum dolore eu fugiat nulla pariatur.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Text 4">
            <a:extLst>
              <a:ext uri="{FF2B5EF4-FFF2-40B4-BE49-F238E27FC236}">
                <a16:creationId xmlns:a16="http://schemas.microsoft.com/office/drawing/2014/main" id="{37CD0614-B379-F74D-35C0-E1D85E037600}"/>
              </a:ext>
            </a:extLst>
          </p:cNvPr>
          <p:cNvSpPr/>
          <p:nvPr/>
        </p:nvSpPr>
        <p:spPr>
          <a:xfrm>
            <a:off x="2652167" y="3063655"/>
            <a:ext cx="8493674" cy="16633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92075">
              <a:lnSpc>
                <a:spcPts val="2083"/>
              </a:lnSpc>
            </a:pPr>
            <a:r>
              <a:rPr lang="ru-RU" sz="16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Международный идентификационный код ценной бумаги (англ. International Securities </a:t>
            </a:r>
            <a:r>
              <a:rPr lang="ru-RU" sz="1600" dirty="0" err="1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Identification</a:t>
            </a:r>
            <a:r>
              <a:rPr lang="ru-RU" sz="16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Number, ISIN) - 12-разрядный буквенно-цифровой код, однозначно идентифицирующий ценную бумагу.</a:t>
            </a:r>
          </a:p>
          <a:p>
            <a:pPr indent="92075" algn="just">
              <a:lnSpc>
                <a:spcPts val="2083"/>
              </a:lnSpc>
            </a:pPr>
            <a:r>
              <a:rPr lang="ru-RU" sz="16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Структура ISIN-кода определяется стандартом ISO 6166.</a:t>
            </a:r>
          </a:p>
          <a:p>
            <a:pPr indent="92075" algn="just">
              <a:lnSpc>
                <a:spcPts val="2083"/>
              </a:lnSpc>
            </a:pPr>
            <a:r>
              <a:rPr lang="ru-RU" sz="16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Первые два символа (префикс) - буквы, определяющие код страны эмитента (определяется по стандарту ISO 3166).</a:t>
            </a:r>
          </a:p>
          <a:p>
            <a:pPr indent="92075" algn="just">
              <a:lnSpc>
                <a:spcPts val="2083"/>
              </a:lnSpc>
            </a:pPr>
            <a:r>
              <a:rPr lang="ru-RU" sz="1600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Российские ISIN-коды начинаются буквами RU.</a:t>
            </a:r>
          </a:p>
          <a:p>
            <a:pPr indent="92075">
              <a:lnSpc>
                <a:spcPts val="2083"/>
              </a:lnSpc>
            </a:pPr>
            <a:endParaRPr lang="ru-RU" sz="16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  <a:p>
            <a:pPr indent="92075">
              <a:lnSpc>
                <a:spcPts val="2083"/>
              </a:lnSpc>
            </a:pPr>
            <a:endParaRPr lang="ru-RU" sz="16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7FAC1BF9-D392-0759-E676-808A011CB6AD}"/>
              </a:ext>
            </a:extLst>
          </p:cNvPr>
          <p:cNvSpPr/>
          <p:nvPr/>
        </p:nvSpPr>
        <p:spPr>
          <a:xfrm>
            <a:off x="2550048" y="1475771"/>
            <a:ext cx="8605651" cy="90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92075" algn="just">
              <a:lnSpc>
                <a:spcPts val="2083"/>
              </a:lnSpc>
            </a:pPr>
            <a:r>
              <a:rPr lang="ru-RU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!</a:t>
            </a:r>
            <a:r>
              <a:rPr lang="ru-RU" sz="16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Чтобы не нарушить запрет, перед покупкой ценной бумаги необходимо проверить ISIN – международный идентификатор любой ценной бумаги.</a:t>
            </a:r>
          </a:p>
          <a:p>
            <a:pPr indent="92075">
              <a:lnSpc>
                <a:spcPts val="2083"/>
              </a:lnSpc>
            </a:pPr>
            <a:r>
              <a:rPr lang="ru-RU" sz="16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Это можно сделать на сайте ISIN или Московской биржи (MOEX).</a:t>
            </a: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DF3D764C-0A72-563C-C902-B7B0B82448AA}"/>
              </a:ext>
            </a:extLst>
          </p:cNvPr>
          <p:cNvSpPr/>
          <p:nvPr/>
        </p:nvSpPr>
        <p:spPr>
          <a:xfrm>
            <a:off x="2652165" y="2572303"/>
            <a:ext cx="9585553" cy="4028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92075">
              <a:lnSpc>
                <a:spcPts val="2083"/>
              </a:lnSpc>
            </a:pPr>
            <a:r>
              <a:rPr lang="ru-RU" sz="16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Что такое ISIN?</a:t>
            </a: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B521558C-155C-F6BF-3A39-B573E83E8942}"/>
              </a:ext>
            </a:extLst>
          </p:cNvPr>
          <p:cNvSpPr/>
          <p:nvPr/>
        </p:nvSpPr>
        <p:spPr>
          <a:xfrm flipH="1">
            <a:off x="2380662" y="1475771"/>
            <a:ext cx="45719" cy="908368"/>
          </a:xfrm>
          <a:prstGeom prst="roundRect">
            <a:avLst>
              <a:gd name="adj" fmla="val 325581"/>
            </a:avLst>
          </a:prstGeom>
          <a:solidFill>
            <a:srgbClr val="1A497D"/>
          </a:solidFill>
          <a:ln/>
        </p:spPr>
        <p:txBody>
          <a:bodyPr/>
          <a:lstStyle/>
          <a:p>
            <a:endParaRPr lang="ru-RU" sz="1500"/>
          </a:p>
        </p:txBody>
      </p:sp>
      <p:sp>
        <p:nvSpPr>
          <p:cNvPr id="10" name="Shape 6">
            <a:extLst>
              <a:ext uri="{FF2B5EF4-FFF2-40B4-BE49-F238E27FC236}">
                <a16:creationId xmlns:a16="http://schemas.microsoft.com/office/drawing/2014/main" id="{A8688D02-0E83-C62E-2394-314605AAEF6E}"/>
              </a:ext>
            </a:extLst>
          </p:cNvPr>
          <p:cNvSpPr/>
          <p:nvPr/>
        </p:nvSpPr>
        <p:spPr>
          <a:xfrm>
            <a:off x="2380662" y="2572303"/>
            <a:ext cx="45719" cy="2342826"/>
          </a:xfrm>
          <a:prstGeom prst="roundRect">
            <a:avLst>
              <a:gd name="adj" fmla="val 325581"/>
            </a:avLst>
          </a:prstGeom>
          <a:solidFill>
            <a:srgbClr val="1A497D"/>
          </a:solidFill>
          <a:ln/>
        </p:spPr>
        <p:txBody>
          <a:bodyPr/>
          <a:lstStyle/>
          <a:p>
            <a:endParaRPr lang="ru-RU" sz="150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30D00ADE-6CF4-AB00-B807-D2BBD3B9B943}"/>
              </a:ext>
            </a:extLst>
          </p:cNvPr>
          <p:cNvSpPr/>
          <p:nvPr/>
        </p:nvSpPr>
        <p:spPr>
          <a:xfrm>
            <a:off x="3338086" y="5447298"/>
            <a:ext cx="5644828" cy="90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83"/>
              </a:lnSpc>
            </a:pPr>
            <a:r>
              <a:rPr lang="ru-RU" sz="1600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Методические </a:t>
            </a:r>
            <a:r>
              <a:rPr lang="ru-RU" sz="1600" b="1" dirty="0" smtClean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материалы </a:t>
            </a:r>
            <a:r>
              <a:rPr lang="ru-RU" sz="1600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Минтруда России</a:t>
            </a:r>
          </a:p>
          <a:p>
            <a:pPr algn="ctr">
              <a:lnSpc>
                <a:spcPts val="2083"/>
              </a:lnSpc>
            </a:pPr>
            <a:r>
              <a:rPr lang="ru-RU" sz="1600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по приобретению государственными гражданскими служащими ценных бумаг в собственность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E595AC0-67FE-D198-F198-D75FA5651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377" y="5104396"/>
            <a:ext cx="1438921" cy="143892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90022" y="6355666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2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5">
            <a:extLst>
              <a:ext uri="{FF2B5EF4-FFF2-40B4-BE49-F238E27FC236}">
                <a16:creationId xmlns:a16="http://schemas.microsoft.com/office/drawing/2014/main" id="{F0EAE4C4-E4DD-28D5-9DD5-85BC045EBD48}"/>
              </a:ext>
            </a:extLst>
          </p:cNvPr>
          <p:cNvSpPr/>
          <p:nvPr/>
        </p:nvSpPr>
        <p:spPr>
          <a:xfrm>
            <a:off x="2384453" y="2647633"/>
            <a:ext cx="1206472" cy="349559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pPr algn="just"/>
            <a:endParaRPr lang="ru-RU" sz="1400" b="1" dirty="0">
              <a:solidFill>
                <a:srgbClr val="194576"/>
              </a:solidFill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Shape 5">
            <a:extLst>
              <a:ext uri="{FF2B5EF4-FFF2-40B4-BE49-F238E27FC236}">
                <a16:creationId xmlns:a16="http://schemas.microsoft.com/office/drawing/2014/main" id="{F0EAE4C4-E4DD-28D5-9DD5-85BC045EBD48}"/>
              </a:ext>
            </a:extLst>
          </p:cNvPr>
          <p:cNvSpPr/>
          <p:nvPr/>
        </p:nvSpPr>
        <p:spPr>
          <a:xfrm>
            <a:off x="7570341" y="4060959"/>
            <a:ext cx="3707082" cy="2274122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pPr indent="180975" algn="just"/>
            <a:endParaRPr lang="ru-RU" sz="1200" b="1" dirty="0">
              <a:solidFill>
                <a:srgbClr val="194576"/>
              </a:solidFill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Shape 5">
            <a:extLst>
              <a:ext uri="{FF2B5EF4-FFF2-40B4-BE49-F238E27FC236}">
                <a16:creationId xmlns:a16="http://schemas.microsoft.com/office/drawing/2014/main" id="{F0EAE4C4-E4DD-28D5-9DD5-85BC045EBD48}"/>
              </a:ext>
            </a:extLst>
          </p:cNvPr>
          <p:cNvSpPr/>
          <p:nvPr/>
        </p:nvSpPr>
        <p:spPr>
          <a:xfrm>
            <a:off x="2384453" y="3101873"/>
            <a:ext cx="4309013" cy="781966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pPr algn="just"/>
            <a:endParaRPr lang="ru-RU" sz="1400" b="1" dirty="0">
              <a:solidFill>
                <a:srgbClr val="194576"/>
              </a:solidFill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Shape 5">
            <a:extLst>
              <a:ext uri="{FF2B5EF4-FFF2-40B4-BE49-F238E27FC236}">
                <a16:creationId xmlns:a16="http://schemas.microsoft.com/office/drawing/2014/main" id="{F0EAE4C4-E4DD-28D5-9DD5-85BC045EBD48}"/>
              </a:ext>
            </a:extLst>
          </p:cNvPr>
          <p:cNvSpPr/>
          <p:nvPr/>
        </p:nvSpPr>
        <p:spPr>
          <a:xfrm>
            <a:off x="2384453" y="1227903"/>
            <a:ext cx="4309013" cy="1226261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pPr algn="just"/>
            <a:endParaRPr lang="ru-RU" sz="1400" b="1" dirty="0">
              <a:solidFill>
                <a:srgbClr val="194576"/>
              </a:solidFill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Shape 5">
            <a:extLst>
              <a:ext uri="{FF2B5EF4-FFF2-40B4-BE49-F238E27FC236}">
                <a16:creationId xmlns:a16="http://schemas.microsoft.com/office/drawing/2014/main" id="{F0EAE4C4-E4DD-28D5-9DD5-85BC045EBD48}"/>
              </a:ext>
            </a:extLst>
          </p:cNvPr>
          <p:cNvSpPr/>
          <p:nvPr/>
        </p:nvSpPr>
        <p:spPr>
          <a:xfrm>
            <a:off x="6979705" y="1219567"/>
            <a:ext cx="4309013" cy="2437103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pPr indent="180975" algn="just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дарение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обычных подарков, стоимость которых не превышает трех тысяч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образовательных организаций, медицинских организаций, организаций, оказывающих социальные услуги, и аналогичных организаций, в том числе организаций для детей-сирот и детей, оставшихся без попечения родителей, гражданами, находящимися в них на лечении, содержании или воспитании, супругами и родственниками этих граждан.</a:t>
            </a:r>
            <a:endParaRPr lang="ru-RU" sz="1200" b="1" dirty="0">
              <a:solidFill>
                <a:srgbClr val="194576"/>
              </a:solidFill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66213957-CAD6-DEC4-5487-555A62AA2DCA}"/>
              </a:ext>
            </a:extLst>
          </p:cNvPr>
          <p:cNvSpPr/>
          <p:nvPr/>
        </p:nvSpPr>
        <p:spPr>
          <a:xfrm>
            <a:off x="2550874" y="1308561"/>
            <a:ext cx="4017557" cy="113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spcAft>
                <a:spcPts val="300"/>
              </a:spcAft>
            </a:pP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Служащим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запрещается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в связи с исполнением должностных обязанностей вознаграждения от физических и юридических лиц (подарки, денежное вознаграждение, ссуды, услуги, оплату развлечений, отдыха, транспортных расходов и иные вознаграждения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).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25" y="121493"/>
            <a:ext cx="9907825" cy="90836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133A63"/>
                </a:solidFill>
              </a:rPr>
              <a:t>Запрет получать в связи с исполнением должностных обязанностей вознаграждения от физических и юридических лиц (подарки, денежное вознаграждение, ссуды, услуги, оплату развлечений, отдыха, транспортных расходов и иные вознаграждения).</a:t>
            </a: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1966761" y="1363563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20200" y="6335080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496175" y="3101874"/>
            <a:ext cx="3448050" cy="0"/>
          </a:xfrm>
          <a:prstGeom prst="line">
            <a:avLst/>
          </a:prstGeom>
          <a:ln w="12700">
            <a:solidFill>
              <a:srgbClr val="194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426774" y="3158289"/>
            <a:ext cx="4282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 algn="ctr">
              <a:spcAft>
                <a:spcPts val="300"/>
              </a:spcAft>
            </a:pP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Подарки, полученные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служащим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в связи с протокольными мероприятиями, со служебными командировками и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другими официальными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мероприятиями </a:t>
            </a:r>
            <a:endParaRPr lang="ru-RU" sz="12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43800" y="326812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3038" algn="just">
              <a:spcAft>
                <a:spcPts val="300"/>
              </a:spcAft>
            </a:pPr>
            <a:r>
              <a:rPr lang="ru-RU" sz="1200" b="1" dirty="0" smtClean="0">
                <a:solidFill>
                  <a:srgbClr val="194576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Статься 575 Гражданского кодекса РФ</a:t>
            </a:r>
            <a:endParaRPr lang="ru-RU" sz="1200" b="1" dirty="0">
              <a:solidFill>
                <a:srgbClr val="194576"/>
              </a:solidFill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59657" y="2675364"/>
            <a:ext cx="14020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 algn="just">
              <a:spcAft>
                <a:spcPts val="300"/>
              </a:spcAft>
            </a:pPr>
            <a:r>
              <a:rPr lang="ru-RU" sz="1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Исключение:</a:t>
            </a:r>
            <a:endParaRPr lang="ru-RU" sz="1200" b="1" u="sng" dirty="0">
              <a:solidFill>
                <a:srgbClr val="FF0000"/>
              </a:solidFill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Shape 5">
            <a:extLst>
              <a:ext uri="{FF2B5EF4-FFF2-40B4-BE49-F238E27FC236}">
                <a16:creationId xmlns:a16="http://schemas.microsoft.com/office/drawing/2014/main" id="{F0EAE4C4-E4DD-28D5-9DD5-85BC045EBD48}"/>
              </a:ext>
            </a:extLst>
          </p:cNvPr>
          <p:cNvSpPr/>
          <p:nvPr/>
        </p:nvSpPr>
        <p:spPr>
          <a:xfrm>
            <a:off x="2384453" y="4110928"/>
            <a:ext cx="4309013" cy="781966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pPr algn="just"/>
            <a:endParaRPr lang="ru-RU" sz="1400" b="1" dirty="0">
              <a:solidFill>
                <a:srgbClr val="194576"/>
              </a:solidFill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84453" y="4080970"/>
            <a:ext cx="4282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 algn="ctr">
              <a:spcAft>
                <a:spcPts val="3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Признаются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собственностью субъекта Российской Федерации и передаются гражданским служащим по акту в государственный орган, в котором он замещает должность гражданской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службы</a:t>
            </a:r>
            <a:endParaRPr lang="ru-RU" sz="12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Shape 5">
            <a:extLst>
              <a:ext uri="{FF2B5EF4-FFF2-40B4-BE49-F238E27FC236}">
                <a16:creationId xmlns:a16="http://schemas.microsoft.com/office/drawing/2014/main" id="{F0EAE4C4-E4DD-28D5-9DD5-85BC045EBD48}"/>
              </a:ext>
            </a:extLst>
          </p:cNvPr>
          <p:cNvSpPr/>
          <p:nvPr/>
        </p:nvSpPr>
        <p:spPr>
          <a:xfrm>
            <a:off x="2384453" y="5169244"/>
            <a:ext cx="4309013" cy="808580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pPr algn="just"/>
            <a:endParaRPr lang="ru-RU" sz="1400" b="1" dirty="0">
              <a:solidFill>
                <a:srgbClr val="194576"/>
              </a:solidFill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84453" y="5275737"/>
            <a:ext cx="428260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 algn="ctr">
              <a:spcAft>
                <a:spcPts val="30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Служащий может выкупить такой подарок в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порядке, устанавливаемом нормативными правовыми актами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.</a:t>
            </a:r>
          </a:p>
          <a:p>
            <a:pPr indent="173038" algn="ctr">
              <a:spcAft>
                <a:spcPts val="300"/>
              </a:spcAft>
            </a:pPr>
            <a:endParaRPr lang="ru-RU" sz="12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  <a:p>
            <a:pPr indent="173038" algn="ctr">
              <a:spcAft>
                <a:spcPts val="300"/>
              </a:spcAft>
            </a:pPr>
            <a:endParaRPr lang="ru-RU" sz="12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>
            <a:stCxn id="17" idx="2"/>
            <a:endCxn id="20" idx="0"/>
          </p:cNvCxnSpPr>
          <p:nvPr/>
        </p:nvCxnSpPr>
        <p:spPr>
          <a:xfrm>
            <a:off x="4538960" y="3883839"/>
            <a:ext cx="0" cy="227089"/>
          </a:xfrm>
          <a:prstGeom prst="straightConnector1">
            <a:avLst/>
          </a:prstGeom>
          <a:ln w="1270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551507" y="4942155"/>
            <a:ext cx="0" cy="227089"/>
          </a:xfrm>
          <a:prstGeom prst="straightConnector1">
            <a:avLst/>
          </a:prstGeom>
          <a:ln w="1270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7570341" y="4142580"/>
            <a:ext cx="3660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3038" algn="ctr"/>
            <a:r>
              <a:rPr lang="ru-RU" sz="1200" b="1" dirty="0">
                <a:solidFill>
                  <a:srgbClr val="194576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Постановление Губернатора Чукотского автономного </a:t>
            </a:r>
            <a:r>
              <a:rPr lang="ru-RU" sz="1200" b="1" dirty="0" smtClean="0">
                <a:solidFill>
                  <a:srgbClr val="194576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округа</a:t>
            </a:r>
          </a:p>
          <a:p>
            <a:pPr indent="173038" algn="ctr"/>
            <a:r>
              <a:rPr lang="ru-RU" sz="1200" b="1" dirty="0" smtClean="0">
                <a:solidFill>
                  <a:srgbClr val="194576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от 12.10.2022 № 315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«Об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утверждении Положения о порядке сообщения отдельными категориями лиц о получении подарка в связи с протокольными мероприятиями, служебными командировками и другими официальными мероприятиями, участие в которых связано с исполнением ими служебных (должностных) обязанностей, сдаче и оценке подарка, реализации (выкупе) и зачислении средств, вырученных от его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реализации»</a:t>
            </a:r>
            <a:endParaRPr lang="ru-RU" sz="12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  <a:hlinkClick r:id="rId2"/>
            </a:endParaRPr>
          </a:p>
        </p:txBody>
      </p:sp>
      <p:cxnSp>
        <p:nvCxnSpPr>
          <p:cNvPr id="32" name="Прямая со стрелкой 31"/>
          <p:cNvCxnSpPr>
            <a:endCxn id="22" idx="3"/>
          </p:cNvCxnSpPr>
          <p:nvPr/>
        </p:nvCxnSpPr>
        <p:spPr>
          <a:xfrm flipH="1">
            <a:off x="6693466" y="5573534"/>
            <a:ext cx="876875" cy="0"/>
          </a:xfrm>
          <a:prstGeom prst="straightConnector1">
            <a:avLst/>
          </a:prstGeom>
          <a:ln w="12700">
            <a:solidFill>
              <a:srgbClr val="19457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stCxn id="19" idx="3"/>
            <a:endCxn id="17" idx="0"/>
          </p:cNvCxnSpPr>
          <p:nvPr/>
        </p:nvCxnSpPr>
        <p:spPr>
          <a:xfrm>
            <a:off x="3661658" y="2813864"/>
            <a:ext cx="877302" cy="288009"/>
          </a:xfrm>
          <a:prstGeom prst="bentConnector2">
            <a:avLst/>
          </a:prstGeom>
          <a:ln w="1270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38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4733-3AE4-9B82-49DC-D6007F3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">
            <a:extLst>
              <a:ext uri="{FF2B5EF4-FFF2-40B4-BE49-F238E27FC236}">
                <a16:creationId xmlns:a16="http://schemas.microsoft.com/office/drawing/2014/main" id="{AAD5FB03-F00E-4C60-BC87-0DB51D45B831}"/>
              </a:ext>
            </a:extLst>
          </p:cNvPr>
          <p:cNvSpPr/>
          <p:nvPr/>
        </p:nvSpPr>
        <p:spPr>
          <a:xfrm>
            <a:off x="7176668" y="2014435"/>
            <a:ext cx="4472412" cy="1178284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21" name="Shape 5">
            <a:extLst>
              <a:ext uri="{FF2B5EF4-FFF2-40B4-BE49-F238E27FC236}">
                <a16:creationId xmlns:a16="http://schemas.microsoft.com/office/drawing/2014/main" id="{278DB9F5-41C8-E0CF-AB3F-AD0B63ECBFD0}"/>
              </a:ext>
            </a:extLst>
          </p:cNvPr>
          <p:cNvSpPr/>
          <p:nvPr/>
        </p:nvSpPr>
        <p:spPr>
          <a:xfrm>
            <a:off x="2127061" y="2130642"/>
            <a:ext cx="3874213" cy="1188425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26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2202967" y="2246457"/>
            <a:ext cx="3722400" cy="1305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близкого родства </a:t>
            </a:r>
            <a:r>
              <a:rPr lang="ru-RU" sz="13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или </a:t>
            </a:r>
            <a:r>
              <a:rPr lang="ru-RU" sz="13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свойства с гражданским (муниципальным) </a:t>
            </a:r>
            <a:r>
              <a:rPr lang="ru-RU" sz="13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служащим, если замещение должности </a:t>
            </a:r>
            <a:r>
              <a:rPr lang="ru-RU" sz="13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связано </a:t>
            </a:r>
            <a:r>
              <a:rPr lang="ru-RU" sz="13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 непосредственной подчиненностью или подконтрольностью одного из них </a:t>
            </a:r>
            <a:r>
              <a:rPr lang="ru-RU" sz="13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другому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7531460" y="2130642"/>
            <a:ext cx="4117620" cy="17767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представления </a:t>
            </a:r>
            <a:r>
              <a:rPr lang="ru-RU" sz="13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при поступлении на </a:t>
            </a:r>
            <a:r>
              <a:rPr lang="ru-RU" sz="13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службу </a:t>
            </a:r>
            <a:r>
              <a:rPr lang="ru-RU" sz="13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и (или) в период ее прохождения подложных документов и (или) заведомо ложных сведений, подтверждающих соблюдение ограничений, запретов и требований;</a:t>
            </a:r>
          </a:p>
        </p:txBody>
      </p:sp>
      <p:sp>
        <p:nvSpPr>
          <p:cNvPr id="5" name="Shape 5">
            <a:extLst>
              <a:ext uri="{FF2B5EF4-FFF2-40B4-BE49-F238E27FC236}">
                <a16:creationId xmlns:a16="http://schemas.microsoft.com/office/drawing/2014/main" id="{F1CD31BD-AA0D-AA24-2EDB-4BD3D9F2482B}"/>
              </a:ext>
            </a:extLst>
          </p:cNvPr>
          <p:cNvSpPr/>
          <p:nvPr/>
        </p:nvSpPr>
        <p:spPr>
          <a:xfrm>
            <a:off x="1082714" y="4543941"/>
            <a:ext cx="3258952" cy="1340971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65E73076-C032-9287-4E64-52368A0BD56F}"/>
              </a:ext>
            </a:extLst>
          </p:cNvPr>
          <p:cNvSpPr/>
          <p:nvPr/>
        </p:nvSpPr>
        <p:spPr>
          <a:xfrm>
            <a:off x="1266344" y="4659109"/>
            <a:ext cx="3037231" cy="8201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непредставления </a:t>
            </a:r>
            <a:r>
              <a:rPr lang="ru-RU" sz="13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сведений или представления заведомо ложных сведений о доходах, об имуществе и обязательствах имущественного характера при поступлении на гражданскую службу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5">
            <a:extLst>
              <a:ext uri="{FF2B5EF4-FFF2-40B4-BE49-F238E27FC236}">
                <a16:creationId xmlns:a16="http://schemas.microsoft.com/office/drawing/2014/main" id="{9AE94213-3227-BEF7-ACA0-966C16E8EDEF}"/>
              </a:ext>
            </a:extLst>
          </p:cNvPr>
          <p:cNvSpPr/>
          <p:nvPr/>
        </p:nvSpPr>
        <p:spPr>
          <a:xfrm>
            <a:off x="4840664" y="4974745"/>
            <a:ext cx="3345913" cy="1438889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BD3CEDD9-9F20-0A24-A36B-8D6C4FAD439C}"/>
              </a:ext>
            </a:extLst>
          </p:cNvPr>
          <p:cNvSpPr/>
          <p:nvPr/>
        </p:nvSpPr>
        <p:spPr>
          <a:xfrm>
            <a:off x="5005223" y="4998053"/>
            <a:ext cx="3062582" cy="12448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утраты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представителем нанимателя доверия к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служащему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случаях несоблюдения запретов, требований о предотвращении или об урегулировании конфликта интересов и неисполнения обязанностей, установленных в целях противодействия коррупции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259151" y="6313977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 txBox="1">
            <a:spLocks/>
          </p:cNvSpPr>
          <p:nvPr/>
        </p:nvSpPr>
        <p:spPr>
          <a:xfrm>
            <a:off x="2262555" y="292932"/>
            <a:ext cx="9091243" cy="642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000" dirty="0" smtClean="0">
                <a:solidFill>
                  <a:srgbClr val="133A63"/>
                </a:solidFill>
              </a:rPr>
              <a:t>ОГРАНИЧЕНИЯ, УСТАНОВЛЕННЫЕ В ЦЕЛЯХ ПРОТИВОДЕЙСТВИЯ КОРРУПЦИИ</a:t>
            </a:r>
            <a:endParaRPr lang="ru-RU" sz="2000" dirty="0">
              <a:solidFill>
                <a:srgbClr val="133A63"/>
              </a:solidFill>
            </a:endParaRPr>
          </a:p>
        </p:txBody>
      </p:sp>
      <p:sp>
        <p:nvSpPr>
          <p:cNvPr id="27" name="Shape 5">
            <a:extLst>
              <a:ext uri="{FF2B5EF4-FFF2-40B4-BE49-F238E27FC236}">
                <a16:creationId xmlns:a16="http://schemas.microsoft.com/office/drawing/2014/main" id="{278DB9F5-41C8-E0CF-AB3F-AD0B63ECBFD0}"/>
              </a:ext>
            </a:extLst>
          </p:cNvPr>
          <p:cNvSpPr/>
          <p:nvPr/>
        </p:nvSpPr>
        <p:spPr>
          <a:xfrm>
            <a:off x="4626322" y="3598477"/>
            <a:ext cx="3621386" cy="970510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194576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6225" y="3598477"/>
            <a:ext cx="3261580" cy="908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solidFill>
                  <a:srgbClr val="133A63"/>
                </a:solidFill>
              </a:rPr>
              <a:t>С</a:t>
            </a:r>
            <a:r>
              <a:rPr lang="ru-RU" sz="1600" dirty="0" smtClean="0">
                <a:solidFill>
                  <a:srgbClr val="133A63"/>
                </a:solidFill>
              </a:rPr>
              <a:t>лужащий </a:t>
            </a:r>
            <a:r>
              <a:rPr lang="ru-RU" sz="1600" dirty="0">
                <a:solidFill>
                  <a:srgbClr val="133A63"/>
                </a:solidFill>
              </a:rPr>
              <a:t>не может находиться на </a:t>
            </a:r>
            <a:r>
              <a:rPr lang="ru-RU" sz="1600" dirty="0" smtClean="0">
                <a:solidFill>
                  <a:srgbClr val="133A63"/>
                </a:solidFill>
              </a:rPr>
              <a:t>гражданской (муниципальной) </a:t>
            </a:r>
            <a:r>
              <a:rPr lang="ru-RU" sz="1600" dirty="0">
                <a:solidFill>
                  <a:srgbClr val="133A63"/>
                </a:solidFill>
              </a:rPr>
              <a:t>службе в случае: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3809060" y="3344113"/>
            <a:ext cx="817262" cy="527305"/>
          </a:xfrm>
          <a:prstGeom prst="straightConnector1">
            <a:avLst/>
          </a:prstGeom>
          <a:ln w="1905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5" idx="0"/>
          </p:cNvCxnSpPr>
          <p:nvPr/>
        </p:nvCxnSpPr>
        <p:spPr>
          <a:xfrm flipH="1">
            <a:off x="2712190" y="4253433"/>
            <a:ext cx="1914132" cy="290508"/>
          </a:xfrm>
          <a:prstGeom prst="straightConnector1">
            <a:avLst/>
          </a:prstGeom>
          <a:ln w="1905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631780" y="3224303"/>
            <a:ext cx="970720" cy="375214"/>
          </a:xfrm>
          <a:prstGeom prst="straightConnector1">
            <a:avLst/>
          </a:prstGeom>
          <a:ln w="1905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7" idx="2"/>
            <a:endCxn id="16" idx="0"/>
          </p:cNvCxnSpPr>
          <p:nvPr/>
        </p:nvCxnSpPr>
        <p:spPr>
          <a:xfrm>
            <a:off x="6437015" y="4568987"/>
            <a:ext cx="99499" cy="429066"/>
          </a:xfrm>
          <a:prstGeom prst="straightConnector1">
            <a:avLst/>
          </a:prstGeom>
          <a:ln w="1905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hape 5">
            <a:extLst>
              <a:ext uri="{FF2B5EF4-FFF2-40B4-BE49-F238E27FC236}">
                <a16:creationId xmlns:a16="http://schemas.microsoft.com/office/drawing/2014/main" id="{9AE94213-3227-BEF7-ACA0-966C16E8EDEF}"/>
              </a:ext>
            </a:extLst>
          </p:cNvPr>
          <p:cNvSpPr/>
          <p:nvPr/>
        </p:nvSpPr>
        <p:spPr>
          <a:xfrm>
            <a:off x="8453075" y="4117951"/>
            <a:ext cx="3459181" cy="1635919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CDCDD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BD3CEDD9-9F20-0A24-A36B-8D6C4FAD439C}"/>
              </a:ext>
            </a:extLst>
          </p:cNvPr>
          <p:cNvSpPr/>
          <p:nvPr/>
        </p:nvSpPr>
        <p:spPr>
          <a:xfrm>
            <a:off x="8647461" y="4313477"/>
            <a:ext cx="3197853" cy="12448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лет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увольнения бывший служащий не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без согласия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соблюдению требований к служебному поведению и урегулированию конфликтов интересов замещать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в организации, в отношении которой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 функции государственного, муниципального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 стрелкой 37"/>
          <p:cNvCxnSpPr>
            <a:endCxn id="32" idx="1"/>
          </p:cNvCxnSpPr>
          <p:nvPr/>
        </p:nvCxnSpPr>
        <p:spPr>
          <a:xfrm>
            <a:off x="7550496" y="4568987"/>
            <a:ext cx="902579" cy="366924"/>
          </a:xfrm>
          <a:prstGeom prst="straightConnector1">
            <a:avLst/>
          </a:prstGeom>
          <a:ln w="1905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2401103" y="1188645"/>
            <a:ext cx="8814148" cy="8257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ru-RU" sz="1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ОГРАНИЧЕНИЯ</a:t>
            </a:r>
            <a:r>
              <a:rPr lang="ru-RU" sz="15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устанавливают набор условий, при которых гражданин не может приобрести статус государственного гражданского или муниципального служащего, или замещать определенную должность.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1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5">
            <a:extLst>
              <a:ext uri="{FF2B5EF4-FFF2-40B4-BE49-F238E27FC236}">
                <a16:creationId xmlns:a16="http://schemas.microsoft.com/office/drawing/2014/main" id="{278DB9F5-41C8-E0CF-AB3F-AD0B63ECBFD0}"/>
              </a:ext>
            </a:extLst>
          </p:cNvPr>
          <p:cNvSpPr/>
          <p:nvPr/>
        </p:nvSpPr>
        <p:spPr>
          <a:xfrm>
            <a:off x="2853688" y="3459919"/>
            <a:ext cx="8252506" cy="2387632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FF0000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280" y="146999"/>
            <a:ext cx="9737506" cy="78327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133A63"/>
                </a:solidFill>
              </a:rPr>
              <a:t>Осуществление служащими иной оплачиваемой работы </a:t>
            </a: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1966761" y="1363563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48775" y="6350674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3020403" y="3796928"/>
            <a:ext cx="7828572" cy="2483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spcAft>
                <a:spcPts val="600"/>
              </a:spcAft>
            </a:pPr>
            <a:r>
              <a:rPr lang="ru-RU" sz="1300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При осуществлении служащим иной оплачиваемой работы необходимо соблюдение следующих условий</a:t>
            </a:r>
            <a:r>
              <a:rPr lang="ru-RU" sz="1300" b="1" dirty="0" smtClean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ru-RU" sz="1300" dirty="0" smtClean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1) уведомление </a:t>
            </a:r>
            <a:r>
              <a:rPr lang="ru-RU" sz="1300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об иной оплачиваемой работе представляется работодателю в письменном виде до фактического заключения трудовых отношений</a:t>
            </a:r>
            <a:r>
              <a:rPr lang="ru-RU" sz="1300" dirty="0" smtClean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300" dirty="0" smtClean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2</a:t>
            </a:r>
            <a:r>
              <a:rPr lang="ru-RU" sz="1300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) выполнение иной оплачиваемой работы не должно приводить </a:t>
            </a:r>
            <a:r>
              <a:rPr lang="ru-RU" sz="1300" dirty="0" smtClean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к </a:t>
            </a:r>
            <a:r>
              <a:rPr lang="ru-RU" sz="1300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возможному конфликту интересов</a:t>
            </a:r>
            <a:r>
              <a:rPr lang="ru-RU" sz="1300" dirty="0" smtClean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300" dirty="0" smtClean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3</a:t>
            </a:r>
            <a:r>
              <a:rPr lang="ru-RU" sz="1300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) иная оплачиваемая работа не должна осуществляться в период служебного времени, в течение которого служащий в соответствии со служебным распорядком органа власти исполняет свои должностные обязанности.</a:t>
            </a:r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7132908" y="1145570"/>
            <a:ext cx="4231734" cy="1881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85725" algn="just">
              <a:spcAft>
                <a:spcPts val="600"/>
              </a:spcAft>
            </a:pPr>
            <a:r>
              <a:rPr lang="ru-RU" sz="1400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Порядок уведомления представителя </a:t>
            </a:r>
            <a:r>
              <a:rPr lang="ru-RU" sz="1400" b="1" dirty="0" smtClean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нанимателя утвержден:</a:t>
            </a:r>
          </a:p>
          <a:p>
            <a:pPr marL="257175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гражданских служащих </a:t>
            </a: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Распоряжением Губернатора Чукотского автономного округа от 04.07.2016 № </a:t>
            </a: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178-рг;</a:t>
            </a:r>
          </a:p>
          <a:p>
            <a:pPr marL="257175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муниципальных служащих </a:t>
            </a: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- определяется </a:t>
            </a: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муниципальными нормативными правовыми актами.</a:t>
            </a:r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2710813" y="1136297"/>
            <a:ext cx="4011556" cy="9859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Гражданский служащий вправе с предварительным уведомлением представителя нанимателя выполнять иную оплачиваемую работу, </a:t>
            </a:r>
            <a:r>
              <a:rPr lang="ru-RU" sz="1400" b="1" dirty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если это не повлечет за собой конфликт интересов.</a:t>
            </a:r>
          </a:p>
        </p:txBody>
      </p:sp>
    </p:spTree>
    <p:extLst>
      <p:ext uri="{BB962C8B-B14F-4D97-AF65-F5344CB8AC3E}">
        <p14:creationId xmlns:p14="http://schemas.microsoft.com/office/powerpoint/2010/main" val="402517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194" y="208014"/>
            <a:ext cx="9737506" cy="52149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133A63"/>
                </a:solidFill>
              </a:rPr>
              <a:t>Осуществление служащими иной оплачиваемой работы </a:t>
            </a: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1966761" y="1363563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08378" y="6372908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76709" y="1802398"/>
            <a:ext cx="3639094" cy="1059551"/>
          </a:xfrm>
          <a:prstGeom prst="roundRect">
            <a:avLst/>
          </a:prstGeom>
          <a:solidFill>
            <a:srgbClr val="F9F9FF"/>
          </a:solidFill>
          <a:ln w="22860">
            <a:solidFill>
              <a:srgbClr val="02376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ED1222-265F-5BA3-CEBA-694BD9241456}"/>
              </a:ext>
            </a:extLst>
          </p:cNvPr>
          <p:cNvSpPr txBox="1"/>
          <p:nvPr/>
        </p:nvSpPr>
        <p:spPr>
          <a:xfrm>
            <a:off x="2180280" y="1826016"/>
            <a:ext cx="4341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уведомления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намерении выполнять иную оплачиваемую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работу: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 начала выполнения;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день назначения на должность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569" y="2962523"/>
            <a:ext cx="3644017" cy="989627"/>
          </a:xfrm>
          <a:prstGeom prst="roundRect">
            <a:avLst/>
          </a:prstGeom>
          <a:solidFill>
            <a:srgbClr val="F9F9FF"/>
          </a:solidFill>
          <a:ln w="22860">
            <a:solidFill>
              <a:srgbClr val="02376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ED1222-265F-5BA3-CEBA-694BD9241456}"/>
              </a:ext>
            </a:extLst>
          </p:cNvPr>
          <p:cNvSpPr txBox="1"/>
          <p:nvPr/>
        </p:nvSpPr>
        <p:spPr>
          <a:xfrm>
            <a:off x="2408586" y="3144552"/>
            <a:ext cx="371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+ выдача копии зарегистрированного уведомления служащему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83569" y="4103945"/>
            <a:ext cx="3644017" cy="1004194"/>
          </a:xfrm>
          <a:prstGeom prst="roundRect">
            <a:avLst/>
          </a:prstGeom>
          <a:solidFill>
            <a:srgbClr val="F9F9FF"/>
          </a:solidFill>
          <a:ln w="22860">
            <a:solidFill>
              <a:srgbClr val="02376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ED1222-265F-5BA3-CEBA-694BD9241456}"/>
              </a:ext>
            </a:extLst>
          </p:cNvPr>
          <p:cNvSpPr txBox="1"/>
          <p:nvPr/>
        </p:nvSpPr>
        <p:spPr>
          <a:xfrm>
            <a:off x="2597426" y="4183599"/>
            <a:ext cx="341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уведомления представителем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нанимателя в срок не более трёх рабочих дней со дня регистрации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07425" y="5551277"/>
            <a:ext cx="2123677" cy="1004194"/>
          </a:xfrm>
          <a:prstGeom prst="roundRect">
            <a:avLst/>
          </a:prstGeom>
          <a:solidFill>
            <a:srgbClr val="F9F9FF"/>
          </a:solidFill>
          <a:ln w="22860">
            <a:solidFill>
              <a:srgbClr val="02376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ED1222-265F-5BA3-CEBA-694BD9241456}"/>
              </a:ext>
            </a:extLst>
          </p:cNvPr>
          <p:cNvSpPr txBox="1"/>
          <p:nvPr/>
        </p:nvSpPr>
        <p:spPr>
          <a:xfrm>
            <a:off x="2414056" y="5571070"/>
            <a:ext cx="226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интересов отсутствует – уведомление приобщается к личному делу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70127" y="5551277"/>
            <a:ext cx="2123677" cy="1004194"/>
          </a:xfrm>
          <a:prstGeom prst="roundRect">
            <a:avLst/>
          </a:prstGeom>
          <a:solidFill>
            <a:srgbClr val="F9F9FF"/>
          </a:solidFill>
          <a:ln w="22860">
            <a:solidFill>
              <a:srgbClr val="02376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ED1222-265F-5BA3-CEBA-694BD9241456}"/>
              </a:ext>
            </a:extLst>
          </p:cNvPr>
          <p:cNvSpPr txBox="1"/>
          <p:nvPr/>
        </p:nvSpPr>
        <p:spPr>
          <a:xfrm>
            <a:off x="4765501" y="5551277"/>
            <a:ext cx="209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интересов возможен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направление на рассмотрение Комиссией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393060" y="1802270"/>
            <a:ext cx="4042804" cy="511338"/>
          </a:xfrm>
          <a:prstGeom prst="roundRect">
            <a:avLst/>
          </a:prstGeom>
          <a:solidFill>
            <a:srgbClr val="F9F9FF"/>
          </a:solidFill>
          <a:ln w="22860">
            <a:solidFill>
              <a:srgbClr val="02376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ED1222-265F-5BA3-CEBA-694BD9241456}"/>
              </a:ext>
            </a:extLst>
          </p:cNvPr>
          <p:cNvSpPr txBox="1"/>
          <p:nvPr/>
        </p:nvSpPr>
        <p:spPr>
          <a:xfrm>
            <a:off x="7788861" y="1796329"/>
            <a:ext cx="341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Комиссией по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рассмотрения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104426" y="2737390"/>
            <a:ext cx="2103952" cy="2281283"/>
          </a:xfrm>
          <a:prstGeom prst="roundRect">
            <a:avLst/>
          </a:prstGeom>
          <a:solidFill>
            <a:srgbClr val="F9F9FF"/>
          </a:solidFill>
          <a:ln w="22860">
            <a:solidFill>
              <a:srgbClr val="02376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влечёт за собой конфликт интересов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уведомление с резолюцией представителя нанимателя и решение Комиссии приобщаются к личному делу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331583" y="2728085"/>
            <a:ext cx="2324429" cy="2570017"/>
          </a:xfrm>
          <a:prstGeom prst="roundRect">
            <a:avLst/>
          </a:prstGeom>
          <a:solidFill>
            <a:srgbClr val="F9F9FF"/>
          </a:solidFill>
          <a:ln w="22860">
            <a:solidFill>
              <a:srgbClr val="02376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Влечёт за собой конфликт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представитель нанимателя принимает меры по предотвращению или урегулированию конфликта интересов, вплоть до отстранения гражданского служащего, являющегося стороной конфликта интересов, от замещаемой должности гражданской службы</a:t>
            </a:r>
          </a:p>
        </p:txBody>
      </p:sp>
      <p:cxnSp>
        <p:nvCxnSpPr>
          <p:cNvPr id="30" name="Прямая со стрелкой 29"/>
          <p:cNvCxnSpPr>
            <a:endCxn id="18" idx="0"/>
          </p:cNvCxnSpPr>
          <p:nvPr/>
        </p:nvCxnSpPr>
        <p:spPr>
          <a:xfrm flipH="1">
            <a:off x="3569264" y="5127932"/>
            <a:ext cx="264888" cy="423345"/>
          </a:xfrm>
          <a:prstGeom prst="straightConnector1">
            <a:avLst/>
          </a:prstGeom>
          <a:ln>
            <a:solidFill>
              <a:srgbClr val="023769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064446" y="5135737"/>
            <a:ext cx="277699" cy="415540"/>
          </a:xfrm>
          <a:prstGeom prst="straightConnector1">
            <a:avLst/>
          </a:prstGeom>
          <a:ln>
            <a:solidFill>
              <a:srgbClr val="023769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/>
          <p:nvPr/>
        </p:nvCxnSpPr>
        <p:spPr>
          <a:xfrm rot="5400000" flipH="1" flipV="1">
            <a:off x="5068833" y="3304082"/>
            <a:ext cx="3474029" cy="970273"/>
          </a:xfrm>
          <a:prstGeom prst="curvedConnector2">
            <a:avLst/>
          </a:prstGeom>
          <a:ln w="38100">
            <a:solidFill>
              <a:srgbClr val="023769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8269550" y="2351321"/>
            <a:ext cx="243890" cy="346305"/>
          </a:xfrm>
          <a:prstGeom prst="straightConnector1">
            <a:avLst/>
          </a:prstGeom>
          <a:ln>
            <a:solidFill>
              <a:srgbClr val="023769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0214397" y="2332173"/>
            <a:ext cx="279400" cy="365453"/>
          </a:xfrm>
          <a:prstGeom prst="straightConnector1">
            <a:avLst/>
          </a:prstGeom>
          <a:ln>
            <a:solidFill>
              <a:srgbClr val="023769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FED1222-265F-5BA3-CEBA-694BD9241456}"/>
              </a:ext>
            </a:extLst>
          </p:cNvPr>
          <p:cNvSpPr txBox="1"/>
          <p:nvPr/>
        </p:nvSpPr>
        <p:spPr>
          <a:xfrm>
            <a:off x="3992162" y="828152"/>
            <a:ext cx="5739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рассмотрения уведомления служащего о намерении выполнять (выполнении) иной оплачиваемой работы</a:t>
            </a:r>
          </a:p>
        </p:txBody>
      </p:sp>
      <p:sp>
        <p:nvSpPr>
          <p:cNvPr id="38" name="Выгнутая вправо стрелка 37"/>
          <p:cNvSpPr/>
          <p:nvPr/>
        </p:nvSpPr>
        <p:spPr>
          <a:xfrm flipH="1">
            <a:off x="1904589" y="2302100"/>
            <a:ext cx="462086" cy="1211598"/>
          </a:xfrm>
          <a:prstGeom prst="curvedLeftArrow">
            <a:avLst/>
          </a:prstGeom>
          <a:solidFill>
            <a:srgbClr val="19457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Выгнутая вправо стрелка 38"/>
          <p:cNvSpPr/>
          <p:nvPr/>
        </p:nvSpPr>
        <p:spPr>
          <a:xfrm flipH="1">
            <a:off x="1901554" y="3740031"/>
            <a:ext cx="468156" cy="1169603"/>
          </a:xfrm>
          <a:prstGeom prst="curvedLeftArrow">
            <a:avLst/>
          </a:prstGeom>
          <a:solidFill>
            <a:srgbClr val="19457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4733-3AE4-9B82-49DC-D6007F3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849" y="199698"/>
            <a:ext cx="9400309" cy="908368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rgbClr val="133A63"/>
                </a:solidFill>
              </a:rPr>
              <a:t>АНТИКОРРУПЦИОННЫЕ СТАНДАРТЫ ПОВЕДЕНИЯ </a:t>
            </a: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2598207" y="1285139"/>
            <a:ext cx="8456075" cy="10889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600" b="1" dirty="0" smtClean="0">
                <a:solidFill>
                  <a:srgbClr val="023769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СТАНДАРТ АНТИКОРРУПЦИОННОГО ПОВЕДЕНИЯ</a:t>
            </a:r>
            <a:r>
              <a:rPr lang="ru-RU" sz="16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совокупность законодательно установленных правил, выраженных в виде обязанностей, запретов и ограничений, следование которым предполагает формирование устойчивого антикоррупционного поведения служащих и работников организаций, предупреждение коррупции в органах публичной власти и организациях.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149157" y="6313877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2598207" y="2760400"/>
            <a:ext cx="8456075" cy="10889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6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Стандарт антикоррупционного поведения должностного лица предполагает </a:t>
            </a:r>
            <a:r>
              <a:rPr lang="ru-RU" sz="16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активность действий, направленных на недопущение и предотвращение коррупционных проявлений</a:t>
            </a:r>
            <a:r>
              <a:rPr lang="ru-RU" sz="16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, а также строгое соблюдение установленных предписаний, выражающихся в отказе от совершения противоправных деяний.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2598207" y="4252861"/>
            <a:ext cx="8456075" cy="10889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6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В основе установленных стандартов лежит общая правовая культура государственного служащего, его морально-нравственные гуманистические принципы, идея преданности служении обществу и государству.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hape 6">
            <a:extLst>
              <a:ext uri="{FF2B5EF4-FFF2-40B4-BE49-F238E27FC236}">
                <a16:creationId xmlns:a16="http://schemas.microsoft.com/office/drawing/2014/main" id="{EE5A5A9F-DD07-48B2-1375-76BF75027102}"/>
              </a:ext>
            </a:extLst>
          </p:cNvPr>
          <p:cNvSpPr/>
          <p:nvPr/>
        </p:nvSpPr>
        <p:spPr>
          <a:xfrm>
            <a:off x="2432752" y="4252861"/>
            <a:ext cx="59329" cy="899922"/>
          </a:xfrm>
          <a:prstGeom prst="roundRect">
            <a:avLst>
              <a:gd name="adj" fmla="val 325581"/>
            </a:avLst>
          </a:prstGeom>
          <a:solidFill>
            <a:srgbClr val="1A497D"/>
          </a:solidFill>
          <a:ln/>
        </p:spPr>
        <p:txBody>
          <a:bodyPr/>
          <a:lstStyle/>
          <a:p>
            <a:endParaRPr lang="ru-RU" sz="1500"/>
          </a:p>
        </p:txBody>
      </p:sp>
      <p:sp>
        <p:nvSpPr>
          <p:cNvPr id="24" name="Shape 6">
            <a:extLst>
              <a:ext uri="{FF2B5EF4-FFF2-40B4-BE49-F238E27FC236}">
                <a16:creationId xmlns:a16="http://schemas.microsoft.com/office/drawing/2014/main" id="{EE5A5A9F-DD07-48B2-1375-76BF75027102}"/>
              </a:ext>
            </a:extLst>
          </p:cNvPr>
          <p:cNvSpPr/>
          <p:nvPr/>
        </p:nvSpPr>
        <p:spPr>
          <a:xfrm>
            <a:off x="2432752" y="2760400"/>
            <a:ext cx="67505" cy="1023949"/>
          </a:xfrm>
          <a:prstGeom prst="roundRect">
            <a:avLst>
              <a:gd name="adj" fmla="val 325581"/>
            </a:avLst>
          </a:prstGeom>
          <a:solidFill>
            <a:srgbClr val="1A497D"/>
          </a:solidFill>
          <a:ln/>
        </p:spPr>
        <p:txBody>
          <a:bodyPr/>
          <a:lstStyle/>
          <a:p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32398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7610475" y="2719421"/>
            <a:ext cx="3233672" cy="916388"/>
          </a:xfrm>
          <a:prstGeom prst="roundRect">
            <a:avLst/>
          </a:prstGeom>
          <a:solidFill>
            <a:srgbClr val="F9F9FF"/>
          </a:solidFill>
          <a:ln w="22860">
            <a:solidFill>
              <a:srgbClr val="02376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284197" y="3916022"/>
            <a:ext cx="3517277" cy="1301200"/>
          </a:xfrm>
          <a:prstGeom prst="roundRect">
            <a:avLst/>
          </a:prstGeom>
          <a:solidFill>
            <a:srgbClr val="F9F9FF"/>
          </a:solidFill>
          <a:ln w="22860">
            <a:solidFill>
              <a:srgbClr val="02376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7475" y="3976711"/>
            <a:ext cx="3659835" cy="1240511"/>
          </a:xfrm>
          <a:prstGeom prst="roundRect">
            <a:avLst/>
          </a:prstGeom>
          <a:solidFill>
            <a:srgbClr val="F9F9FF"/>
          </a:solidFill>
          <a:ln w="22860">
            <a:solidFill>
              <a:srgbClr val="02376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34308" y="2703603"/>
            <a:ext cx="3066189" cy="1014928"/>
          </a:xfrm>
          <a:prstGeom prst="roundRect">
            <a:avLst/>
          </a:prstGeom>
          <a:solidFill>
            <a:srgbClr val="F9F9FF"/>
          </a:solidFill>
          <a:ln w="22860">
            <a:solidFill>
              <a:srgbClr val="02376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00497" y="3894668"/>
            <a:ext cx="2168583" cy="858308"/>
          </a:xfrm>
          <a:prstGeom prst="roundRect">
            <a:avLst/>
          </a:prstGeom>
          <a:solidFill>
            <a:srgbClr val="F9F9FF"/>
          </a:solidFill>
          <a:ln w="22860">
            <a:solidFill>
              <a:srgbClr val="023769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hape 5">
            <a:extLst>
              <a:ext uri="{FF2B5EF4-FFF2-40B4-BE49-F238E27FC236}">
                <a16:creationId xmlns:a16="http://schemas.microsoft.com/office/drawing/2014/main" id="{278DB9F5-41C8-E0CF-AB3F-AD0B63ECBFD0}"/>
              </a:ext>
            </a:extLst>
          </p:cNvPr>
          <p:cNvSpPr/>
          <p:nvPr/>
        </p:nvSpPr>
        <p:spPr>
          <a:xfrm>
            <a:off x="2377583" y="1079043"/>
            <a:ext cx="8699991" cy="1438206"/>
          </a:xfrm>
          <a:prstGeom prst="roundRect">
            <a:avLst>
              <a:gd name="adj" fmla="val 5590"/>
            </a:avLst>
          </a:prstGeom>
          <a:solidFill>
            <a:srgbClr val="F9F9FF"/>
          </a:solidFill>
          <a:ln w="22860">
            <a:solidFill>
              <a:srgbClr val="FF0000"/>
            </a:solidFill>
            <a:prstDash val="solid"/>
          </a:ln>
          <a:effectLst>
            <a:outerShdw dist="17780" dir="2700000" algn="bl" rotWithShape="0">
              <a:srgbClr val="CDCDD9">
                <a:alpha val="100000"/>
              </a:srgbClr>
            </a:outerShdw>
          </a:effectLst>
        </p:spPr>
        <p:txBody>
          <a:bodyPr/>
          <a:lstStyle/>
          <a:p>
            <a:endParaRPr lang="ru-RU" sz="1500">
              <a:solidFill>
                <a:srgbClr val="194576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155" y="193792"/>
            <a:ext cx="9737506" cy="783273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133A63"/>
                </a:solidFill>
              </a:rPr>
              <a:t>Ограничения, налагаемые на гражданина, замещавшего должность государственной или муниципальной службы, при заключении им трудового или гражданско-правового договора</a:t>
            </a: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1966761" y="1363563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34500" y="6377835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8444940" y="4012990"/>
            <a:ext cx="3195789" cy="1107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ru-RU" sz="1200" b="1" dirty="0" smtClean="0">
                <a:solidFill>
                  <a:srgbClr val="194576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4</a:t>
            </a:r>
            <a:r>
              <a:rPr lang="ru-RU" sz="1200" b="1" dirty="0">
                <a:solidFill>
                  <a:srgbClr val="194576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)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заключение трудового договора вне зависимости от размера заработной платы либо заключение гражданско-правового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договора,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стоимость выполнения работ (оказания услуг) по которому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составляет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более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100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тысяч рублей в течение </a:t>
            </a:r>
            <a:r>
              <a:rPr lang="ru-RU" sz="12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месяца</a:t>
            </a:r>
            <a:endParaRPr lang="ru-RU" sz="12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2653320" y="1148546"/>
            <a:ext cx="8148518" cy="1340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В течение двух лет после увольнения бывший </a:t>
            </a: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служащий: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- не </a:t>
            </a: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вправе без согласия комиссии по соблюдению требований к служебному поведению и урегулированию конфликтов интересов замещать должность в организации, в отношении которой осуществлял функции государственного, муниципального </a:t>
            </a: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управления;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- обязан </a:t>
            </a: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при заключении трудовых или гражданско-правовых договоров на выполнение работ (оказание услуг</a:t>
            </a: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), </a:t>
            </a: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сообщать работодателю сведения о последнем месте своей </a:t>
            </a: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службы.</a:t>
            </a: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55431" y="4185322"/>
            <a:ext cx="2858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94576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УСЛОВИЯ</a:t>
            </a:r>
            <a:endParaRPr lang="ru-RU" sz="1600" b="1" dirty="0">
              <a:solidFill>
                <a:srgbClr val="19457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4308" y="2752685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194576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1)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нахождение должности, которую замещал гражданин, в перечне, установленном нормативными правовыми актами Российской Федерации;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2346" y="3996801"/>
            <a:ext cx="3475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194576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3)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в должностные (служебные) обязанности гражданина - бывшего государственного (муниципального) служащего входили отдельные функции государственного, муниципального (административного) управления организацией, в которую он трудоустраивается;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34188" y="2782386"/>
            <a:ext cx="2921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194576"/>
                </a:solidFill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2) </a:t>
            </a:r>
            <a:r>
              <a:rPr lang="ru-RU" sz="12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прошло менее двух лет со дня увольнения гражданина с государственной (муниципальной) службы;</a:t>
            </a:r>
          </a:p>
        </p:txBody>
      </p:sp>
      <p:cxnSp>
        <p:nvCxnSpPr>
          <p:cNvPr id="8" name="Прямая со стрелкой 7"/>
          <p:cNvCxnSpPr>
            <a:stCxn id="13" idx="0"/>
            <a:endCxn id="15" idx="3"/>
          </p:cNvCxnSpPr>
          <p:nvPr/>
        </p:nvCxnSpPr>
        <p:spPr>
          <a:xfrm flipH="1" flipV="1">
            <a:off x="5100497" y="3211067"/>
            <a:ext cx="1084292" cy="683601"/>
          </a:xfrm>
          <a:prstGeom prst="straightConnector1">
            <a:avLst/>
          </a:prstGeom>
          <a:ln w="1270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3" idx="0"/>
            <a:endCxn id="17" idx="1"/>
          </p:cNvCxnSpPr>
          <p:nvPr/>
        </p:nvCxnSpPr>
        <p:spPr>
          <a:xfrm flipV="1">
            <a:off x="6184789" y="3177615"/>
            <a:ext cx="1425686" cy="717053"/>
          </a:xfrm>
          <a:prstGeom prst="straightConnector1">
            <a:avLst/>
          </a:prstGeom>
          <a:ln w="1270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3" idx="1"/>
            <a:endCxn id="16" idx="3"/>
          </p:cNvCxnSpPr>
          <p:nvPr/>
        </p:nvCxnSpPr>
        <p:spPr>
          <a:xfrm flipH="1">
            <a:off x="4347310" y="4323822"/>
            <a:ext cx="753187" cy="273145"/>
          </a:xfrm>
          <a:prstGeom prst="straightConnector1">
            <a:avLst/>
          </a:prstGeom>
          <a:ln w="1270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3" idx="3"/>
            <a:endCxn id="18" idx="1"/>
          </p:cNvCxnSpPr>
          <p:nvPr/>
        </p:nvCxnSpPr>
        <p:spPr>
          <a:xfrm>
            <a:off x="7269080" y="4323822"/>
            <a:ext cx="1015117" cy="242800"/>
          </a:xfrm>
          <a:prstGeom prst="straightConnector1">
            <a:avLst/>
          </a:prstGeom>
          <a:ln w="12700">
            <a:solidFill>
              <a:srgbClr val="1945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615773" y="5493644"/>
            <a:ext cx="5138027" cy="10586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Минтруда России </a:t>
            </a: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соблюдения ограничений, налагаемых на гражданина, замещавшего должность государственной (муниципальной) службы, при заключении им трудового или гражданско-правового договора с организацией</a:t>
            </a:r>
          </a:p>
        </p:txBody>
      </p:sp>
    </p:spTree>
    <p:extLst>
      <p:ext uri="{BB962C8B-B14F-4D97-AF65-F5344CB8AC3E}">
        <p14:creationId xmlns:p14="http://schemas.microsoft.com/office/powerpoint/2010/main" val="40550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603" y="1409252"/>
            <a:ext cx="9804475" cy="2753958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133A63"/>
                </a:solidFill>
              </a:rPr>
              <a:t>«Закон простыми словами: уголовные статьи и их последствия»</a:t>
            </a: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2031307" y="1051591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20200" y="6335080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7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249" y="2575489"/>
            <a:ext cx="9253378" cy="523459"/>
          </a:xfrm>
        </p:spPr>
        <p:txBody>
          <a:bodyPr>
            <a:noAutofit/>
          </a:bodyPr>
          <a:lstStyle/>
          <a:p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>выполняют </a:t>
            </a:r>
            <a:r>
              <a:rPr lang="ru-RU" sz="1600" b="0" dirty="0">
                <a:solidFill>
                  <a:schemeClr val="tx1"/>
                </a:solidFill>
              </a:rPr>
              <a:t>организационно-распорядительные или административно-хозяйственные функции в определённых организациях и органах.</a:t>
            </a: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2031307" y="1051591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97634" y="6329028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 txBox="1">
            <a:spLocks/>
          </p:cNvSpPr>
          <p:nvPr/>
        </p:nvSpPr>
        <p:spPr>
          <a:xfrm>
            <a:off x="2214334" y="1863841"/>
            <a:ext cx="7392176" cy="385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800" dirty="0" smtClean="0">
                <a:solidFill>
                  <a:schemeClr val="tx1"/>
                </a:solidFill>
              </a:rPr>
              <a:t>Должностными лицами признаются лица, которые: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 txBox="1">
            <a:spLocks/>
          </p:cNvSpPr>
          <p:nvPr/>
        </p:nvSpPr>
        <p:spPr>
          <a:xfrm>
            <a:off x="2546249" y="2153586"/>
            <a:ext cx="9253378" cy="372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0" dirty="0" smtClean="0">
                <a:solidFill>
                  <a:schemeClr val="tx1"/>
                </a:solidFill>
              </a:rPr>
              <a:t>постоянно, временно или по специальному полномочию осуществляют функции представителя власти;</a:t>
            </a:r>
            <a:endParaRPr lang="ru-RU" sz="1600" b="0" dirty="0">
              <a:solidFill>
                <a:schemeClr val="tx1"/>
              </a:solidFill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 txBox="1">
            <a:spLocks/>
          </p:cNvSpPr>
          <p:nvPr/>
        </p:nvSpPr>
        <p:spPr>
          <a:xfrm>
            <a:off x="2085546" y="3243124"/>
            <a:ext cx="10037928" cy="714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1800" dirty="0" smtClean="0">
                <a:solidFill>
                  <a:schemeClr val="tx1"/>
                </a:solidFill>
              </a:rPr>
              <a:t>К организациям и органам, где могут работать должностные лица, относятся:</a:t>
            </a:r>
          </a:p>
          <a:p>
            <a:endParaRPr lang="ru-RU" sz="2400" dirty="0"/>
          </a:p>
          <a:p>
            <a:endParaRPr lang="ru-RU" sz="2000" b="0" dirty="0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 txBox="1">
            <a:spLocks/>
          </p:cNvSpPr>
          <p:nvPr/>
        </p:nvSpPr>
        <p:spPr>
          <a:xfrm>
            <a:off x="2622260" y="2971151"/>
            <a:ext cx="9501214" cy="3745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</a:rPr>
              <a:t/>
            </a:r>
            <a:br>
              <a:rPr lang="ru-RU" sz="2000" b="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>- государственные </a:t>
            </a:r>
            <a:r>
              <a:rPr lang="ru-RU" sz="1600" b="0" dirty="0">
                <a:solidFill>
                  <a:schemeClr val="tx1"/>
                </a:solidFill>
              </a:rPr>
              <a:t>органы;</a:t>
            </a:r>
          </a:p>
          <a:p>
            <a:r>
              <a:rPr lang="ru-RU" sz="1600" b="0" dirty="0" smtClean="0">
                <a:solidFill>
                  <a:schemeClr val="tx1"/>
                </a:solidFill>
              </a:rPr>
              <a:t>- органы </a:t>
            </a:r>
            <a:r>
              <a:rPr lang="ru-RU" sz="1600" b="0" dirty="0">
                <a:solidFill>
                  <a:schemeClr val="tx1"/>
                </a:solidFill>
              </a:rPr>
              <a:t>местного самоуправления;</a:t>
            </a:r>
          </a:p>
          <a:p>
            <a:r>
              <a:rPr lang="ru-RU" sz="1600" b="0" dirty="0" smtClean="0">
                <a:solidFill>
                  <a:schemeClr val="tx1"/>
                </a:solidFill>
              </a:rPr>
              <a:t>- государственные </a:t>
            </a:r>
            <a:r>
              <a:rPr lang="ru-RU" sz="1600" b="0" dirty="0">
                <a:solidFill>
                  <a:schemeClr val="tx1"/>
                </a:solidFill>
              </a:rPr>
              <a:t>и муниципальные учреждения;</a:t>
            </a:r>
          </a:p>
          <a:p>
            <a:r>
              <a:rPr lang="ru-RU" sz="1600" b="0" dirty="0" smtClean="0">
                <a:solidFill>
                  <a:schemeClr val="tx1"/>
                </a:solidFill>
              </a:rPr>
              <a:t>- государственные </a:t>
            </a:r>
            <a:r>
              <a:rPr lang="ru-RU" sz="1600" b="0" dirty="0">
                <a:solidFill>
                  <a:schemeClr val="tx1"/>
                </a:solidFill>
              </a:rPr>
              <a:t>корпорации;</a:t>
            </a:r>
          </a:p>
          <a:p>
            <a:r>
              <a:rPr lang="ru-RU" sz="1600" b="0" dirty="0" smtClean="0">
                <a:solidFill>
                  <a:schemeClr val="tx1"/>
                </a:solidFill>
              </a:rPr>
              <a:t>- государственные </a:t>
            </a:r>
            <a:r>
              <a:rPr lang="ru-RU" sz="1600" b="0" dirty="0">
                <a:solidFill>
                  <a:schemeClr val="tx1"/>
                </a:solidFill>
              </a:rPr>
              <a:t>компании;</a:t>
            </a:r>
          </a:p>
          <a:p>
            <a:r>
              <a:rPr lang="ru-RU" sz="1600" b="0" dirty="0" smtClean="0">
                <a:solidFill>
                  <a:schemeClr val="tx1"/>
                </a:solidFill>
              </a:rPr>
              <a:t>- государственные </a:t>
            </a:r>
            <a:r>
              <a:rPr lang="ru-RU" sz="1600" b="0" dirty="0">
                <a:solidFill>
                  <a:schemeClr val="tx1"/>
                </a:solidFill>
              </a:rPr>
              <a:t>и муниципальные унитарные предприятия;</a:t>
            </a:r>
          </a:p>
          <a:p>
            <a:r>
              <a:rPr lang="ru-RU" sz="1600" b="0" dirty="0" smtClean="0">
                <a:solidFill>
                  <a:schemeClr val="tx1"/>
                </a:solidFill>
              </a:rPr>
              <a:t>- акционерные </a:t>
            </a:r>
            <a:r>
              <a:rPr lang="ru-RU" sz="1600" b="0" dirty="0">
                <a:solidFill>
                  <a:schemeClr val="tx1"/>
                </a:solidFill>
              </a:rPr>
              <a:t>общества, в которых Российская Федерация, субъект РФ или муниципальное образование имеют право прямо или косвенно (через подконтрольных лиц) распоряжаться более чем 50% голосов в высшем органе управления, либо имеют право назначать единоличный исполнительный орган или более 50% состава коллегиального органа управления;</a:t>
            </a:r>
          </a:p>
          <a:p>
            <a:r>
              <a:rPr lang="ru-RU" sz="1600" b="0" dirty="0" smtClean="0">
                <a:solidFill>
                  <a:schemeClr val="tx1"/>
                </a:solidFill>
              </a:rPr>
              <a:t>- Вооружённые </a:t>
            </a:r>
            <a:r>
              <a:rPr lang="ru-RU" sz="1600" b="0" dirty="0">
                <a:solidFill>
                  <a:schemeClr val="tx1"/>
                </a:solidFill>
              </a:rPr>
              <a:t>Силы РФ, другие войска и воинские формирования РФ.</a:t>
            </a:r>
            <a:endParaRPr lang="ru-RU" sz="1600" dirty="0" smtClean="0">
              <a:solidFill>
                <a:schemeClr val="tx1"/>
              </a:solidFill>
            </a:endParaRPr>
          </a:p>
          <a:p>
            <a:endParaRPr lang="ru-RU" sz="2000" b="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4334" y="333067"/>
            <a:ext cx="9507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133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 </a:t>
            </a:r>
            <a:r>
              <a:rPr lang="ru-RU" sz="2000" b="1" dirty="0">
                <a:solidFill>
                  <a:srgbClr val="133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субъектов, которые могут нести уголовную ответственность за преступления, связанные с злоупотреблением полномочиями, получением взяток и другие правонарушения в сфере государственной и муниципальной </a:t>
            </a:r>
            <a:r>
              <a:rPr lang="ru-RU" sz="2000" b="1" dirty="0" smtClean="0">
                <a:solidFill>
                  <a:srgbClr val="133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(примечания к статье 285 УК РФ)</a:t>
            </a:r>
            <a:endParaRPr lang="ru-RU" sz="2000" b="1" dirty="0">
              <a:solidFill>
                <a:srgbClr val="133A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331791" y="2830743"/>
            <a:ext cx="208815" cy="208815"/>
          </a:xfrm>
          <a:prstGeom prst="ellipse">
            <a:avLst/>
          </a:prstGeom>
          <a:solidFill>
            <a:srgbClr val="13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331791" y="2353822"/>
            <a:ext cx="208815" cy="208815"/>
          </a:xfrm>
          <a:prstGeom prst="ellipse">
            <a:avLst/>
          </a:prstGeom>
          <a:solidFill>
            <a:srgbClr val="13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8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2031307" y="1051591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20200" y="6335080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 txBox="1">
            <a:spLocks/>
          </p:cNvSpPr>
          <p:nvPr/>
        </p:nvSpPr>
        <p:spPr>
          <a:xfrm>
            <a:off x="2245055" y="685104"/>
            <a:ext cx="9253378" cy="5240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b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45058" y="831862"/>
            <a:ext cx="97183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Организационно-распорядительные функции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связаны с руководством трудовым коллективом, формированием кадрового состава, определением трудовых функций работников, применением мер поощрения или наложения дисциплинарных взысканий. К ним также относятся полномочия по принятию решений, имеющих юридическое значение и влекущих определённые юридические последствия (например, выдача листка временной нетрудоспособности, установление инвалидности, приём экзаменов).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Административно-хозяйственные </a:t>
            </a: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связаны с управлением и распоряжением имуществом и денежными средствами организации, принятием решений о начислении заработной платы, премий, контролем за движением материальных ценностей и т. 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45055" y="3228442"/>
            <a:ext cx="9830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занимающие государственные должности РФ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лицами, занимающими государственные должности РФ, понимаются лица, которые занимают должности, устанавливаемые Конституцией РФ, федеральными конституционными законами и федеральными законами для непосредственного исполнения полномочий государственных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органов.</a:t>
            </a:r>
            <a:endParaRPr lang="ru-RU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45055" y="4393884"/>
            <a:ext cx="9714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занимающие государственные должности субъектов РФ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лицами, занимающими государственные должности субъектов РФ, понимаются лица, которые занимают должности, устанавливаемые конституциями или уставами субъектов РФ для непосредственного исполнения полномочий государственных органов.</a:t>
            </a:r>
            <a:endParaRPr lang="ru-RU" sz="1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9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363" y="356267"/>
            <a:ext cx="3899208" cy="69532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133A63"/>
                </a:solidFill>
              </a:rPr>
              <a:t>ст. 285 УК РФ </a:t>
            </a:r>
            <a:r>
              <a:rPr lang="ru-RU" sz="1600" i="1" dirty="0" smtClean="0">
                <a:solidFill>
                  <a:srgbClr val="133A63"/>
                </a:solidFill>
              </a:rPr>
              <a:t>«Злоупотребление должностными полномочиями»</a:t>
            </a:r>
            <a:endParaRPr lang="ru-RU" sz="1600" i="1" dirty="0">
              <a:solidFill>
                <a:srgbClr val="133A63"/>
              </a:solidFill>
            </a:endParaRP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2031307" y="1051591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20200" y="6335080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1307" y="1152846"/>
            <a:ext cx="385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spcAft>
                <a:spcPts val="0"/>
              </a:spcAft>
            </a:pPr>
            <a:r>
              <a:rPr lang="ru-RU" sz="14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Использование должностным лицом своих служебных полномочий вопреки интересам службы, если это деяние совершено из корыстной или иной личной заинтересованности и повлекло существенное нарушение прав и законных интересов граждан или организаций либо охраняемых законом интересов общества или </a:t>
            </a:r>
            <a:r>
              <a:rPr lang="ru-RU" sz="14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  <a:r>
              <a:rPr lang="ru-RU" sz="14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 algn="just">
              <a:spcAft>
                <a:spcPts val="0"/>
              </a:spcAft>
            </a:pPr>
            <a:r>
              <a:rPr lang="ru-RU" sz="14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То же деяние, совершенное лицом, занимающим государственную должность Российской Федерации или государственную должность субъекта Российской Федерации, а равно главой органа местного </a:t>
            </a:r>
            <a:r>
              <a:rPr lang="ru-RU" sz="14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r>
              <a:rPr lang="ru-RU" sz="14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 algn="just">
              <a:spcAft>
                <a:spcPts val="0"/>
              </a:spcAft>
            </a:pPr>
            <a:r>
              <a:rPr lang="ru-RU" sz="14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Деяния, предусмотренные частями первой или второй настоящей статьи, повлекшие тяжкие </a:t>
            </a:r>
            <a:r>
              <a:rPr lang="ru-RU" sz="1400" dirty="0" smtClean="0">
                <a:solidFill>
                  <a:srgbClr val="2227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последствия.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70813" y="804299"/>
            <a:ext cx="4953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Прокуратура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Билибинского района утвердила обвинительное заключение по уголовному делу в отношении 40-летнего жителя г. 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Билибино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Он обвиняется в злоупотреблении должностными полномочиями.</a:t>
            </a:r>
          </a:p>
          <a:p>
            <a:pPr indent="180975" algn="just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версии следствия, в мае 2024 года главный врач 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Билибинской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районной больницы воспользовался своим служебным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положением и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организовал вылет санитарного вертолета под предлогом экстренной медицинской помощи. Однако вместо пациента на борту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оказались его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знакомые, которым он решил помочь вернуться домой с территории автозимника в сторону г. </a:t>
            </a:r>
            <a:r>
              <a:rPr lang="ru-RU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Билибино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180975" algn="just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целях создания видимости законности рейса, врач оформил ложные медицинские документы и даже разместил своих друзей в </a:t>
            </a:r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больнице, якобы для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получения лечения.</a:t>
            </a:r>
          </a:p>
          <a:p>
            <a:pPr indent="180975" algn="just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Вертолеты санитарной авиации предназначены для транспортировки тяжелобольных и пострадавших, особенно в труднодоступных районах Чукотки, где нет иных способов быстро доставить человека в больницу.</a:t>
            </a:r>
          </a:p>
          <a:p>
            <a:pPr indent="180975" algn="just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Так, «дружеский жест» обвиняемого стоил бюджету лечебного учреждения 1,4 млн рублей.</a:t>
            </a:r>
          </a:p>
          <a:p>
            <a:pPr indent="180975" algn="just"/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Вину в инкриминируемом деянии обвиняемый признал полностью. Общий ущерб от преступления составил более 2 млн рублей.</a:t>
            </a:r>
          </a:p>
          <a:p>
            <a:pPr indent="180975" algn="just"/>
            <a:r>
              <a:rPr lang="ru-RU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Уголовное </a:t>
            </a:r>
            <a:r>
              <a:rPr lang="ru-RU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 направлено в Билибинский районный суд для рассмотрения по существу.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06888" y="413387"/>
            <a:ext cx="5226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600" b="1" i="1" u="sng" dirty="0">
                <a:solidFill>
                  <a:srgbClr val="133A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из практики Чукотского автономного округа: </a:t>
            </a:r>
          </a:p>
        </p:txBody>
      </p:sp>
    </p:spTree>
    <p:extLst>
      <p:ext uri="{BB962C8B-B14F-4D97-AF65-F5344CB8AC3E}">
        <p14:creationId xmlns:p14="http://schemas.microsoft.com/office/powerpoint/2010/main" val="64448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32" y="162156"/>
            <a:ext cx="4533080" cy="73411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133A63"/>
                </a:solidFill>
              </a:rPr>
              <a:t>ст. 286 УК РФ </a:t>
            </a:r>
            <a:br>
              <a:rPr lang="ru-RU" sz="1600" dirty="0" smtClean="0">
                <a:solidFill>
                  <a:srgbClr val="133A63"/>
                </a:solidFill>
              </a:rPr>
            </a:br>
            <a:r>
              <a:rPr lang="ru-RU" sz="1600" i="1" dirty="0" smtClean="0">
                <a:solidFill>
                  <a:srgbClr val="133A63"/>
                </a:solidFill>
              </a:rPr>
              <a:t>«Превышение  должностных полномочий»</a:t>
            </a:r>
            <a:endParaRPr lang="ru-RU" sz="1600" i="1" dirty="0">
              <a:solidFill>
                <a:srgbClr val="133A63"/>
              </a:solidFill>
            </a:endParaRP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2031307" y="1051591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20200" y="6335080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62775" y="423414"/>
            <a:ext cx="50401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600" i="1" u="sng" dirty="0">
                <a:solidFill>
                  <a:srgbClr val="133A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из практики Чукотского автономного округа: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1307" y="799837"/>
            <a:ext cx="4931468" cy="5096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Совершение должностным лицом действий,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явно выходящих за пределы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полномочий и повлекших существенное нарушение прав и законных интересов граждан или организаций либо охраняемых законом интересов общества или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670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То же деяние, совершенное лицом, занимающим государственную должность Российской Федерации или государственную должность субъекта Российской Федерации, а равно главой органа местного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самоуправления.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Деяния,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предусмотренные частями 1 или 2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настоящей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статьи, если они совершены:</a:t>
            </a:r>
          </a:p>
          <a:p>
            <a:pPr indent="2667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с применением насилия или с угрозой его применения;</a:t>
            </a:r>
          </a:p>
          <a:p>
            <a:pPr indent="2667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с применением оружия или специальных средств;</a:t>
            </a:r>
          </a:p>
          <a:p>
            <a:pPr indent="2667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 с причинением тяжких последствий;</a:t>
            </a:r>
          </a:p>
          <a:p>
            <a:pPr indent="2667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группой лиц, группой лиц по предварительному сговору или организованной группой;</a:t>
            </a:r>
          </a:p>
          <a:p>
            <a:pPr indent="2667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д) в отношении несовершеннолетнего;</a:t>
            </a:r>
          </a:p>
          <a:p>
            <a:pPr indent="2667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е) из корыстной или иной личной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заинтересованности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Деяния,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предусмотренные частями 1, 2 и 3 настоящей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статьи, совершенные с применением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пытки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6700"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Деяния,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предусмотренные частью 4 настоящей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статьи, повлекшие по неосторожности смерть потерпевшего или причинение тяжкого вреда его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7338" y="799837"/>
            <a:ext cx="44910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28.03.2024 Анадырский городской суд приговорил бывшего председателя думы Чукотского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3,5 годам лишения свободы и лишению права занимать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госдолжности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3 года за превышение должностных полномочий (ч. 2 ст. 286 УК РФ).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2016–2021 гг. он единолично устанавливал и выплачивал себе поощрения, вдвое увеличив доплату к пенсии. Ущерб бюджету составил более 16,3 млн рублей, эта сумма взыскана в полном объёме. Апелляция от 03.07.2024 смягчила наказание до 2 лет, квалифицировав действия как единое продолжаемое преступление.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21.01.2025 Девятый кассационный суд отменил это решение. В итоге приговор первой инстанции вступил в законную силу.</a:t>
            </a:r>
          </a:p>
        </p:txBody>
      </p:sp>
    </p:spTree>
    <p:extLst>
      <p:ext uri="{BB962C8B-B14F-4D97-AF65-F5344CB8AC3E}">
        <p14:creationId xmlns:p14="http://schemas.microsoft.com/office/powerpoint/2010/main" val="206560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32" y="162156"/>
            <a:ext cx="4533080" cy="73411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133A63"/>
                </a:solidFill>
              </a:rPr>
              <a:t>ст. 290 УК РФ </a:t>
            </a:r>
            <a:br>
              <a:rPr lang="ru-RU" sz="1600" dirty="0" smtClean="0">
                <a:solidFill>
                  <a:srgbClr val="133A63"/>
                </a:solidFill>
              </a:rPr>
            </a:br>
            <a:r>
              <a:rPr lang="ru-RU" sz="1600" i="1" dirty="0" smtClean="0">
                <a:solidFill>
                  <a:srgbClr val="133A63"/>
                </a:solidFill>
              </a:rPr>
              <a:t>«Получение взятки»</a:t>
            </a:r>
            <a:endParaRPr lang="ru-RU" sz="1600" i="1" dirty="0">
              <a:solidFill>
                <a:srgbClr val="133A63"/>
              </a:solidFill>
            </a:endParaRP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2031307" y="1051591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20200" y="6335080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00873" y="407175"/>
            <a:ext cx="3548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u="sng" dirty="0">
                <a:solidFill>
                  <a:srgbClr val="133A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из практики </a:t>
            </a:r>
            <a:endParaRPr lang="ru-RU" sz="1600" i="1" u="sng" dirty="0" smtClean="0">
              <a:solidFill>
                <a:srgbClr val="133A6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u="sng" dirty="0" smtClean="0">
                <a:solidFill>
                  <a:srgbClr val="133A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Чукотского </a:t>
            </a:r>
            <a:r>
              <a:rPr lang="ru-RU" sz="1600" i="1" u="sng" dirty="0">
                <a:solidFill>
                  <a:srgbClr val="133A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автономного </a:t>
            </a:r>
            <a:r>
              <a:rPr lang="ru-RU" sz="1600" i="1" u="sng" dirty="0" smtClean="0">
                <a:solidFill>
                  <a:srgbClr val="133A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</a:t>
            </a:r>
            <a:r>
              <a:rPr lang="ru-RU" sz="1600" i="1" u="sng" dirty="0">
                <a:solidFill>
                  <a:srgbClr val="133A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31307" y="896268"/>
            <a:ext cx="565329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Получение должностным лицом, иностранным должностным лицом либо должностным лицом публичной международной организации лично или через посредника взятки в виде денег, ценных бумаг, иного имущества либо в виде незаконных оказания ему услуг имущественного характера, предоставления иных имущественных прав (в том числе когда взятка по указанию должностного лица передается иному физическому или юридическому лицу) за совершение действий (бездействие) в пользу взяткодателя или представляемых им лиц, если указанные действия (бездействие) входят в служебные полномочия должностного лица либо если оно в силу должностного положения может способствовать указанным действиям (бездействию), а равно за общее покровительство или попустительство по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службе.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/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Получение должностным лицом, иностранным должностным лицом либо должностным лицом публичной международной организации взятки в значительном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размере.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/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Получение должностным лицом, иностранным должностным лицом либо должностным лицом публичной международной организации взятки за незаконные действия (бездействие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/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Деяния, предусмотренные частями первой - третьей настоящей статьи, совершенные лицом, занимающим государственную должность Российской Федерации или государственную должность субъекта Российской Федерации, а равно главой органа местного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6700" algn="just"/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Деяния, предусмотренные частями первой, третьей, четвертой настоящей статьи, если они совершены:</a:t>
            </a:r>
          </a:p>
          <a:p>
            <a:pPr indent="266700"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группой лиц по предварительному сговору или организованной группой;</a:t>
            </a:r>
          </a:p>
          <a:p>
            <a:pPr indent="266700"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 вымогательством взятки;</a:t>
            </a:r>
          </a:p>
          <a:p>
            <a:pPr indent="266700"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в крупном размере, -</a:t>
            </a:r>
          </a:p>
          <a:p>
            <a:pPr indent="266700" algn="just"/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Деяния, предусмотренные частями первой, третьей, четвертой, пунктами "а" и "б" части пятой настоящей статьи, совершенные в особо крупном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453" y="1064957"/>
            <a:ext cx="39344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Прокурор округа утвердил обвинительное заключение в отношении бывшего заместителя департамента природных ресурсов и экологии и директора коммерческой организации.</a:t>
            </a:r>
          </a:p>
          <a:p>
            <a:pPr indent="266700"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версии следствия, в 2021 году они сговорились: госслужащая (сестра коммерсанта) помогла его компании выиграть аукцион на ремонт системы приточно‑вытяжной вентиляции и заключить контракт с ГКУ Чукотского АО на сумму свыше 3 млн рублей. За это мужчина передал ей взятку в 1 млн рублей.</a:t>
            </a:r>
          </a:p>
          <a:p>
            <a:pPr indent="266700"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подрядчик получил 120 тыс. рублей за фактически невыполненные работы, а позже соучастники похитили ещё 500 тыс. рублей, оформив фиктивный договор на закупку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312829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32" y="162156"/>
            <a:ext cx="4533080" cy="73411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133A63"/>
                </a:solidFill>
              </a:rPr>
              <a:t>ст. 292 УК РФ </a:t>
            </a:r>
            <a:br>
              <a:rPr lang="ru-RU" sz="1600" dirty="0" smtClean="0">
                <a:solidFill>
                  <a:srgbClr val="133A63"/>
                </a:solidFill>
              </a:rPr>
            </a:br>
            <a:r>
              <a:rPr lang="ru-RU" sz="1600" i="1" dirty="0" smtClean="0">
                <a:solidFill>
                  <a:srgbClr val="133A63"/>
                </a:solidFill>
              </a:rPr>
              <a:t>«Служебный подлог»</a:t>
            </a:r>
            <a:endParaRPr lang="ru-RU" sz="1600" i="1" dirty="0">
              <a:solidFill>
                <a:srgbClr val="133A63"/>
              </a:solidFill>
            </a:endParaRP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2031307" y="1051591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20200" y="6335080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5287" y="359935"/>
            <a:ext cx="4979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u="sng" dirty="0">
                <a:solidFill>
                  <a:srgbClr val="133A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из </a:t>
            </a:r>
            <a:r>
              <a:rPr lang="ru-RU" sz="1600" i="1" u="sng" dirty="0" smtClean="0">
                <a:solidFill>
                  <a:srgbClr val="133A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практики Чукотского </a:t>
            </a:r>
            <a:r>
              <a:rPr lang="ru-RU" sz="1600" i="1" u="sng" dirty="0">
                <a:solidFill>
                  <a:srgbClr val="133A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автономного </a:t>
            </a:r>
            <a:r>
              <a:rPr lang="ru-RU" sz="1600" i="1" u="sng" dirty="0" smtClean="0">
                <a:solidFill>
                  <a:srgbClr val="133A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</a:t>
            </a:r>
            <a:r>
              <a:rPr lang="ru-RU" sz="1600" i="1" u="sng" dirty="0">
                <a:solidFill>
                  <a:srgbClr val="133A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31308" y="896268"/>
            <a:ext cx="3197918" cy="4447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Служебный подлог, то есть внесение должностным лицом, а также государственным служащим или муниципальным служащим, не являющимся должностным лицом, в официальные документы заведомо ложных сведений, а равно внесение в указанные документы исправлений, искажающих их действительное содержание, если эти деяния совершены из корыстной или иной личной заинтересованности (при отсутствии признаков преступления, предусмотренного частью первой статьи 292.1 настоящего Кодекса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 же деяния, повлекшие существенное нарушение прав и законных интересов граждан или организаций либо охраняемых законом интересов общества или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34050" y="733425"/>
            <a:ext cx="605789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Анадырская межрайонная прокуратура утвердила обвинительное заключение по уголовному делу в отношении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бывшего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сельского поселения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Ваеги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предпринимательницы. Они обвиняются в совершении преступлений по ч. 2 ст. 292 УК РФ (служебный подлог, совершенный из корыстной заинтересованности, повлекший существенное нарушение прав и законных интересов граждан, охраняемых законом интересов общества и государства) и по ч. 4 ст. 159 УК РФ (мошенничество, совершенное группой лиц по предварительному сговору, лицом с использованием своего служебного положения, в особо крупном размере) соответственно.</a:t>
            </a:r>
          </a:p>
          <a:p>
            <a:pPr indent="26670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Подовом для возбуждения уголовного дела послужили материалы проверки Анадырской межрайонной прокуратуры.</a:t>
            </a:r>
          </a:p>
          <a:p>
            <a:pPr indent="26670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версии надзорного ведомства и следствия, в 2022 году фигурант уголовного дела, являясь главой сельского поселения, заключил муниципальный контракт с аффилированным индивидуальным предпринимателем на выполнение работ по частичной замене водопровода и системы отопления в жилом доме по ул. Школьная в с.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Ваеги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670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работы не были выполнены, экс-глава поручил подчиненному работнику подготовить документы о соответствии выполненных работ и их объемов условиям контракта, на основании которых произведена оплата по контракту на сумму свыше 1,4 млн рублей.</a:t>
            </a:r>
          </a:p>
          <a:p>
            <a:pPr indent="26670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Уголовное дело с утвержденным обвинительным заключением направлено в Анадырский районный суд для рассмотрения по существу.</a:t>
            </a:r>
          </a:p>
        </p:txBody>
      </p:sp>
    </p:spTree>
    <p:extLst>
      <p:ext uri="{BB962C8B-B14F-4D97-AF65-F5344CB8AC3E}">
        <p14:creationId xmlns:p14="http://schemas.microsoft.com/office/powerpoint/2010/main" val="17300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33" y="876530"/>
            <a:ext cx="4533080" cy="73411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133A63"/>
                </a:solidFill>
              </a:rPr>
              <a:t>ст. 160 УК РФ </a:t>
            </a:r>
            <a:br>
              <a:rPr lang="ru-RU" sz="1600" dirty="0" smtClean="0">
                <a:solidFill>
                  <a:srgbClr val="133A63"/>
                </a:solidFill>
              </a:rPr>
            </a:br>
            <a:r>
              <a:rPr lang="ru-RU" sz="1600" i="1" dirty="0" smtClean="0">
                <a:solidFill>
                  <a:srgbClr val="133A63"/>
                </a:solidFill>
              </a:rPr>
              <a:t>«Присвоение и растрата»</a:t>
            </a:r>
            <a:endParaRPr lang="ru-RU" sz="1600" i="1" dirty="0">
              <a:solidFill>
                <a:srgbClr val="133A63"/>
              </a:solidFill>
            </a:endParaRP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2031307" y="1051591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20200" y="6335080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12036" y="353453"/>
            <a:ext cx="49799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u="sng" dirty="0">
                <a:solidFill>
                  <a:srgbClr val="133A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из </a:t>
            </a:r>
            <a:r>
              <a:rPr lang="ru-RU" sz="1600" i="1" u="sng" dirty="0" smtClean="0">
                <a:solidFill>
                  <a:srgbClr val="133A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практики Чукотского </a:t>
            </a:r>
            <a:r>
              <a:rPr lang="ru-RU" sz="1600" i="1" u="sng" dirty="0">
                <a:solidFill>
                  <a:srgbClr val="133A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автономного </a:t>
            </a:r>
            <a:r>
              <a:rPr lang="ru-RU" sz="1600" i="1" u="sng" dirty="0" smtClean="0">
                <a:solidFill>
                  <a:srgbClr val="133A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</a:t>
            </a:r>
            <a:r>
              <a:rPr lang="ru-RU" sz="1600" i="1" u="sng" dirty="0">
                <a:solidFill>
                  <a:srgbClr val="133A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31307" y="1610642"/>
            <a:ext cx="4146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Присвоение или растрата, то есть хищение чужого имущества, вверенного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виновному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67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 же деяния, совершенные группой лиц по предварительному сговору, а равно с причинением значительного ущерба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67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 же деяния, совершенные лицом с использованием своего служебного положения, а равно в крупном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66700"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Деяния, предусмотренные частями первой, второй или третьей настоящей статьи, совершенные организованной группой либо в особо крупном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12036" y="733425"/>
            <a:ext cx="4979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Анадырский городской суд 4 июля 2024 года признал бывшего генерального директора ООО «Сибнефть-Чукотка»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виновным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статьям Уголовного кодекса РФ:</a:t>
            </a:r>
          </a:p>
          <a:p>
            <a:pPr indent="26670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 4 ст. 160 УК РФ — Присвоение или растрата, совершенные организованной группой либо в особо крупном размере (хищение денежных средств компании на сумму 12,8 млн рублей).</a:t>
            </a:r>
          </a:p>
          <a:p>
            <a:pPr indent="26670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 2 ст. 174.1 УК РФ — Легализация (отмывание) денежных средств или иного имущества, приобретенных лицом в результате совершения им преступления.</a:t>
            </a:r>
          </a:p>
          <a:p>
            <a:pPr indent="26670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факты приговора:</a:t>
            </a:r>
          </a:p>
          <a:p>
            <a:pPr indent="26670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Срок: 5 лет лишения свободы в исправительной колонии общего режима.</a:t>
            </a:r>
          </a:p>
          <a:p>
            <a:pPr indent="26670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Штраф: 1 млн рублей в доход государства.</a:t>
            </a:r>
          </a:p>
          <a:p>
            <a:pPr indent="26670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ущерба: Суд удовлетворил гражданский иск компании о взыскании с осужденного 12,8 млн рублей в качестве компенсации материального ущерба.</a:t>
            </a:r>
          </a:p>
          <a:p>
            <a:pPr indent="266700"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Следствие и суд установили, что в период с 2017 по 2021 год руководитель использовал средства предприятия для оплаты личных нужд (авиабилеты, отели, банкеты для посторонних лиц) и реализовал незаконную схему аренды недвижимости через родственников.</a:t>
            </a:r>
          </a:p>
        </p:txBody>
      </p:sp>
    </p:spTree>
    <p:extLst>
      <p:ext uri="{BB962C8B-B14F-4D97-AF65-F5344CB8AC3E}">
        <p14:creationId xmlns:p14="http://schemas.microsoft.com/office/powerpoint/2010/main" val="272222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101" y="127284"/>
            <a:ext cx="9737506" cy="783273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133A63"/>
                </a:solidFill>
              </a:rPr>
              <a:t>ОБЪЯСНИТЕ СИТУАЦИЮ</a:t>
            </a:r>
            <a:endParaRPr lang="ru-RU" sz="2600" dirty="0">
              <a:solidFill>
                <a:srgbClr val="133A63"/>
              </a:solidFill>
            </a:endParaRP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1966761" y="1363563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34500" y="6377835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649D6E-98AB-6C4F-BCD1-A2863DFCC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277" y="1525739"/>
            <a:ext cx="7612214" cy="462195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F42D2E-2FBF-4ACA-8A74-A80191D08DF2}"/>
              </a:ext>
            </a:extLst>
          </p:cNvPr>
          <p:cNvSpPr/>
          <p:nvPr/>
        </p:nvSpPr>
        <p:spPr>
          <a:xfrm>
            <a:off x="2255101" y="1033296"/>
            <a:ext cx="22827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4733-3AE4-9B82-49DC-D6007F3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314" y="125590"/>
            <a:ext cx="9400309" cy="908368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rgbClr val="133A63"/>
                </a:solidFill>
              </a:rPr>
              <a:t>АНТИКОРРУПЦИОННЫЕ СТАНДАРТЫ ПОВЕДЕНИЯ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76520" y="2545273"/>
            <a:ext cx="496431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27.07.2004 № 79-ФЗ «О государственной гражданской службе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</a:p>
          <a:p>
            <a:r>
              <a:rPr lang="ru-RU" sz="1300" b="1" dirty="0">
                <a:solidFill>
                  <a:srgbClr val="0175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статья 15 Основные обязанности гражданского служащего</a:t>
            </a:r>
          </a:p>
          <a:p>
            <a:r>
              <a:rPr lang="ru-RU" sz="1300" b="1" dirty="0">
                <a:solidFill>
                  <a:srgbClr val="0175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статья 16 Ограничения, связанные с гражданской службой</a:t>
            </a:r>
          </a:p>
          <a:p>
            <a:r>
              <a:rPr lang="ru-RU" sz="1300" b="1" dirty="0">
                <a:solidFill>
                  <a:srgbClr val="0175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статья 17 Запреты, связанные с гражданской </a:t>
            </a:r>
            <a:r>
              <a:rPr lang="ru-RU" sz="1300" b="1" dirty="0" smtClean="0">
                <a:solidFill>
                  <a:srgbClr val="0175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службой</a:t>
            </a:r>
            <a:endParaRPr lang="ru-RU" sz="1300" b="1" dirty="0">
              <a:solidFill>
                <a:srgbClr val="0175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28993" y="2767040"/>
            <a:ext cx="4371131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07.05.2013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79-ФЗ «О запрете отдельным категориям лиц открывать и иметь счета (вклады), хранить наличные денежные средства и ценности 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банках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расположенных за пределами территории Российской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владеть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(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или) пользоваться иностранными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276520" y="1923536"/>
            <a:ext cx="49643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25.12.2008 №273-ФЗ «О противодействии коррупции»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528993" y="1874851"/>
            <a:ext cx="450306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03.12.2012 № 230-ФЗ «О контроле за соответствием расходов лиц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замещающих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должности, и иных лиц их доходам»;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276520" y="3742022"/>
            <a:ext cx="49643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02.03.2007 № 25-ФЗ «О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службе в Российской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</a:p>
          <a:p>
            <a:r>
              <a:rPr lang="ru-RU" sz="1300" b="1" dirty="0" smtClean="0">
                <a:solidFill>
                  <a:srgbClr val="0175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статья 12 Основные обязанности муниципального служащего</a:t>
            </a:r>
          </a:p>
          <a:p>
            <a:r>
              <a:rPr lang="ru-RU" sz="1300" b="1" dirty="0" smtClean="0">
                <a:solidFill>
                  <a:srgbClr val="0175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300" b="1" dirty="0">
                <a:solidFill>
                  <a:srgbClr val="0175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300" b="1" dirty="0" smtClean="0">
                <a:solidFill>
                  <a:srgbClr val="0175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</a:t>
            </a:r>
            <a:r>
              <a:rPr lang="ru-RU" sz="1300" b="1" dirty="0">
                <a:solidFill>
                  <a:srgbClr val="0175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Ограничения, связанные с </a:t>
            </a:r>
            <a:r>
              <a:rPr lang="ru-RU" sz="1300" b="1" dirty="0" smtClean="0">
                <a:solidFill>
                  <a:srgbClr val="0175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</a:t>
            </a:r>
            <a:r>
              <a:rPr lang="ru-RU" sz="1300" b="1" dirty="0">
                <a:solidFill>
                  <a:srgbClr val="0175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службой</a:t>
            </a:r>
          </a:p>
          <a:p>
            <a:r>
              <a:rPr lang="ru-RU" sz="1300" b="1" dirty="0">
                <a:solidFill>
                  <a:srgbClr val="0175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статья </a:t>
            </a:r>
            <a:r>
              <a:rPr lang="ru-RU" sz="1300" b="1" dirty="0" smtClean="0">
                <a:solidFill>
                  <a:srgbClr val="0175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300" b="1" dirty="0">
                <a:solidFill>
                  <a:srgbClr val="0175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Запреты, связанные с </a:t>
            </a:r>
            <a:r>
              <a:rPr lang="ru-RU" sz="1300" b="1" dirty="0" smtClean="0">
                <a:solidFill>
                  <a:srgbClr val="0175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службой</a:t>
            </a:r>
            <a:endParaRPr lang="ru-RU" sz="1300" b="1" dirty="0">
              <a:solidFill>
                <a:srgbClr val="0175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58742" y="1316574"/>
            <a:ext cx="7865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023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ПРАВОВАЯ БАЗА:</a:t>
            </a:r>
            <a:endParaRPr lang="ru-RU" b="1" u="sng" dirty="0">
              <a:solidFill>
                <a:srgbClr val="0237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528993" y="4364321"/>
            <a:ext cx="476622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Российской Федерации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576531" y="5434853"/>
            <a:ext cx="5138027" cy="7733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федеральных законов раскрываются и </a:t>
            </a:r>
          </a:p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конкретизируются в большом числе подзаконных нормативных </a:t>
            </a:r>
          </a:p>
          <a:p>
            <a:pPr algn="ctr"/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правовых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158743" y="2022575"/>
            <a:ext cx="117777" cy="117777"/>
          </a:xfrm>
          <a:prstGeom prst="ellipse">
            <a:avLst/>
          </a:prstGeom>
          <a:solidFill>
            <a:srgbClr val="194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158743" y="2649184"/>
            <a:ext cx="117777" cy="117777"/>
          </a:xfrm>
          <a:prstGeom prst="ellipse">
            <a:avLst/>
          </a:prstGeom>
          <a:solidFill>
            <a:srgbClr val="194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158742" y="3837535"/>
            <a:ext cx="117777" cy="117777"/>
          </a:xfrm>
          <a:prstGeom prst="ellipse">
            <a:avLst/>
          </a:prstGeom>
          <a:solidFill>
            <a:srgbClr val="194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443857" y="1993675"/>
            <a:ext cx="117777" cy="117777"/>
          </a:xfrm>
          <a:prstGeom prst="ellipse">
            <a:avLst/>
          </a:prstGeom>
          <a:solidFill>
            <a:srgbClr val="194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443857" y="2877090"/>
            <a:ext cx="117777" cy="117777"/>
          </a:xfrm>
          <a:prstGeom prst="ellipse">
            <a:avLst/>
          </a:prstGeom>
          <a:solidFill>
            <a:srgbClr val="194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470104" y="4458125"/>
            <a:ext cx="117777" cy="117777"/>
          </a:xfrm>
          <a:prstGeom prst="ellipse">
            <a:avLst/>
          </a:prstGeom>
          <a:solidFill>
            <a:srgbClr val="194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149157" y="6313877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9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101" y="127284"/>
            <a:ext cx="9737506" cy="783273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133A63"/>
                </a:solidFill>
              </a:rPr>
              <a:t>ОБЪЯСНИТЕ СИТУАЦИЮ</a:t>
            </a:r>
            <a:endParaRPr lang="ru-RU" sz="2600" dirty="0">
              <a:solidFill>
                <a:srgbClr val="133A63"/>
              </a:solidFill>
            </a:endParaRP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1966761" y="1363563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34500" y="6377835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F42D2E-2FBF-4ACA-8A74-A80191D08DF2}"/>
              </a:ext>
            </a:extLst>
          </p:cNvPr>
          <p:cNvSpPr/>
          <p:nvPr/>
        </p:nvSpPr>
        <p:spPr>
          <a:xfrm>
            <a:off x="2255101" y="1033296"/>
            <a:ext cx="22827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F8BD88-522C-7345-882E-833F55CC1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069" y="1648478"/>
            <a:ext cx="7772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9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101" y="127284"/>
            <a:ext cx="9737506" cy="783273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133A63"/>
                </a:solidFill>
              </a:rPr>
              <a:t>ОБЪЯСНИТЕ СИТУАЦИЮ</a:t>
            </a:r>
            <a:endParaRPr lang="ru-RU" sz="2600" dirty="0">
              <a:solidFill>
                <a:srgbClr val="133A63"/>
              </a:solidFill>
            </a:endParaRP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1966761" y="1363563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34500" y="6377835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F42D2E-2FBF-4ACA-8A74-A80191D08DF2}"/>
              </a:ext>
            </a:extLst>
          </p:cNvPr>
          <p:cNvSpPr/>
          <p:nvPr/>
        </p:nvSpPr>
        <p:spPr>
          <a:xfrm>
            <a:off x="2255101" y="1033296"/>
            <a:ext cx="22827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F316ED-680A-4679-A9FE-39279FE0E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214" y="1746822"/>
            <a:ext cx="7302285" cy="445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363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101" y="127284"/>
            <a:ext cx="9737506" cy="783273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133A63"/>
                </a:solidFill>
              </a:rPr>
              <a:t>ОБЪЯСНИТЕ СИТУАЦИЮ</a:t>
            </a:r>
            <a:endParaRPr lang="ru-RU" sz="2600" dirty="0">
              <a:solidFill>
                <a:srgbClr val="133A63"/>
              </a:solidFill>
            </a:endParaRP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1966761" y="1363563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34500" y="6377835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F42D2E-2FBF-4ACA-8A74-A80191D08DF2}"/>
              </a:ext>
            </a:extLst>
          </p:cNvPr>
          <p:cNvSpPr/>
          <p:nvPr/>
        </p:nvSpPr>
        <p:spPr>
          <a:xfrm>
            <a:off x="2255101" y="1033296"/>
            <a:ext cx="22827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\\172.30.0.252\Group\Share AG\Управление по профилактике коррупционных и иных правонарушений\30. ЗАКАЗ ПРОДУКЦИИ\ЗАКАЗ ПРОДУКЦИИ 2025\Эскизы\Трио\Макеты\Настольный\10. октябрь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705" y="1231271"/>
            <a:ext cx="7072331" cy="4884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68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64093-B09A-E60B-3030-F70D6EBF2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8F72CAF-88AA-9711-5A78-CCB460F2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101" y="127284"/>
            <a:ext cx="9737506" cy="783273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rgbClr val="133A63"/>
                </a:solidFill>
              </a:rPr>
              <a:t>ОБЪЯСНИТЕ СИТУАЦИЮ</a:t>
            </a:r>
            <a:endParaRPr lang="ru-RU" sz="2600" dirty="0">
              <a:solidFill>
                <a:srgbClr val="133A63"/>
              </a:solidFill>
            </a:endParaRP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97B09366-8F36-E5F2-FDF7-5B644CB86A0F}"/>
              </a:ext>
            </a:extLst>
          </p:cNvPr>
          <p:cNvSpPr/>
          <p:nvPr/>
        </p:nvSpPr>
        <p:spPr>
          <a:xfrm>
            <a:off x="1966761" y="1363563"/>
            <a:ext cx="4023033" cy="4507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173038" algn="just">
              <a:lnSpc>
                <a:spcPts val="2083"/>
              </a:lnSpc>
            </a:pPr>
            <a:endParaRPr lang="ru-RU" sz="1400" dirty="0">
              <a:latin typeface="Times New Roman" panose="02020603050405020304" pitchFamily="18" charset="0"/>
              <a:ea typeface="Mukta Light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34500" y="6377835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F42D2E-2FBF-4ACA-8A74-A80191D08DF2}"/>
              </a:ext>
            </a:extLst>
          </p:cNvPr>
          <p:cNvSpPr/>
          <p:nvPr/>
        </p:nvSpPr>
        <p:spPr>
          <a:xfrm>
            <a:off x="2255101" y="1033296"/>
            <a:ext cx="22827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00" y="1279517"/>
            <a:ext cx="7060673" cy="51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09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2CA96D82-BE1D-046A-41A7-333432E85229}"/>
              </a:ext>
            </a:extLst>
          </p:cNvPr>
          <p:cNvSpPr/>
          <p:nvPr/>
        </p:nvSpPr>
        <p:spPr>
          <a:xfrm>
            <a:off x="8273654" y="447"/>
            <a:ext cx="3918347" cy="6857107"/>
          </a:xfrm>
          <a:prstGeom prst="rect">
            <a:avLst/>
          </a:prstGeom>
          <a:gradFill flip="none" rotWithShape="1">
            <a:gsLst>
              <a:gs pos="28000">
                <a:srgbClr val="153A67"/>
              </a:gs>
              <a:gs pos="82000">
                <a:srgbClr val="91BCE7"/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ru-RU" sz="45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0B9159B-A3D0-4C39-8489-A476CBF7458A}"/>
              </a:ext>
            </a:extLst>
          </p:cNvPr>
          <p:cNvSpPr/>
          <p:nvPr/>
        </p:nvSpPr>
        <p:spPr>
          <a:xfrm>
            <a:off x="5834325" y="865165"/>
            <a:ext cx="4878658" cy="487865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DB1CED2-7A77-599D-8BB0-D9BF1974F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864" y="1854069"/>
            <a:ext cx="3360617" cy="2602831"/>
          </a:xfrm>
          <a:prstGeom prst="rect">
            <a:avLst/>
          </a:prstGeom>
        </p:spPr>
      </p:pic>
      <p:sp>
        <p:nvSpPr>
          <p:cNvPr id="11" name="Заголовок 3">
            <a:extLst>
              <a:ext uri="{FF2B5EF4-FFF2-40B4-BE49-F238E27FC236}">
                <a16:creationId xmlns:a16="http://schemas.microsoft.com/office/drawing/2014/main" id="{538E4D5D-FC8F-166F-53F5-6E9599C62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595" y="257054"/>
            <a:ext cx="5660501" cy="1086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Управление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по профилактике коррупционных и иных правонарушений Чукотского автономного округа</a:t>
            </a:r>
          </a:p>
        </p:txBody>
      </p:sp>
      <p:sp>
        <p:nvSpPr>
          <p:cNvPr id="12" name="Rounded Rectangle 106">
            <a:extLst>
              <a:ext uri="{FF2B5EF4-FFF2-40B4-BE49-F238E27FC236}">
                <a16:creationId xmlns:a16="http://schemas.microsoft.com/office/drawing/2014/main" id="{1E3A5079-0935-E412-0241-ED5656D49DFB}"/>
              </a:ext>
            </a:extLst>
          </p:cNvPr>
          <p:cNvSpPr/>
          <p:nvPr/>
        </p:nvSpPr>
        <p:spPr>
          <a:xfrm>
            <a:off x="2558269" y="4046263"/>
            <a:ext cx="4131150" cy="1018748"/>
          </a:xfrm>
          <a:prstGeom prst="roundRect">
            <a:avLst/>
          </a:prstGeom>
          <a:noFill/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VTB Group Cond Book" panose="020B0506050504020204" pitchFamily="34" charset="-52"/>
                <a:cs typeface="Times New Roman" panose="02020603050405020304" pitchFamily="18" charset="0"/>
              </a:rPr>
              <a:t>Телефон доверия</a:t>
            </a:r>
          </a:p>
          <a:p>
            <a:pPr algn="ctr" defTabSz="914400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VTB Group Cond Book" panose="020B0506050504020204" pitchFamily="34" charset="-52"/>
                <a:cs typeface="Times New Roman" panose="02020603050405020304" pitchFamily="18" charset="0"/>
              </a:rPr>
              <a:t>по вопросам противодействия коррупции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C67B2914-3A25-BD26-3D2F-C9D4FBF6547E}"/>
              </a:ext>
            </a:extLst>
          </p:cNvPr>
          <p:cNvSpPr txBox="1">
            <a:spLocks/>
          </p:cNvSpPr>
          <p:nvPr/>
        </p:nvSpPr>
        <p:spPr>
          <a:xfrm>
            <a:off x="3878304" y="5271023"/>
            <a:ext cx="2588207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VTB Group Cond Book" panose="020B0506050504020204" pitchFamily="34" charset="-52"/>
                <a:cs typeface="Times New Roman" panose="02020603050405020304" pitchFamily="18" charset="0"/>
              </a:rPr>
              <a:t>8 (42722) 2-47-87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VTB Group Cond Book" panose="020B0506050504020204" pitchFamily="34" charset="-52"/>
              <a:cs typeface="Times New Roman" panose="02020603050405020304" pitchFamily="18" charset="0"/>
            </a:endParaRP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B2AF06F-828E-268B-CB29-E6A926092A63}"/>
              </a:ext>
            </a:extLst>
          </p:cNvPr>
          <p:cNvGrpSpPr/>
          <p:nvPr/>
        </p:nvGrpSpPr>
        <p:grpSpPr>
          <a:xfrm>
            <a:off x="3257705" y="5133220"/>
            <a:ext cx="473234" cy="473234"/>
            <a:chOff x="3242239" y="5597676"/>
            <a:chExt cx="663327" cy="663327"/>
          </a:xfrm>
        </p:grpSpPr>
        <p:sp>
          <p:nvSpPr>
            <p:cNvPr id="14" name="Oval 49">
              <a:extLst>
                <a:ext uri="{FF2B5EF4-FFF2-40B4-BE49-F238E27FC236}">
                  <a16:creationId xmlns:a16="http://schemas.microsoft.com/office/drawing/2014/main" id="{6B04DE31-9109-4E09-D6A5-49C212A390BD}"/>
                </a:ext>
              </a:extLst>
            </p:cNvPr>
            <p:cNvSpPr/>
            <p:nvPr/>
          </p:nvSpPr>
          <p:spPr>
            <a:xfrm>
              <a:off x="3242239" y="5597676"/>
              <a:ext cx="663327" cy="663327"/>
            </a:xfrm>
            <a:prstGeom prst="ellipse">
              <a:avLst/>
            </a:prstGeom>
            <a:solidFill>
              <a:srgbClr val="2461A5"/>
            </a:solidFill>
            <a:ln w="12700" cap="flat" cmpd="sng" algn="ctr">
              <a:noFill/>
              <a:prstDash val="solid"/>
              <a:miter lim="800000"/>
            </a:ln>
            <a:effectLst>
              <a:glow>
                <a:schemeClr val="bg1"/>
              </a:glow>
              <a:outerShdw blurRad="1270000" sx="102000" sy="102000" algn="ctr" rotWithShape="0">
                <a:srgbClr val="367CFF">
                  <a:alpha val="13000"/>
                </a:srgbClr>
              </a:outerShdw>
              <a:softEdge rad="0"/>
            </a:effectLst>
          </p:spPr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sz="450" b="1" kern="0" dirty="0">
                <a:solidFill>
                  <a:srgbClr val="FFFFFF"/>
                </a:solidFill>
                <a:latin typeface="Oswald Light" pitchFamily="2" charset="-52"/>
              </a:endParaRPr>
            </a:p>
          </p:txBody>
        </p:sp>
        <p:sp>
          <p:nvSpPr>
            <p:cNvPr id="15" name="Рисунок 27">
              <a:extLst>
                <a:ext uri="{FF2B5EF4-FFF2-40B4-BE49-F238E27FC236}">
                  <a16:creationId xmlns:a16="http://schemas.microsoft.com/office/drawing/2014/main" id="{29F776BD-ED86-F5CF-70E4-738C120AA088}"/>
                </a:ext>
              </a:extLst>
            </p:cNvPr>
            <p:cNvSpPr/>
            <p:nvPr/>
          </p:nvSpPr>
          <p:spPr>
            <a:xfrm>
              <a:off x="3448799" y="5726368"/>
              <a:ext cx="250206" cy="359542"/>
            </a:xfrm>
            <a:custGeom>
              <a:avLst/>
              <a:gdLst>
                <a:gd name="connsiteX0" fmla="*/ 237442 w 250206"/>
                <a:gd name="connsiteY0" fmla="*/ 279193 h 359542"/>
                <a:gd name="connsiteX1" fmla="*/ 229943 w 250206"/>
                <a:gd name="connsiteY1" fmla="*/ 266672 h 359542"/>
                <a:gd name="connsiteX2" fmla="*/ 173435 w 250206"/>
                <a:gd name="connsiteY2" fmla="*/ 218919 h 359542"/>
                <a:gd name="connsiteX3" fmla="*/ 159999 w 250206"/>
                <a:gd name="connsiteY3" fmla="*/ 221671 h 359542"/>
                <a:gd name="connsiteX4" fmla="*/ 146897 w 250206"/>
                <a:gd name="connsiteY4" fmla="*/ 227290 h 359542"/>
                <a:gd name="connsiteX5" fmla="*/ 143306 w 250206"/>
                <a:gd name="connsiteY5" fmla="*/ 228949 h 359542"/>
                <a:gd name="connsiteX6" fmla="*/ 132239 w 250206"/>
                <a:gd name="connsiteY6" fmla="*/ 232427 h 359542"/>
                <a:gd name="connsiteX7" fmla="*/ 100765 w 250206"/>
                <a:gd name="connsiteY7" fmla="*/ 197072 h 359542"/>
                <a:gd name="connsiteX8" fmla="*/ 93382 w 250206"/>
                <a:gd name="connsiteY8" fmla="*/ 157062 h 359542"/>
                <a:gd name="connsiteX9" fmla="*/ 108793 w 250206"/>
                <a:gd name="connsiteY9" fmla="*/ 145263 h 359542"/>
                <a:gd name="connsiteX10" fmla="*/ 111351 w 250206"/>
                <a:gd name="connsiteY10" fmla="*/ 144266 h 359542"/>
                <a:gd name="connsiteX11" fmla="*/ 124619 w 250206"/>
                <a:gd name="connsiteY11" fmla="*/ 138679 h 359542"/>
                <a:gd name="connsiteX12" fmla="*/ 142110 w 250206"/>
                <a:gd name="connsiteY12" fmla="*/ 57148 h 359542"/>
                <a:gd name="connsiteX13" fmla="*/ 138534 w 250206"/>
                <a:gd name="connsiteY13" fmla="*/ 42908 h 359542"/>
                <a:gd name="connsiteX14" fmla="*/ 100489 w 250206"/>
                <a:gd name="connsiteY14" fmla="*/ 0 h 359542"/>
                <a:gd name="connsiteX15" fmla="*/ 84714 w 250206"/>
                <a:gd name="connsiteY15" fmla="*/ 3448 h 359542"/>
                <a:gd name="connsiteX16" fmla="*/ 13593 w 250206"/>
                <a:gd name="connsiteY16" fmla="*/ 60652 h 359542"/>
                <a:gd name="connsiteX17" fmla="*/ 25376 w 250206"/>
                <a:gd name="connsiteY17" fmla="*/ 229237 h 359542"/>
                <a:gd name="connsiteX18" fmla="*/ 137365 w 250206"/>
                <a:gd name="connsiteY18" fmla="*/ 355828 h 359542"/>
                <a:gd name="connsiteX19" fmla="*/ 163442 w 250206"/>
                <a:gd name="connsiteY19" fmla="*/ 359543 h 359542"/>
                <a:gd name="connsiteX20" fmla="*/ 163447 w 250206"/>
                <a:gd name="connsiteY20" fmla="*/ 359543 h 359542"/>
                <a:gd name="connsiteX21" fmla="*/ 228009 w 250206"/>
                <a:gd name="connsiteY21" fmla="*/ 345152 h 359542"/>
                <a:gd name="connsiteX22" fmla="*/ 248694 w 250206"/>
                <a:gd name="connsiteY22" fmla="*/ 324546 h 359542"/>
                <a:gd name="connsiteX23" fmla="*/ 237442 w 250206"/>
                <a:gd name="connsiteY23" fmla="*/ 279193 h 359542"/>
                <a:gd name="connsiteX24" fmla="*/ 225555 w 250206"/>
                <a:gd name="connsiteY24" fmla="*/ 317038 h 359542"/>
                <a:gd name="connsiteX25" fmla="*/ 218456 w 250206"/>
                <a:gd name="connsiteY25" fmla="*/ 322782 h 359542"/>
                <a:gd name="connsiteX26" fmla="*/ 218240 w 250206"/>
                <a:gd name="connsiteY26" fmla="*/ 322876 h 359542"/>
                <a:gd name="connsiteX27" fmla="*/ 163440 w 250206"/>
                <a:gd name="connsiteY27" fmla="*/ 335220 h 359542"/>
                <a:gd name="connsiteX28" fmla="*/ 144725 w 250206"/>
                <a:gd name="connsiteY28" fmla="*/ 332645 h 359542"/>
                <a:gd name="connsiteX29" fmla="*/ 47807 w 250206"/>
                <a:gd name="connsiteY29" fmla="*/ 219837 h 359542"/>
                <a:gd name="connsiteX30" fmla="*/ 35293 w 250206"/>
                <a:gd name="connsiteY30" fmla="*/ 71638 h 359542"/>
                <a:gd name="connsiteX31" fmla="*/ 93740 w 250206"/>
                <a:gd name="connsiteY31" fmla="*/ 26035 h 359542"/>
                <a:gd name="connsiteX32" fmla="*/ 93999 w 250206"/>
                <a:gd name="connsiteY32" fmla="*/ 25930 h 359542"/>
                <a:gd name="connsiteX33" fmla="*/ 100489 w 250206"/>
                <a:gd name="connsiteY33" fmla="*/ 24324 h 359542"/>
                <a:gd name="connsiteX34" fmla="*/ 114965 w 250206"/>
                <a:gd name="connsiteY34" fmla="*/ 48929 h 359542"/>
                <a:gd name="connsiteX35" fmla="*/ 118525 w 250206"/>
                <a:gd name="connsiteY35" fmla="*/ 63109 h 359542"/>
                <a:gd name="connsiteX36" fmla="*/ 115204 w 250206"/>
                <a:gd name="connsiteY36" fmla="*/ 116249 h 359542"/>
                <a:gd name="connsiteX37" fmla="*/ 101999 w 250206"/>
                <a:gd name="connsiteY37" fmla="*/ 121811 h 359542"/>
                <a:gd name="connsiteX38" fmla="*/ 100181 w 250206"/>
                <a:gd name="connsiteY38" fmla="*/ 122515 h 359542"/>
                <a:gd name="connsiteX39" fmla="*/ 70844 w 250206"/>
                <a:gd name="connsiteY39" fmla="*/ 147905 h 359542"/>
                <a:gd name="connsiteX40" fmla="*/ 78719 w 250206"/>
                <a:gd name="connsiteY40" fmla="*/ 207366 h 359542"/>
                <a:gd name="connsiteX41" fmla="*/ 132236 w 250206"/>
                <a:gd name="connsiteY41" fmla="*/ 256753 h 359542"/>
                <a:gd name="connsiteX42" fmla="*/ 153938 w 250206"/>
                <a:gd name="connsiteY42" fmla="*/ 250828 h 359542"/>
                <a:gd name="connsiteX43" fmla="*/ 156336 w 250206"/>
                <a:gd name="connsiteY43" fmla="*/ 249710 h 359542"/>
                <a:gd name="connsiteX44" fmla="*/ 169458 w 250206"/>
                <a:gd name="connsiteY44" fmla="*/ 244083 h 359542"/>
                <a:gd name="connsiteX45" fmla="*/ 173433 w 250206"/>
                <a:gd name="connsiteY45" fmla="*/ 243245 h 359542"/>
                <a:gd name="connsiteX46" fmla="*/ 209110 w 250206"/>
                <a:gd name="connsiteY46" fmla="*/ 279230 h 359542"/>
                <a:gd name="connsiteX47" fmla="*/ 216604 w 250206"/>
                <a:gd name="connsiteY47" fmla="*/ 291743 h 359542"/>
                <a:gd name="connsiteX48" fmla="*/ 225555 w 250206"/>
                <a:gd name="connsiteY48" fmla="*/ 317038 h 35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50206" h="359542">
                  <a:moveTo>
                    <a:pt x="237442" y="279193"/>
                  </a:moveTo>
                  <a:lnTo>
                    <a:pt x="229943" y="266672"/>
                  </a:lnTo>
                  <a:cubicBezTo>
                    <a:pt x="216458" y="244438"/>
                    <a:pt x="197846" y="218919"/>
                    <a:pt x="173435" y="218919"/>
                  </a:cubicBezTo>
                  <a:cubicBezTo>
                    <a:pt x="168912" y="218919"/>
                    <a:pt x="164433" y="219829"/>
                    <a:pt x="159999" y="221671"/>
                  </a:cubicBezTo>
                  <a:lnTo>
                    <a:pt x="146897" y="227290"/>
                  </a:lnTo>
                  <a:cubicBezTo>
                    <a:pt x="145700" y="227786"/>
                    <a:pt x="144537" y="228350"/>
                    <a:pt x="143306" y="228949"/>
                  </a:cubicBezTo>
                  <a:cubicBezTo>
                    <a:pt x="139953" y="230580"/>
                    <a:pt x="136150" y="232427"/>
                    <a:pt x="132239" y="232427"/>
                  </a:cubicBezTo>
                  <a:cubicBezTo>
                    <a:pt x="122590" y="232427"/>
                    <a:pt x="111411" y="219871"/>
                    <a:pt x="100765" y="197072"/>
                  </a:cubicBezTo>
                  <a:cubicBezTo>
                    <a:pt x="90317" y="174696"/>
                    <a:pt x="90983" y="162965"/>
                    <a:pt x="93382" y="157062"/>
                  </a:cubicBezTo>
                  <a:cubicBezTo>
                    <a:pt x="96028" y="150550"/>
                    <a:pt x="102182" y="147765"/>
                    <a:pt x="108793" y="145263"/>
                  </a:cubicBezTo>
                  <a:cubicBezTo>
                    <a:pt x="109713" y="144915"/>
                    <a:pt x="110543" y="144598"/>
                    <a:pt x="111351" y="144266"/>
                  </a:cubicBezTo>
                  <a:lnTo>
                    <a:pt x="124619" y="138679"/>
                  </a:lnTo>
                  <a:cubicBezTo>
                    <a:pt x="159185" y="124224"/>
                    <a:pt x="146326" y="73709"/>
                    <a:pt x="142110" y="57148"/>
                  </a:cubicBezTo>
                  <a:lnTo>
                    <a:pt x="138534" y="42908"/>
                  </a:lnTo>
                  <a:cubicBezTo>
                    <a:pt x="135477" y="31172"/>
                    <a:pt x="127372" y="0"/>
                    <a:pt x="100489" y="0"/>
                  </a:cubicBezTo>
                  <a:cubicBezTo>
                    <a:pt x="95512" y="0"/>
                    <a:pt x="90203" y="1159"/>
                    <a:pt x="84714" y="3448"/>
                  </a:cubicBezTo>
                  <a:cubicBezTo>
                    <a:pt x="81112" y="4878"/>
                    <a:pt x="31549" y="25109"/>
                    <a:pt x="13593" y="60652"/>
                  </a:cubicBezTo>
                  <a:cubicBezTo>
                    <a:pt x="-7868" y="102958"/>
                    <a:pt x="-3900" y="159691"/>
                    <a:pt x="25376" y="229237"/>
                  </a:cubicBezTo>
                  <a:cubicBezTo>
                    <a:pt x="54432" y="298871"/>
                    <a:pt x="92110" y="341463"/>
                    <a:pt x="137365" y="355828"/>
                  </a:cubicBezTo>
                  <a:cubicBezTo>
                    <a:pt x="145127" y="358294"/>
                    <a:pt x="153900" y="359543"/>
                    <a:pt x="163442" y="359543"/>
                  </a:cubicBezTo>
                  <a:cubicBezTo>
                    <a:pt x="163442" y="359543"/>
                    <a:pt x="163445" y="359543"/>
                    <a:pt x="163447" y="359543"/>
                  </a:cubicBezTo>
                  <a:cubicBezTo>
                    <a:pt x="194678" y="359543"/>
                    <a:pt x="225506" y="346255"/>
                    <a:pt x="228009" y="345152"/>
                  </a:cubicBezTo>
                  <a:cubicBezTo>
                    <a:pt x="238776" y="340591"/>
                    <a:pt x="245736" y="333658"/>
                    <a:pt x="248694" y="324546"/>
                  </a:cubicBezTo>
                  <a:cubicBezTo>
                    <a:pt x="253708" y="309094"/>
                    <a:pt x="245297" y="292164"/>
                    <a:pt x="237442" y="279193"/>
                  </a:cubicBezTo>
                  <a:close/>
                  <a:moveTo>
                    <a:pt x="225555" y="317038"/>
                  </a:moveTo>
                  <a:cubicBezTo>
                    <a:pt x="224867" y="319156"/>
                    <a:pt x="222477" y="321089"/>
                    <a:pt x="218456" y="322782"/>
                  </a:cubicBezTo>
                  <a:cubicBezTo>
                    <a:pt x="218389" y="322811"/>
                    <a:pt x="218308" y="322845"/>
                    <a:pt x="218240" y="322876"/>
                  </a:cubicBezTo>
                  <a:cubicBezTo>
                    <a:pt x="217961" y="322999"/>
                    <a:pt x="190056" y="335222"/>
                    <a:pt x="163440" y="335220"/>
                  </a:cubicBezTo>
                  <a:cubicBezTo>
                    <a:pt x="156399" y="335220"/>
                    <a:pt x="150103" y="334354"/>
                    <a:pt x="144725" y="332645"/>
                  </a:cubicBezTo>
                  <a:cubicBezTo>
                    <a:pt x="106599" y="320543"/>
                    <a:pt x="73998" y="282602"/>
                    <a:pt x="47807" y="219837"/>
                  </a:cubicBezTo>
                  <a:cubicBezTo>
                    <a:pt x="21422" y="157150"/>
                    <a:pt x="17206" y="107295"/>
                    <a:pt x="35293" y="71638"/>
                  </a:cubicBezTo>
                  <a:cubicBezTo>
                    <a:pt x="49338" y="43839"/>
                    <a:pt x="93309" y="26204"/>
                    <a:pt x="93740" y="26035"/>
                  </a:cubicBezTo>
                  <a:cubicBezTo>
                    <a:pt x="93827" y="25999"/>
                    <a:pt x="93913" y="25965"/>
                    <a:pt x="93999" y="25930"/>
                  </a:cubicBezTo>
                  <a:cubicBezTo>
                    <a:pt x="96503" y="24879"/>
                    <a:pt x="98747" y="24324"/>
                    <a:pt x="100489" y="24324"/>
                  </a:cubicBezTo>
                  <a:cubicBezTo>
                    <a:pt x="105849" y="24324"/>
                    <a:pt x="110726" y="32637"/>
                    <a:pt x="114965" y="48929"/>
                  </a:cubicBezTo>
                  <a:lnTo>
                    <a:pt x="118525" y="63109"/>
                  </a:lnTo>
                  <a:cubicBezTo>
                    <a:pt x="126205" y="93271"/>
                    <a:pt x="125036" y="112137"/>
                    <a:pt x="115204" y="116249"/>
                  </a:cubicBezTo>
                  <a:lnTo>
                    <a:pt x="101999" y="121811"/>
                  </a:lnTo>
                  <a:cubicBezTo>
                    <a:pt x="101473" y="122029"/>
                    <a:pt x="100859" y="122257"/>
                    <a:pt x="100181" y="122515"/>
                  </a:cubicBezTo>
                  <a:cubicBezTo>
                    <a:pt x="92887" y="125277"/>
                    <a:pt x="77709" y="131021"/>
                    <a:pt x="70844" y="147905"/>
                  </a:cubicBezTo>
                  <a:cubicBezTo>
                    <a:pt x="64616" y="163226"/>
                    <a:pt x="67194" y="182676"/>
                    <a:pt x="78719" y="207366"/>
                  </a:cubicBezTo>
                  <a:cubicBezTo>
                    <a:pt x="94241" y="240598"/>
                    <a:pt x="111746" y="256753"/>
                    <a:pt x="132236" y="256753"/>
                  </a:cubicBezTo>
                  <a:cubicBezTo>
                    <a:pt x="141745" y="256753"/>
                    <a:pt x="149378" y="253043"/>
                    <a:pt x="153938" y="250828"/>
                  </a:cubicBezTo>
                  <a:cubicBezTo>
                    <a:pt x="154778" y="250419"/>
                    <a:pt x="155529" y="250044"/>
                    <a:pt x="156336" y="249710"/>
                  </a:cubicBezTo>
                  <a:lnTo>
                    <a:pt x="169458" y="244083"/>
                  </a:lnTo>
                  <a:cubicBezTo>
                    <a:pt x="170812" y="243519"/>
                    <a:pt x="172113" y="243245"/>
                    <a:pt x="173433" y="243245"/>
                  </a:cubicBezTo>
                  <a:cubicBezTo>
                    <a:pt x="179749" y="243245"/>
                    <a:pt x="191075" y="249499"/>
                    <a:pt x="209110" y="279230"/>
                  </a:cubicBezTo>
                  <a:lnTo>
                    <a:pt x="216604" y="291743"/>
                  </a:lnTo>
                  <a:cubicBezTo>
                    <a:pt x="225839" y="306991"/>
                    <a:pt x="226569" y="313915"/>
                    <a:pt x="225555" y="317038"/>
                  </a:cubicBezTo>
                  <a:close/>
                </a:path>
              </a:pathLst>
            </a:custGeom>
            <a:solidFill>
              <a:schemeClr val="bg1"/>
            </a:solidFill>
            <a:ln w="15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6CB506-E442-0B1C-9DC0-F14BE8751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304" y="1889940"/>
            <a:ext cx="1609999" cy="1609999"/>
          </a:xfrm>
          <a:prstGeom prst="rect">
            <a:avLst/>
          </a:prstGeom>
        </p:spPr>
      </p:pic>
      <p:sp>
        <p:nvSpPr>
          <p:cNvPr id="17" name="Rounded Rectangle 106">
            <a:extLst>
              <a:ext uri="{FF2B5EF4-FFF2-40B4-BE49-F238E27FC236}">
                <a16:creationId xmlns:a16="http://schemas.microsoft.com/office/drawing/2014/main" id="{DF592B7D-C16A-9F98-EC73-8513345A32E2}"/>
              </a:ext>
            </a:extLst>
          </p:cNvPr>
          <p:cNvSpPr/>
          <p:nvPr/>
        </p:nvSpPr>
        <p:spPr>
          <a:xfrm>
            <a:off x="2558269" y="5949835"/>
            <a:ext cx="4131150" cy="775620"/>
          </a:xfrm>
          <a:prstGeom prst="roundRect">
            <a:avLst/>
          </a:prstGeom>
          <a:noFill/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VTB Group Cond Book" panose="020B0506050504020204" pitchFamily="34" charset="-52"/>
                <a:cs typeface="Times New Roman" panose="02020603050405020304" pitchFamily="18" charset="0"/>
              </a:rPr>
              <a:t>ул. Беринга, д. 20, г. Анадырь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VTB Group Cond Book" panose="020B0506050504020204" pitchFamily="34" charset="-52"/>
                <a:cs typeface="Times New Roman" panose="02020603050405020304" pitchFamily="18" charset="0"/>
              </a:rPr>
              <a:t>8 (42722) 2-90-03</a:t>
            </a:r>
          </a:p>
        </p:txBody>
      </p:sp>
    </p:spTree>
    <p:extLst>
      <p:ext uri="{BB962C8B-B14F-4D97-AF65-F5344CB8AC3E}">
        <p14:creationId xmlns:p14="http://schemas.microsoft.com/office/powerpoint/2010/main" val="36438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4733-3AE4-9B82-49DC-D6007F3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727" y="2587553"/>
            <a:ext cx="6804186" cy="986079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133A63"/>
                </a:solidFill>
              </a:rPr>
              <a:t>ТЕСТИРОВАНИЕ</a:t>
            </a:r>
            <a:endParaRPr lang="ru-RU" sz="6000" dirty="0">
              <a:solidFill>
                <a:srgbClr val="133A63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232050" y="6347018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4733-3AE4-9B82-49DC-D6007F3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317" y="175562"/>
            <a:ext cx="9400309" cy="908368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133A63"/>
                </a:solidFill>
              </a:rPr>
              <a:t>ОТВЕТИМ НА ВОПРОСЫ:</a:t>
            </a:r>
            <a:endParaRPr lang="ru-RU" sz="2500" dirty="0">
              <a:solidFill>
                <a:srgbClr val="133A63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FEA49C4-9B90-E413-EDE8-8A1A42D4B0FD}"/>
              </a:ext>
            </a:extLst>
          </p:cNvPr>
          <p:cNvGrpSpPr/>
          <p:nvPr/>
        </p:nvGrpSpPr>
        <p:grpSpPr>
          <a:xfrm>
            <a:off x="4034512" y="2341659"/>
            <a:ext cx="5366651" cy="973271"/>
            <a:chOff x="4655642" y="3769162"/>
            <a:chExt cx="6373218" cy="1635919"/>
          </a:xfrm>
        </p:grpSpPr>
        <p:sp>
          <p:nvSpPr>
            <p:cNvPr id="18" name="Shape 5">
              <a:extLst>
                <a:ext uri="{FF2B5EF4-FFF2-40B4-BE49-F238E27FC236}">
                  <a16:creationId xmlns:a16="http://schemas.microsoft.com/office/drawing/2014/main" id="{AAD5FB03-F00E-4C60-BC87-0DB51D45B831}"/>
                </a:ext>
              </a:extLst>
            </p:cNvPr>
            <p:cNvSpPr/>
            <p:nvPr/>
          </p:nvSpPr>
          <p:spPr>
            <a:xfrm>
              <a:off x="4731842" y="3769162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19" name="Shape 6">
              <a:extLst>
                <a:ext uri="{FF2B5EF4-FFF2-40B4-BE49-F238E27FC236}">
                  <a16:creationId xmlns:a16="http://schemas.microsoft.com/office/drawing/2014/main" id="{EE5A5A9F-DD07-48B2-1375-76BF75027102}"/>
                </a:ext>
              </a:extLst>
            </p:cNvPr>
            <p:cNvSpPr/>
            <p:nvPr/>
          </p:nvSpPr>
          <p:spPr>
            <a:xfrm>
              <a:off x="4655642" y="3769162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A1A86C7-B578-B242-E57A-DE18638C4BD4}"/>
              </a:ext>
            </a:extLst>
          </p:cNvPr>
          <p:cNvGrpSpPr/>
          <p:nvPr/>
        </p:nvGrpSpPr>
        <p:grpSpPr>
          <a:xfrm>
            <a:off x="4034513" y="3652641"/>
            <a:ext cx="5366651" cy="808938"/>
            <a:chOff x="4731842" y="1793081"/>
            <a:chExt cx="6297018" cy="1635919"/>
          </a:xfrm>
        </p:grpSpPr>
        <p:sp>
          <p:nvSpPr>
            <p:cNvPr id="21" name="Shape 5">
              <a:extLst>
                <a:ext uri="{FF2B5EF4-FFF2-40B4-BE49-F238E27FC236}">
                  <a16:creationId xmlns:a16="http://schemas.microsoft.com/office/drawing/2014/main" id="{278DB9F5-41C8-E0CF-AB3F-AD0B63ECBFD0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22" name="Shape 6">
              <a:extLst>
                <a:ext uri="{FF2B5EF4-FFF2-40B4-BE49-F238E27FC236}">
                  <a16:creationId xmlns:a16="http://schemas.microsoft.com/office/drawing/2014/main" id="{ABE6470D-BA0E-25C8-2750-E5BAADB0FF63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26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4443181" y="2648025"/>
            <a:ext cx="4613477" cy="58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а) </a:t>
            </a: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если стоимость подарка не превышает 3 тысяч рублей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110D93-6402-8C6A-7850-60967C191107}"/>
              </a:ext>
            </a:extLst>
          </p:cNvPr>
          <p:cNvGrpSpPr/>
          <p:nvPr/>
        </p:nvGrpSpPr>
        <p:grpSpPr>
          <a:xfrm>
            <a:off x="4034513" y="4799290"/>
            <a:ext cx="5366650" cy="988718"/>
            <a:chOff x="4731842" y="1793081"/>
            <a:chExt cx="6297018" cy="1635919"/>
          </a:xfrm>
        </p:grpSpPr>
        <p:sp>
          <p:nvSpPr>
            <p:cNvPr id="5" name="Shape 5">
              <a:extLst>
                <a:ext uri="{FF2B5EF4-FFF2-40B4-BE49-F238E27FC236}">
                  <a16:creationId xmlns:a16="http://schemas.microsoft.com/office/drawing/2014/main" id="{F1CD31BD-AA0D-AA24-2EDB-4BD3D9F2482B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6" name="Shape 6">
              <a:extLst>
                <a:ext uri="{FF2B5EF4-FFF2-40B4-BE49-F238E27FC236}">
                  <a16:creationId xmlns:a16="http://schemas.microsoft.com/office/drawing/2014/main" id="{A9012183-5D08-0B02-8C1D-64385B823698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7" name="Text 4">
            <a:extLst>
              <a:ext uri="{FF2B5EF4-FFF2-40B4-BE49-F238E27FC236}">
                <a16:creationId xmlns:a16="http://schemas.microsoft.com/office/drawing/2014/main" id="{65E73076-C032-9287-4E64-52368A0BD56F}"/>
              </a:ext>
            </a:extLst>
          </p:cNvPr>
          <p:cNvSpPr/>
          <p:nvPr/>
        </p:nvSpPr>
        <p:spPr>
          <a:xfrm>
            <a:off x="4415779" y="3734207"/>
            <a:ext cx="4816271" cy="14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б) </a:t>
            </a: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если подарок выражается в оказании услуг, оплате транспортных расходов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2261120" y="1284943"/>
            <a:ext cx="8977599" cy="1305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1. В каких случаях служащий имеет право принять подарок в ходе выполнения своих должностных обязанностей: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4415779" y="5123310"/>
            <a:ext cx="4750747" cy="561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подарок вручен на официальном мероприятии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232050" y="6347018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4733-3AE4-9B82-49DC-D6007F3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317" y="175562"/>
            <a:ext cx="9400309" cy="908368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133A63"/>
                </a:solidFill>
              </a:rPr>
              <a:t>ОТВЕТИМ НА ВОПРОСЫ:</a:t>
            </a:r>
            <a:endParaRPr lang="ru-RU" sz="2500" dirty="0">
              <a:solidFill>
                <a:srgbClr val="133A63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FEA49C4-9B90-E413-EDE8-8A1A42D4B0FD}"/>
              </a:ext>
            </a:extLst>
          </p:cNvPr>
          <p:cNvGrpSpPr/>
          <p:nvPr/>
        </p:nvGrpSpPr>
        <p:grpSpPr>
          <a:xfrm>
            <a:off x="4034512" y="2341659"/>
            <a:ext cx="5366651" cy="973271"/>
            <a:chOff x="4655642" y="3769162"/>
            <a:chExt cx="6373218" cy="1635919"/>
          </a:xfrm>
        </p:grpSpPr>
        <p:sp>
          <p:nvSpPr>
            <p:cNvPr id="18" name="Shape 5">
              <a:extLst>
                <a:ext uri="{FF2B5EF4-FFF2-40B4-BE49-F238E27FC236}">
                  <a16:creationId xmlns:a16="http://schemas.microsoft.com/office/drawing/2014/main" id="{AAD5FB03-F00E-4C60-BC87-0DB51D45B831}"/>
                </a:ext>
              </a:extLst>
            </p:cNvPr>
            <p:cNvSpPr/>
            <p:nvPr/>
          </p:nvSpPr>
          <p:spPr>
            <a:xfrm>
              <a:off x="4731842" y="3769162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19" name="Shape 6">
              <a:extLst>
                <a:ext uri="{FF2B5EF4-FFF2-40B4-BE49-F238E27FC236}">
                  <a16:creationId xmlns:a16="http://schemas.microsoft.com/office/drawing/2014/main" id="{EE5A5A9F-DD07-48B2-1375-76BF75027102}"/>
                </a:ext>
              </a:extLst>
            </p:cNvPr>
            <p:cNvSpPr/>
            <p:nvPr/>
          </p:nvSpPr>
          <p:spPr>
            <a:xfrm>
              <a:off x="4655642" y="3769162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A1A86C7-B578-B242-E57A-DE18638C4BD4}"/>
              </a:ext>
            </a:extLst>
          </p:cNvPr>
          <p:cNvGrpSpPr/>
          <p:nvPr/>
        </p:nvGrpSpPr>
        <p:grpSpPr>
          <a:xfrm>
            <a:off x="4034513" y="3652641"/>
            <a:ext cx="5366651" cy="808938"/>
            <a:chOff x="4731842" y="1793081"/>
            <a:chExt cx="6297018" cy="1635919"/>
          </a:xfrm>
        </p:grpSpPr>
        <p:sp>
          <p:nvSpPr>
            <p:cNvPr id="21" name="Shape 5">
              <a:extLst>
                <a:ext uri="{FF2B5EF4-FFF2-40B4-BE49-F238E27FC236}">
                  <a16:creationId xmlns:a16="http://schemas.microsoft.com/office/drawing/2014/main" id="{278DB9F5-41C8-E0CF-AB3F-AD0B63ECBFD0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22" name="Shape 6">
              <a:extLst>
                <a:ext uri="{FF2B5EF4-FFF2-40B4-BE49-F238E27FC236}">
                  <a16:creationId xmlns:a16="http://schemas.microsoft.com/office/drawing/2014/main" id="{ABE6470D-BA0E-25C8-2750-E5BAADB0FF63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26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4443181" y="2648025"/>
            <a:ext cx="4613477" cy="58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а) </a:t>
            </a: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если стоимость подарка не превышает 3 тысяч рублей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110D93-6402-8C6A-7850-60967C191107}"/>
              </a:ext>
            </a:extLst>
          </p:cNvPr>
          <p:cNvGrpSpPr/>
          <p:nvPr/>
        </p:nvGrpSpPr>
        <p:grpSpPr>
          <a:xfrm>
            <a:off x="4034513" y="4797394"/>
            <a:ext cx="5366650" cy="988718"/>
            <a:chOff x="4731842" y="1793081"/>
            <a:chExt cx="6297018" cy="1635919"/>
          </a:xfrm>
        </p:grpSpPr>
        <p:sp>
          <p:nvSpPr>
            <p:cNvPr id="5" name="Shape 5">
              <a:extLst>
                <a:ext uri="{FF2B5EF4-FFF2-40B4-BE49-F238E27FC236}">
                  <a16:creationId xmlns:a16="http://schemas.microsoft.com/office/drawing/2014/main" id="{F1CD31BD-AA0D-AA24-2EDB-4BD3D9F2482B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2860">
              <a:solidFill>
                <a:srgbClr val="00B050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6" name="Shape 6">
              <a:extLst>
                <a:ext uri="{FF2B5EF4-FFF2-40B4-BE49-F238E27FC236}">
                  <a16:creationId xmlns:a16="http://schemas.microsoft.com/office/drawing/2014/main" id="{A9012183-5D08-0B02-8C1D-64385B823698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00B050"/>
            </a:solidFill>
            <a:ln w="22860">
              <a:solidFill>
                <a:srgbClr val="00B050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7" name="Text 4">
            <a:extLst>
              <a:ext uri="{FF2B5EF4-FFF2-40B4-BE49-F238E27FC236}">
                <a16:creationId xmlns:a16="http://schemas.microsoft.com/office/drawing/2014/main" id="{65E73076-C032-9287-4E64-52368A0BD56F}"/>
              </a:ext>
            </a:extLst>
          </p:cNvPr>
          <p:cNvSpPr/>
          <p:nvPr/>
        </p:nvSpPr>
        <p:spPr>
          <a:xfrm>
            <a:off x="4415779" y="3734207"/>
            <a:ext cx="4816271" cy="14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б) </a:t>
            </a: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если подарок выражается в оказании услуг, оплате транспортных расходов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2261120" y="1284943"/>
            <a:ext cx="8977599" cy="1305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1. В каких случаях служащий имеет право принять подарок в ходе выполнения своих должностных обязанностей: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4415779" y="5123310"/>
            <a:ext cx="4750747" cy="561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подарок вручен на официальном мероприятии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232050" y="6347018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32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4733-3AE4-9B82-49DC-D6007F3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317" y="175562"/>
            <a:ext cx="9400309" cy="908368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133A63"/>
                </a:solidFill>
              </a:rPr>
              <a:t>ОТВЕТИМ НА ВОПРОСЫ:</a:t>
            </a:r>
            <a:endParaRPr lang="ru-RU" sz="2500" dirty="0">
              <a:solidFill>
                <a:srgbClr val="133A63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FEA49C4-9B90-E413-EDE8-8A1A42D4B0FD}"/>
              </a:ext>
            </a:extLst>
          </p:cNvPr>
          <p:cNvGrpSpPr/>
          <p:nvPr/>
        </p:nvGrpSpPr>
        <p:grpSpPr>
          <a:xfrm>
            <a:off x="3208587" y="2025405"/>
            <a:ext cx="6434436" cy="753243"/>
            <a:chOff x="4655642" y="3769162"/>
            <a:chExt cx="6373218" cy="1635919"/>
          </a:xfrm>
        </p:grpSpPr>
        <p:sp>
          <p:nvSpPr>
            <p:cNvPr id="18" name="Shape 5">
              <a:extLst>
                <a:ext uri="{FF2B5EF4-FFF2-40B4-BE49-F238E27FC236}">
                  <a16:creationId xmlns:a16="http://schemas.microsoft.com/office/drawing/2014/main" id="{AAD5FB03-F00E-4C60-BC87-0DB51D45B831}"/>
                </a:ext>
              </a:extLst>
            </p:cNvPr>
            <p:cNvSpPr/>
            <p:nvPr/>
          </p:nvSpPr>
          <p:spPr>
            <a:xfrm>
              <a:off x="4731842" y="3769162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19" name="Shape 6">
              <a:extLst>
                <a:ext uri="{FF2B5EF4-FFF2-40B4-BE49-F238E27FC236}">
                  <a16:creationId xmlns:a16="http://schemas.microsoft.com/office/drawing/2014/main" id="{EE5A5A9F-DD07-48B2-1375-76BF75027102}"/>
                </a:ext>
              </a:extLst>
            </p:cNvPr>
            <p:cNvSpPr/>
            <p:nvPr/>
          </p:nvSpPr>
          <p:spPr>
            <a:xfrm>
              <a:off x="4655642" y="3769162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A1A86C7-B578-B242-E57A-DE18638C4BD4}"/>
              </a:ext>
            </a:extLst>
          </p:cNvPr>
          <p:cNvGrpSpPr/>
          <p:nvPr/>
        </p:nvGrpSpPr>
        <p:grpSpPr>
          <a:xfrm>
            <a:off x="3227820" y="3136694"/>
            <a:ext cx="6434436" cy="852250"/>
            <a:chOff x="4713020" y="1793079"/>
            <a:chExt cx="6297018" cy="1635921"/>
          </a:xfrm>
        </p:grpSpPr>
        <p:sp>
          <p:nvSpPr>
            <p:cNvPr id="21" name="Shape 5">
              <a:extLst>
                <a:ext uri="{FF2B5EF4-FFF2-40B4-BE49-F238E27FC236}">
                  <a16:creationId xmlns:a16="http://schemas.microsoft.com/office/drawing/2014/main" id="{278DB9F5-41C8-E0CF-AB3F-AD0B63ECBFD0}"/>
                </a:ext>
              </a:extLst>
            </p:cNvPr>
            <p:cNvSpPr/>
            <p:nvPr/>
          </p:nvSpPr>
          <p:spPr>
            <a:xfrm>
              <a:off x="4713020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22" name="Shape 6">
              <a:extLst>
                <a:ext uri="{FF2B5EF4-FFF2-40B4-BE49-F238E27FC236}">
                  <a16:creationId xmlns:a16="http://schemas.microsoft.com/office/drawing/2014/main" id="{ABE6470D-BA0E-25C8-2750-E5BAADB0FF63}"/>
                </a:ext>
              </a:extLst>
            </p:cNvPr>
            <p:cNvSpPr/>
            <p:nvPr/>
          </p:nvSpPr>
          <p:spPr>
            <a:xfrm>
              <a:off x="4713020" y="1793079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26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3569828" y="3385338"/>
            <a:ext cx="6073195" cy="430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б</a:t>
            </a: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) да, имеет право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110D93-6402-8C6A-7850-60967C191107}"/>
              </a:ext>
            </a:extLst>
          </p:cNvPr>
          <p:cNvGrpSpPr/>
          <p:nvPr/>
        </p:nvGrpSpPr>
        <p:grpSpPr>
          <a:xfrm>
            <a:off x="3247053" y="4370531"/>
            <a:ext cx="6395970" cy="988718"/>
            <a:chOff x="4731842" y="1793081"/>
            <a:chExt cx="6297018" cy="1635919"/>
          </a:xfrm>
        </p:grpSpPr>
        <p:sp>
          <p:nvSpPr>
            <p:cNvPr id="5" name="Shape 5">
              <a:extLst>
                <a:ext uri="{FF2B5EF4-FFF2-40B4-BE49-F238E27FC236}">
                  <a16:creationId xmlns:a16="http://schemas.microsoft.com/office/drawing/2014/main" id="{F1CD31BD-AA0D-AA24-2EDB-4BD3D9F2482B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6" name="Shape 6">
              <a:extLst>
                <a:ext uri="{FF2B5EF4-FFF2-40B4-BE49-F238E27FC236}">
                  <a16:creationId xmlns:a16="http://schemas.microsoft.com/office/drawing/2014/main" id="{A9012183-5D08-0B02-8C1D-64385B823698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7" name="Text 4">
            <a:extLst>
              <a:ext uri="{FF2B5EF4-FFF2-40B4-BE49-F238E27FC236}">
                <a16:creationId xmlns:a16="http://schemas.microsoft.com/office/drawing/2014/main" id="{65E73076-C032-9287-4E64-52368A0BD56F}"/>
              </a:ext>
            </a:extLst>
          </p:cNvPr>
          <p:cNvSpPr/>
          <p:nvPr/>
        </p:nvSpPr>
        <p:spPr>
          <a:xfrm>
            <a:off x="3569828" y="2208497"/>
            <a:ext cx="6600066" cy="392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а</a:t>
            </a: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) нет, не имеет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2176245" y="1046505"/>
            <a:ext cx="8977599" cy="1305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20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Имеет ли право</a:t>
            </a:r>
            <a:r>
              <a:rPr lang="en-US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служащий заниматься оплачиваемой деятельностью помимо государственной (муниципальной) службы?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3556672" y="4566250"/>
            <a:ext cx="5215369" cy="561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да, имеет право с предварительным уведомлением представителя нанимателя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153808" y="6365404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44733-3AE4-9B82-49DC-D6007F335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035F9-6C74-FAD1-90B3-F916E7D9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317" y="175562"/>
            <a:ext cx="9400309" cy="908368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rgbClr val="133A63"/>
                </a:solidFill>
              </a:rPr>
              <a:t>ОТВЕТИМ НА ВОПРОСЫ:</a:t>
            </a:r>
            <a:endParaRPr lang="ru-RU" sz="2500" dirty="0">
              <a:solidFill>
                <a:srgbClr val="133A63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8FEA49C4-9B90-E413-EDE8-8A1A42D4B0FD}"/>
              </a:ext>
            </a:extLst>
          </p:cNvPr>
          <p:cNvGrpSpPr/>
          <p:nvPr/>
        </p:nvGrpSpPr>
        <p:grpSpPr>
          <a:xfrm>
            <a:off x="3208587" y="2025405"/>
            <a:ext cx="6434436" cy="753243"/>
            <a:chOff x="4655642" y="3769162"/>
            <a:chExt cx="6373218" cy="1635919"/>
          </a:xfrm>
        </p:grpSpPr>
        <p:sp>
          <p:nvSpPr>
            <p:cNvPr id="18" name="Shape 5">
              <a:extLst>
                <a:ext uri="{FF2B5EF4-FFF2-40B4-BE49-F238E27FC236}">
                  <a16:creationId xmlns:a16="http://schemas.microsoft.com/office/drawing/2014/main" id="{AAD5FB03-F00E-4C60-BC87-0DB51D45B831}"/>
                </a:ext>
              </a:extLst>
            </p:cNvPr>
            <p:cNvSpPr/>
            <p:nvPr/>
          </p:nvSpPr>
          <p:spPr>
            <a:xfrm>
              <a:off x="4731842" y="3769162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19" name="Shape 6">
              <a:extLst>
                <a:ext uri="{FF2B5EF4-FFF2-40B4-BE49-F238E27FC236}">
                  <a16:creationId xmlns:a16="http://schemas.microsoft.com/office/drawing/2014/main" id="{EE5A5A9F-DD07-48B2-1375-76BF75027102}"/>
                </a:ext>
              </a:extLst>
            </p:cNvPr>
            <p:cNvSpPr/>
            <p:nvPr/>
          </p:nvSpPr>
          <p:spPr>
            <a:xfrm>
              <a:off x="4655642" y="3769162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A1A86C7-B578-B242-E57A-DE18638C4BD4}"/>
              </a:ext>
            </a:extLst>
          </p:cNvPr>
          <p:cNvGrpSpPr/>
          <p:nvPr/>
        </p:nvGrpSpPr>
        <p:grpSpPr>
          <a:xfrm>
            <a:off x="3227820" y="3136694"/>
            <a:ext cx="6434436" cy="852250"/>
            <a:chOff x="4713020" y="1793079"/>
            <a:chExt cx="6297018" cy="1635921"/>
          </a:xfrm>
        </p:grpSpPr>
        <p:sp>
          <p:nvSpPr>
            <p:cNvPr id="21" name="Shape 5">
              <a:extLst>
                <a:ext uri="{FF2B5EF4-FFF2-40B4-BE49-F238E27FC236}">
                  <a16:creationId xmlns:a16="http://schemas.microsoft.com/office/drawing/2014/main" id="{278DB9F5-41C8-E0CF-AB3F-AD0B63ECBFD0}"/>
                </a:ext>
              </a:extLst>
            </p:cNvPr>
            <p:cNvSpPr/>
            <p:nvPr/>
          </p:nvSpPr>
          <p:spPr>
            <a:xfrm>
              <a:off x="4713020" y="1793081"/>
              <a:ext cx="6297018" cy="1635919"/>
            </a:xfrm>
            <a:prstGeom prst="roundRect">
              <a:avLst>
                <a:gd name="adj" fmla="val 5590"/>
              </a:avLst>
            </a:prstGeom>
            <a:solidFill>
              <a:srgbClr val="F9F9FF"/>
            </a:solidFill>
            <a:ln w="22860">
              <a:solidFill>
                <a:srgbClr val="CDCDD9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22" name="Shape 6">
              <a:extLst>
                <a:ext uri="{FF2B5EF4-FFF2-40B4-BE49-F238E27FC236}">
                  <a16:creationId xmlns:a16="http://schemas.microsoft.com/office/drawing/2014/main" id="{ABE6470D-BA0E-25C8-2750-E5BAADB0FF63}"/>
                </a:ext>
              </a:extLst>
            </p:cNvPr>
            <p:cNvSpPr/>
            <p:nvPr/>
          </p:nvSpPr>
          <p:spPr>
            <a:xfrm>
              <a:off x="4713020" y="1793079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rgbClr val="1A497D"/>
            </a:solidFill>
            <a:ln/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26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3569828" y="3385338"/>
            <a:ext cx="6073195" cy="430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б</a:t>
            </a: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) да, имеет право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110D93-6402-8C6A-7850-60967C191107}"/>
              </a:ext>
            </a:extLst>
          </p:cNvPr>
          <p:cNvGrpSpPr/>
          <p:nvPr/>
        </p:nvGrpSpPr>
        <p:grpSpPr>
          <a:xfrm>
            <a:off x="3247053" y="4370531"/>
            <a:ext cx="6395970" cy="988718"/>
            <a:chOff x="4731842" y="1793081"/>
            <a:chExt cx="6297018" cy="163591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Shape 5">
              <a:extLst>
                <a:ext uri="{FF2B5EF4-FFF2-40B4-BE49-F238E27FC236}">
                  <a16:creationId xmlns:a16="http://schemas.microsoft.com/office/drawing/2014/main" id="{F1CD31BD-AA0D-AA24-2EDB-4BD3D9F2482B}"/>
                </a:ext>
              </a:extLst>
            </p:cNvPr>
            <p:cNvSpPr/>
            <p:nvPr/>
          </p:nvSpPr>
          <p:spPr>
            <a:xfrm>
              <a:off x="4731842" y="1793081"/>
              <a:ext cx="6297018" cy="1635919"/>
            </a:xfrm>
            <a:prstGeom prst="roundRect">
              <a:avLst>
                <a:gd name="adj" fmla="val 5590"/>
              </a:avLst>
            </a:prstGeom>
            <a:grpFill/>
            <a:ln w="22860">
              <a:solidFill>
                <a:srgbClr val="00B050"/>
              </a:solidFill>
              <a:prstDash val="solid"/>
            </a:ln>
            <a:effectLst>
              <a:outerShdw dist="17780" dir="2700000" algn="bl" rotWithShape="0">
                <a:srgbClr val="CDCDD9">
                  <a:alpha val="100000"/>
                </a:srgbClr>
              </a:outerShdw>
            </a:effectLst>
          </p:spPr>
          <p:txBody>
            <a:bodyPr/>
            <a:lstStyle/>
            <a:p>
              <a:endParaRPr lang="ru-RU" sz="1500"/>
            </a:p>
          </p:txBody>
        </p:sp>
        <p:sp>
          <p:nvSpPr>
            <p:cNvPr id="6" name="Shape 6">
              <a:extLst>
                <a:ext uri="{FF2B5EF4-FFF2-40B4-BE49-F238E27FC236}">
                  <a16:creationId xmlns:a16="http://schemas.microsoft.com/office/drawing/2014/main" id="{A9012183-5D08-0B02-8C1D-64385B823698}"/>
                </a:ext>
              </a:extLst>
            </p:cNvPr>
            <p:cNvSpPr/>
            <p:nvPr/>
          </p:nvSpPr>
          <p:spPr>
            <a:xfrm>
              <a:off x="4731842" y="1793081"/>
              <a:ext cx="76200" cy="1635919"/>
            </a:xfrm>
            <a:prstGeom prst="roundRect">
              <a:avLst>
                <a:gd name="adj" fmla="val 325581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rgbClr val="00B050"/>
              </a:solidFill>
            </a:ln>
          </p:spPr>
          <p:txBody>
            <a:bodyPr/>
            <a:lstStyle/>
            <a:p>
              <a:endParaRPr lang="ru-RU" sz="1500"/>
            </a:p>
          </p:txBody>
        </p:sp>
      </p:grpSp>
      <p:sp>
        <p:nvSpPr>
          <p:cNvPr id="7" name="Text 4">
            <a:extLst>
              <a:ext uri="{FF2B5EF4-FFF2-40B4-BE49-F238E27FC236}">
                <a16:creationId xmlns:a16="http://schemas.microsoft.com/office/drawing/2014/main" id="{65E73076-C032-9287-4E64-52368A0BD56F}"/>
              </a:ext>
            </a:extLst>
          </p:cNvPr>
          <p:cNvSpPr/>
          <p:nvPr/>
        </p:nvSpPr>
        <p:spPr>
          <a:xfrm>
            <a:off x="3569828" y="2208497"/>
            <a:ext cx="6600066" cy="392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а</a:t>
            </a:r>
            <a:r>
              <a:rPr lang="ru-RU" sz="1400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) нет, не имеет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FF91EA1E-E543-9DF2-FED2-F35323AC94D8}"/>
              </a:ext>
            </a:extLst>
          </p:cNvPr>
          <p:cNvSpPr/>
          <p:nvPr/>
        </p:nvSpPr>
        <p:spPr>
          <a:xfrm>
            <a:off x="2176245" y="1046505"/>
            <a:ext cx="8977599" cy="1305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2000" b="1" dirty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Имеет ли право</a:t>
            </a:r>
            <a:r>
              <a:rPr lang="en-US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Mukta Light" pitchFamily="34" charset="-122"/>
                <a:cs typeface="Times New Roman" panose="02020603050405020304" pitchFamily="18" charset="0"/>
              </a:rPr>
              <a:t>служащий заниматься оплачиваемой деятельностью помимо государственной (муниципальной) службы?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B299A910-6C01-C24B-EE4F-B8F46E08477E}"/>
              </a:ext>
            </a:extLst>
          </p:cNvPr>
          <p:cNvSpPr/>
          <p:nvPr/>
        </p:nvSpPr>
        <p:spPr>
          <a:xfrm>
            <a:off x="3556672" y="4566250"/>
            <a:ext cx="5215369" cy="561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083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да, имеет право с предварительным уведомлением представителя нанимателя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298664" y="6410671"/>
            <a:ext cx="2743200" cy="365125"/>
          </a:xfrm>
        </p:spPr>
        <p:txBody>
          <a:bodyPr/>
          <a:lstStyle/>
          <a:p>
            <a:fld id="{E58A1B2D-D15D-440D-8A9B-646BA581E9FF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26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5260</Words>
  <Application>Microsoft Office PowerPoint</Application>
  <PresentationFormat>Широкоэкранный</PresentationFormat>
  <Paragraphs>403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Mukta Light</vt:lpstr>
      <vt:lpstr>Oswald Light</vt:lpstr>
      <vt:lpstr>Times New Roman</vt:lpstr>
      <vt:lpstr>VTB Group Cond Book</vt:lpstr>
      <vt:lpstr>Тема Office</vt:lpstr>
      <vt:lpstr>Презентация PowerPoint</vt:lpstr>
      <vt:lpstr>Презентация PowerPoint</vt:lpstr>
      <vt:lpstr>АНТИКОРРУПЦИОННЫЕ СТАНДАРТЫ ПОВЕДЕНИЯ </vt:lpstr>
      <vt:lpstr>АНТИКОРРУПЦИОННЫЕ СТАНДАРТЫ ПОВЕДЕНИЯ </vt:lpstr>
      <vt:lpstr>ТЕСТИРОВАНИЕ</vt:lpstr>
      <vt:lpstr>ОТВЕТИМ НА ВОПРОСЫ:</vt:lpstr>
      <vt:lpstr>ОТВЕТИМ НА ВОПРОСЫ:</vt:lpstr>
      <vt:lpstr>ОТВЕТИМ НА ВОПРОСЫ:</vt:lpstr>
      <vt:lpstr>ОТВЕТИМ НА ВОПРОСЫ:</vt:lpstr>
      <vt:lpstr>ОТВЕТИМ НА ВОПРОСЫ:</vt:lpstr>
      <vt:lpstr>ОТВЕТИМ НА ВОПРОСЫ:</vt:lpstr>
      <vt:lpstr>ОТВЕТИМ НА ВОПРОСЫ:</vt:lpstr>
      <vt:lpstr>ОТВЕТИМ НА ВОПРОСЫ:</vt:lpstr>
      <vt:lpstr>ОТВЕТИМ НА ВОПРОСЫ:</vt:lpstr>
      <vt:lpstr>ОТВЕТИМ НА ВОПРОСЫ:</vt:lpstr>
      <vt:lpstr>ОТВЕТИМ НА ВОПРОСЫ:</vt:lpstr>
      <vt:lpstr>ОТВЕТИМ НА ВОПРОСЫ:</vt:lpstr>
      <vt:lpstr>ОБЯЗАННОСТИ</vt:lpstr>
      <vt:lpstr>Представление сведений о доходах, об имуществе и обязательствах имущественного характера</vt:lpstr>
      <vt:lpstr>Уведомление представителя нанимателя о личной заинтересованности при исполнении должностных обязанностей, которая может привести к конфликту интересов, принимать меры по предотвращению такого конфликта</vt:lpstr>
      <vt:lpstr>ЗАПРЕТЫ</vt:lpstr>
      <vt:lpstr>Запрет открывать и иметь счета (вклады), хранить наличные денежные средства и ценности  в иностранных банках, владеть и (или) пользоваться иностранными финансовыми инструментами</vt:lpstr>
      <vt:lpstr>Запрет открывать и иметь счета (вклады), хранить наличные денежные средства и ценности  в иностранных банках, владеть и (или) пользоваться иностранными финансовыми инструментами</vt:lpstr>
      <vt:lpstr>Запрет открывать и иметь счета (вклады), хранить наличные денежные средства и ценности в иностранных банках, владеть и (или) пользоваться иностранными финансовыми инструментами</vt:lpstr>
      <vt:lpstr>Запрет открывать и иметь счета (вклады), хранить наличные денежные средства и ценности в иностранных банках, владеть и (или) пользоваться иностранными финансовыми инструментами</vt:lpstr>
      <vt:lpstr>Запрет получать в связи с исполнением должностных обязанностей вознаграждения от физических и юридических лиц (подарки, денежное вознаграждение, ссуды, услуги, оплату развлечений, отдыха, транспортных расходов и иные вознаграждения).</vt:lpstr>
      <vt:lpstr>Служащий не может находиться на гражданской (муниципальной) службе в случае:</vt:lpstr>
      <vt:lpstr>Осуществление служащими иной оплачиваемой работы </vt:lpstr>
      <vt:lpstr>Осуществление служащими иной оплачиваемой работы </vt:lpstr>
      <vt:lpstr>Ограничения, налагаемые на гражданина, замещавшего должность государственной или муниципальной службы, при заключении им трудового или гражданско-правового договора</vt:lpstr>
      <vt:lpstr>«Закон простыми словами: уголовные статьи и их последствия»</vt:lpstr>
      <vt:lpstr> выполняют организационно-распорядительные или административно-хозяйственные функции в определённых организациях и органах.</vt:lpstr>
      <vt:lpstr>Презентация PowerPoint</vt:lpstr>
      <vt:lpstr>ст. 285 УК РФ «Злоупотребление должностными полномочиями»</vt:lpstr>
      <vt:lpstr>ст. 286 УК РФ  «Превышение  должностных полномочий»</vt:lpstr>
      <vt:lpstr>ст. 290 УК РФ  «Получение взятки»</vt:lpstr>
      <vt:lpstr>ст. 292 УК РФ  «Служебный подлог»</vt:lpstr>
      <vt:lpstr>ст. 160 УК РФ  «Присвоение и растрата»</vt:lpstr>
      <vt:lpstr>ОБЪЯСНИТЕ СИТУАЦИЮ</vt:lpstr>
      <vt:lpstr>ОБЪЯСНИТЕ СИТУАЦИЮ</vt:lpstr>
      <vt:lpstr>ОБЪЯСНИТЕ СИТУАЦИЮ</vt:lpstr>
      <vt:lpstr>ОБЪЯСНИТЕ СИТУАЦИЮ</vt:lpstr>
      <vt:lpstr>ОБЪЯСНИТЕ СИТУАЦИЮ</vt:lpstr>
      <vt:lpstr>Управление по профилактике коррупционных и иных правонарушений Чукотского автономного округа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Синие боковые стороны, presentation-creation.ru</dc:title>
  <dc:creator>User Obstinate</dc:creator>
  <cp:lastModifiedBy>Коновальчук Екатерина Андреевна</cp:lastModifiedBy>
  <cp:revision>131</cp:revision>
  <cp:lastPrinted>2026-03-11T06:54:38Z</cp:lastPrinted>
  <dcterms:created xsi:type="dcterms:W3CDTF">2021-05-04T06:37:33Z</dcterms:created>
  <dcterms:modified xsi:type="dcterms:W3CDTF">2026-03-12T02:43:31Z</dcterms:modified>
</cp:coreProperties>
</file>