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14" r:id="rId1"/>
  </p:sldMasterIdLst>
  <p:notesMasterIdLst>
    <p:notesMasterId r:id="rId10"/>
  </p:notesMasterIdLst>
  <p:sldIdLst>
    <p:sldId id="257" r:id="rId2"/>
    <p:sldId id="412" r:id="rId3"/>
    <p:sldId id="413" r:id="rId4"/>
    <p:sldId id="415" r:id="rId5"/>
    <p:sldId id="425" r:id="rId6"/>
    <p:sldId id="426" r:id="rId7"/>
    <p:sldId id="427" r:id="rId8"/>
    <p:sldId id="428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61C"/>
    <a:srgbClr val="800080"/>
    <a:srgbClr val="000099"/>
    <a:srgbClr val="3333CC"/>
    <a:srgbClr val="3333FF"/>
    <a:srgbClr val="0033CC"/>
    <a:srgbClr val="9999FF"/>
    <a:srgbClr val="CC3399"/>
    <a:srgbClr val="BFB3F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99853" autoAdjust="0"/>
  </p:normalViewPr>
  <p:slideViewPr>
    <p:cSldViewPr snapToGrid="0">
      <p:cViewPr>
        <p:scale>
          <a:sx n="100" d="100"/>
          <a:sy n="100" d="100"/>
        </p:scale>
        <p:origin x="-15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28372103669723"/>
          <c:y val="3.2404871968692794E-2"/>
          <c:w val="0.75026775776064636"/>
          <c:h val="0.7847260572446933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Валовой региональный продукт, млрд. рублей</c:v>
                </c:pt>
              </c:strCache>
            </c:strRef>
          </c:tx>
          <c:spPr>
            <a:solidFill>
              <a:srgbClr val="5DCEAF">
                <a:lumMod val="75000"/>
              </a:srgbClr>
            </a:solidFill>
            <a:ln w="186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numFmt formatCode="#,##0.0" sourceLinked="0"/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Sheet1!$B$2:$G$2</c:f>
              <c:numCache>
                <c:formatCode>0.0</c:formatCode>
                <c:ptCount val="6"/>
                <c:pt idx="0">
                  <c:v>94.884</c:v>
                </c:pt>
                <c:pt idx="1">
                  <c:v>103.848</c:v>
                </c:pt>
                <c:pt idx="2">
                  <c:v>114.59699999999999</c:v>
                </c:pt>
                <c:pt idx="3">
                  <c:v>136.57599999999999</c:v>
                </c:pt>
                <c:pt idx="4">
                  <c:v>165.631</c:v>
                </c:pt>
                <c:pt idx="5">
                  <c:v>166.94499999999999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304431488"/>
        <c:axId val="304433792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Индекс физического объема, %</c:v>
                </c:pt>
              </c:strCache>
            </c:strRef>
          </c:tx>
          <c:spPr>
            <a:ln w="46747">
              <a:solidFill>
                <a:srgbClr val="0070C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B0F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023507042814087E-2"/>
                  <c:y val="-5.033097395849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325021872265984E-2"/>
                  <c:y val="-5.022330852127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921697287839021E-2"/>
                  <c:y val="-4.5545865274228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504475536977361E-2"/>
                  <c:y val="-5.0013133560487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006999125109405E-2"/>
                  <c:y val="-2.9189164166944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9440069991253E-2"/>
                  <c:y val="-4.0947116987001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7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Sheet1!$B$3:$G$3</c:f>
              <c:numCache>
                <c:formatCode>0.0</c:formatCode>
                <c:ptCount val="6"/>
                <c:pt idx="0">
                  <c:v>104.5</c:v>
                </c:pt>
                <c:pt idx="1">
                  <c:v>99.7</c:v>
                </c:pt>
                <c:pt idx="2">
                  <c:v>103.32</c:v>
                </c:pt>
                <c:pt idx="3">
                  <c:v>111.29</c:v>
                </c:pt>
                <c:pt idx="4">
                  <c:v>112.5</c:v>
                </c:pt>
                <c:pt idx="5">
                  <c:v>99.3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588288"/>
        <c:axId val="304590208"/>
      </c:lineChart>
      <c:catAx>
        <c:axId val="3044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04433792"/>
        <c:crosses val="autoZero"/>
        <c:auto val="0"/>
        <c:lblAlgn val="ctr"/>
        <c:lblOffset val="98"/>
        <c:tickLblSkip val="1"/>
        <c:tickMarkSkip val="1"/>
        <c:noMultiLvlLbl val="0"/>
      </c:catAx>
      <c:valAx>
        <c:axId val="304433792"/>
        <c:scaling>
          <c:orientation val="minMax"/>
          <c:max val="1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млрд.</a:t>
                </a:r>
                <a:r>
                  <a:rPr lang="ru-RU" sz="1200" baseline="0" dirty="0" smtClean="0"/>
                  <a:t> рублей</a:t>
                </a:r>
                <a:endParaRPr lang="ru-RU" sz="1200" dirty="0"/>
              </a:p>
            </c:rich>
          </c:tx>
          <c:layout/>
          <c:overlay val="0"/>
        </c:title>
        <c:numFmt formatCode="#,##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04431488"/>
        <c:crosses val="autoZero"/>
        <c:crossBetween val="between"/>
      </c:valAx>
      <c:catAx>
        <c:axId val="304588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590208"/>
        <c:crosses val="autoZero"/>
        <c:auto val="0"/>
        <c:lblAlgn val="ctr"/>
        <c:lblOffset val="100"/>
        <c:noMultiLvlLbl val="0"/>
      </c:catAx>
      <c:valAx>
        <c:axId val="304590208"/>
        <c:scaling>
          <c:orientation val="minMax"/>
          <c:max val="145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/>
          <c:overlay val="0"/>
        </c:title>
        <c:numFmt formatCode="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04588288"/>
        <c:crosses val="max"/>
        <c:crossBetween val="between"/>
        <c:majorUnit val="20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12774021332439828"/>
          <c:y val="0.86347663753023851"/>
          <c:w val="0.77731948400067008"/>
          <c:h val="0.13619297608809952"/>
        </c:manualLayout>
      </c:layout>
      <c:overlay val="0"/>
      <c:spPr>
        <a:noFill/>
        <a:ln w="9176">
          <a:noFill/>
        </a:ln>
      </c:spPr>
      <c:txPr>
        <a:bodyPr/>
        <a:lstStyle/>
        <a:p>
          <a:pPr>
            <a:defRPr sz="110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586" b="0" i="0" u="none" strike="noStrike" baseline="0">
          <a:solidFill>
            <a:schemeClr val="tx1"/>
          </a:solidFill>
          <a:latin typeface="Times New Roman" pitchFamily="18" charset="0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067396858810855"/>
          <c:y val="6.0109272370410007E-2"/>
          <c:w val="0.43564356435643581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solidFill>
              <a:schemeClr val="accent4"/>
            </a:solidFill>
          </c:spPr>
          <c:invertIfNegative val="0"/>
          <c:dPt>
            <c:idx val="7"/>
            <c:invertIfNegative val="0"/>
            <c:bubble3D val="0"/>
          </c:dPt>
          <c:dPt>
            <c:idx val="9"/>
            <c:invertIfNegative val="0"/>
            <c:bubble3D val="0"/>
            <c:spPr>
              <a:gradFill>
                <a:gsLst>
                  <a:gs pos="76000">
                    <a:schemeClr val="accent4"/>
                  </a:gs>
                  <a:gs pos="18000">
                    <a:schemeClr val="accent4"/>
                  </a:gs>
                  <a:gs pos="52000">
                    <a:srgbClr val="FFFF00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7.1532493348263351E-2"/>
                  <c:y val="-4.93933562435535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>
                <a:noFill/>
              </c:spPr>
              <c:txPr>
                <a:bodyPr/>
                <a:lstStyle/>
                <a:p>
                  <a:pPr>
                    <a:defRPr sz="13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Sheet1!$A$1:$K$1</c:f>
              <c:strCache>
                <c:ptCount val="11"/>
                <c:pt idx="0">
                  <c:v>Республика Бурятия</c:v>
                </c:pt>
                <c:pt idx="1">
                  <c:v>Забайкальский край</c:v>
                </c:pt>
                <c:pt idx="2">
                  <c:v>Еврейская автономная область</c:v>
                </c:pt>
                <c:pt idx="3">
                  <c:v>Амурская область</c:v>
                </c:pt>
                <c:pt idx="4">
                  <c:v>Приморский край</c:v>
                </c:pt>
                <c:pt idx="5">
                  <c:v>Хабаровский край</c:v>
                </c:pt>
                <c:pt idx="6">
                  <c:v>Камчатский край</c:v>
                </c:pt>
                <c:pt idx="7">
                  <c:v>Республика Саха (Якутия)</c:v>
                </c:pt>
                <c:pt idx="8">
                  <c:v>Магаданская область</c:v>
                </c:pt>
                <c:pt idx="9">
                  <c:v>Чукотский авт.округ</c:v>
                </c:pt>
                <c:pt idx="10">
                  <c:v>Сахалинская область</c:v>
                </c:pt>
              </c:strCache>
            </c:strRef>
          </c:cat>
          <c:val>
            <c:numRef>
              <c:f>Sheet1!$A$2:$K$2</c:f>
              <c:numCache>
                <c:formatCode>General</c:formatCode>
                <c:ptCount val="11"/>
                <c:pt idx="0">
                  <c:v>290</c:v>
                </c:pt>
                <c:pt idx="1">
                  <c:v>343</c:v>
                </c:pt>
                <c:pt idx="2">
                  <c:v>356</c:v>
                </c:pt>
                <c:pt idx="3">
                  <c:v>521</c:v>
                </c:pt>
                <c:pt idx="4">
                  <c:v>562</c:v>
                </c:pt>
                <c:pt idx="5">
                  <c:v>609</c:v>
                </c:pt>
                <c:pt idx="6">
                  <c:v>891</c:v>
                </c:pt>
                <c:pt idx="7">
                  <c:v>1259</c:v>
                </c:pt>
                <c:pt idx="8">
                  <c:v>1518</c:v>
                </c:pt>
                <c:pt idx="9">
                  <c:v>1899</c:v>
                </c:pt>
                <c:pt idx="10">
                  <c:v>2401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79"/>
        <c:axId val="166521472"/>
        <c:axId val="170484096"/>
      </c:barChart>
      <c:catAx>
        <c:axId val="166521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/>
            </a:pPr>
            <a:endParaRPr lang="ru-RU"/>
          </a:p>
        </c:txPr>
        <c:crossAx val="17048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484096"/>
        <c:scaling>
          <c:orientation val="minMax"/>
          <c:max val="2050"/>
        </c:scaling>
        <c:delete val="1"/>
        <c:axPos val="b"/>
        <c:numFmt formatCode="General" sourceLinked="1"/>
        <c:majorTickMark val="out"/>
        <c:minorTickMark val="none"/>
        <c:tickLblPos val="nextTo"/>
        <c:crossAx val="166521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49" b="1" i="0" u="none" strike="noStrike" baseline="0">
                <a:solidFill>
                  <a:schemeClr val="tx1"/>
                </a:solidFill>
                <a:latin typeface="Times New Roman" pitchFamily="18" charset="0"/>
                <a:ea typeface="Arial Narrow"/>
                <a:cs typeface="Times New Roman" pitchFamily="18" charset="0"/>
              </a:defRPr>
            </a:pPr>
            <a:r>
              <a:rPr lang="ru-RU" sz="1749">
                <a:latin typeface="Times New Roman" pitchFamily="18" charset="0"/>
                <a:cs typeface="Times New Roman" pitchFamily="18" charset="0"/>
              </a:rPr>
              <a:t>Добыча газа, </a:t>
            </a:r>
            <a:r>
              <a:rPr lang="ru-RU" sz="1749" smtClean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749">
                <a:latin typeface="Times New Roman" pitchFamily="18" charset="0"/>
                <a:cs typeface="Times New Roman" pitchFamily="18" charset="0"/>
              </a:rPr>
              <a:t>куб. </a:t>
            </a:r>
            <a:r>
              <a:rPr lang="ru-RU" sz="1749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1749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736842105263158"/>
          <c:y val="1.9157088122605363E-2"/>
        </c:manualLayout>
      </c:layout>
      <c:overlay val="0"/>
      <c:spPr>
        <a:noFill/>
        <a:ln w="2776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4202946405892912E-2"/>
          <c:y val="0.15647011784511791"/>
          <c:w val="0.84878212743418602"/>
          <c:h val="0.6748547979797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Газ, млн. м3</c:v>
                </c:pt>
              </c:strCache>
            </c:strRef>
          </c:tx>
          <c:spPr>
            <a:gradFill rotWithShape="1">
              <a:gsLst>
                <a:gs pos="42000">
                  <a:schemeClr val="tx2">
                    <a:lumMod val="40000"/>
                    <a:lumOff val="60000"/>
                  </a:schemeClr>
                </a:gs>
                <a:gs pos="94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0.0" sourceLinked="0"/>
            <c:spPr>
              <a:noFill/>
              <a:ln w="2776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Sheet1!$B$2:$G$2</c:f>
              <c:numCache>
                <c:formatCode>#,##0.0</c:formatCode>
                <c:ptCount val="6"/>
                <c:pt idx="0">
                  <c:v>65.45</c:v>
                </c:pt>
                <c:pt idx="1">
                  <c:v>69.650000000000006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70520576"/>
        <c:axId val="170522112"/>
      </c:barChart>
      <c:catAx>
        <c:axId val="17052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0" b="0" i="0" u="none" strike="noStrike" kern="1000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7052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522112"/>
        <c:scaling>
          <c:orientation val="minMax"/>
          <c:max val="73"/>
          <c:min val="0"/>
        </c:scaling>
        <c:delete val="0"/>
        <c:axPos val="l"/>
        <c:majorGridlines>
          <c:spPr>
            <a:ln w="14976">
              <a:solidFill>
                <a:srgbClr val="C0C0C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7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2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70520576"/>
        <c:crosses val="autoZero"/>
        <c:crossBetween val="between"/>
        <c:majorUnit val="10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48" b="1" i="0" u="none" strike="noStrike" baseline="0">
                <a:solidFill>
                  <a:schemeClr val="tx1"/>
                </a:solidFill>
                <a:latin typeface="Times New Roman" pitchFamily="18" charset="0"/>
                <a:ea typeface="Arial Narrow"/>
                <a:cs typeface="Times New Roman" pitchFamily="18" charset="0"/>
              </a:defRPr>
            </a:pPr>
            <a:r>
              <a:rPr lang="ru-RU" sz="1748" dirty="0">
                <a:latin typeface="Times New Roman" pitchFamily="18" charset="0"/>
                <a:cs typeface="Times New Roman" pitchFamily="18" charset="0"/>
              </a:rPr>
              <a:t>Добыча </a:t>
            </a:r>
            <a:r>
              <a:rPr lang="ru-RU" sz="1748" dirty="0" smtClean="0">
                <a:latin typeface="Times New Roman" pitchFamily="18" charset="0"/>
                <a:cs typeface="Times New Roman" pitchFamily="18" charset="0"/>
              </a:rPr>
              <a:t>угля, тыс. тонн</a:t>
            </a:r>
            <a:endParaRPr lang="ru-RU" sz="1749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929824561403508"/>
          <c:y val="1.9157088122605363E-2"/>
        </c:manualLayout>
      </c:layout>
      <c:overlay val="0"/>
      <c:spPr>
        <a:noFill/>
        <a:ln w="2775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835929892672756"/>
          <c:y val="0.15490302267418141"/>
          <c:w val="0.84878212743418602"/>
          <c:h val="0.6748547979797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Уголь, тыс. тонн</c:v>
                </c:pt>
              </c:strCache>
            </c:strRef>
          </c:tx>
          <c:spPr>
            <a:gradFill rotWithShape="1">
              <a:gsLst>
                <a:gs pos="59000">
                  <a:schemeClr val="tx1">
                    <a:lumMod val="50000"/>
                    <a:lumOff val="50000"/>
                  </a:schemeClr>
                </a:gs>
                <a:gs pos="85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4"/>
            <c:invertIfNegative val="0"/>
            <c:bubble3D val="0"/>
            <c:spPr>
              <a:gradFill rotWithShape="1">
                <a:gsLst>
                  <a:gs pos="59000">
                    <a:schemeClr val="tx1">
                      <a:lumMod val="50000"/>
                      <a:lumOff val="50000"/>
                    </a:schemeClr>
                  </a:gs>
                  <a:gs pos="85000">
                    <a:srgbClr val="C4D6EB"/>
                  </a:gs>
                  <a:gs pos="100000">
                    <a:srgbClr val="FFEBFA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numFmt formatCode="#,##0.0" sourceLinked="0"/>
            <c:spPr>
              <a:noFill/>
              <a:ln w="27758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Sheet1!$B$2:$G$2</c:f>
              <c:numCache>
                <c:formatCode>#,##0.0</c:formatCode>
                <c:ptCount val="6"/>
                <c:pt idx="0">
                  <c:v>832.7</c:v>
                </c:pt>
                <c:pt idx="1">
                  <c:v>895.06</c:v>
                </c:pt>
                <c:pt idx="2">
                  <c:v>950</c:v>
                </c:pt>
                <c:pt idx="3">
                  <c:v>1120</c:v>
                </c:pt>
                <c:pt idx="4">
                  <c:v>1120</c:v>
                </c:pt>
                <c:pt idx="5">
                  <c:v>1620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73299968"/>
        <c:axId val="173326336"/>
      </c:barChart>
      <c:catAx>
        <c:axId val="17329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9" b="0" i="0" u="none" strike="noStrike" kern="1000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73326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3326336"/>
        <c:scaling>
          <c:orientation val="minMax"/>
          <c:max val="1650"/>
          <c:min val="0"/>
        </c:scaling>
        <c:delete val="0"/>
        <c:axPos val="l"/>
        <c:majorGridlines>
          <c:spPr>
            <a:ln w="14970">
              <a:solidFill>
                <a:srgbClr val="C0C0C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7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1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73299968"/>
        <c:crosses val="autoZero"/>
        <c:crossBetween val="between"/>
        <c:majorUnit val="200"/>
        <c:minorUnit val="20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430462911881236"/>
          <c:y val="6.2798392144341131E-2"/>
          <c:w val="0.43564356435643581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solidFill>
              <a:schemeClr val="accent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  <c:spPr>
              <a:gradFill>
                <a:gsLst>
                  <a:gs pos="48000">
                    <a:srgbClr val="ECEC20"/>
                  </a:gs>
                  <a:gs pos="18000">
                    <a:schemeClr val="accent4"/>
                  </a:gs>
                  <a:gs pos="91000">
                    <a:schemeClr val="accent4"/>
                  </a:gs>
                  <a:gs pos="17000">
                    <a:schemeClr val="accent4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Sheet1!$A$1:$K$1</c:f>
              <c:strCache>
                <c:ptCount val="11"/>
                <c:pt idx="0">
                  <c:v>Приморский край</c:v>
                </c:pt>
                <c:pt idx="1">
                  <c:v>Камчатский край</c:v>
                </c:pt>
                <c:pt idx="2">
                  <c:v>Республика Саха (Якутия)</c:v>
                </c:pt>
                <c:pt idx="3">
                  <c:v>Амурская область</c:v>
                </c:pt>
                <c:pt idx="4">
                  <c:v>Сахалинская область</c:v>
                </c:pt>
                <c:pt idx="5">
                  <c:v>Забайкальский край</c:v>
                </c:pt>
                <c:pt idx="6">
                  <c:v>Хабаровский край</c:v>
                </c:pt>
                <c:pt idx="7">
                  <c:v>Чукотский авт.округ</c:v>
                </c:pt>
                <c:pt idx="8">
                  <c:v>Еврейская автономная область</c:v>
                </c:pt>
                <c:pt idx="9">
                  <c:v>Магаданская область</c:v>
                </c:pt>
                <c:pt idx="10">
                  <c:v>Республика Бурятия</c:v>
                </c:pt>
              </c:strCache>
            </c:strRef>
          </c:cat>
          <c:val>
            <c:numRef>
              <c:f>Sheet1!$A$2:$K$2</c:f>
              <c:numCache>
                <c:formatCode>0.000</c:formatCode>
                <c:ptCount val="11"/>
                <c:pt idx="0">
                  <c:v>80.5</c:v>
                </c:pt>
                <c:pt idx="1">
                  <c:v>94.3</c:v>
                </c:pt>
                <c:pt idx="2">
                  <c:v>95.3</c:v>
                </c:pt>
                <c:pt idx="3">
                  <c:v>95.7</c:v>
                </c:pt>
                <c:pt idx="4">
                  <c:v>96.9</c:v>
                </c:pt>
                <c:pt idx="5">
                  <c:v>99.4</c:v>
                </c:pt>
                <c:pt idx="6">
                  <c:v>100.5</c:v>
                </c:pt>
                <c:pt idx="7">
                  <c:v>101</c:v>
                </c:pt>
                <c:pt idx="8">
                  <c:v>102.4</c:v>
                </c:pt>
                <c:pt idx="9">
                  <c:v>105.7</c:v>
                </c:pt>
                <c:pt idx="10">
                  <c:v>113.2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5"/>
        <c:axId val="167239040"/>
        <c:axId val="167240832"/>
      </c:barChart>
      <c:catAx>
        <c:axId val="167239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 anchor="b" anchorCtr="0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24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240832"/>
        <c:scaling>
          <c:orientation val="minMax"/>
          <c:max val="143"/>
          <c:min val="0"/>
        </c:scaling>
        <c:delete val="1"/>
        <c:axPos val="b"/>
        <c:numFmt formatCode="0.000" sourceLinked="1"/>
        <c:majorTickMark val="out"/>
        <c:minorTickMark val="none"/>
        <c:tickLblPos val="nextTo"/>
        <c:crossAx val="167239040"/>
        <c:crossesAt val="1"/>
        <c:crossBetween val="between"/>
      </c:valAx>
      <c:spPr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51251349535213"/>
          <c:y val="3.669670484388065E-2"/>
          <c:w val="0.78148777401882674"/>
          <c:h val="0.7639239255540206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Объем отгруженных товаров, выполненных работ и услуг, млрд. руб.</c:v>
                </c:pt>
              </c:strCache>
            </c:strRef>
          </c:tx>
          <c:spPr>
            <a:gradFill rotWithShape="1">
              <a:gsLst>
                <a:gs pos="0">
                  <a:srgbClr val="5DCEAF">
                    <a:shade val="51000"/>
                    <a:satMod val="130000"/>
                  </a:srgbClr>
                </a:gs>
                <a:gs pos="80000">
                  <a:srgbClr val="5DCEAF">
                    <a:shade val="93000"/>
                    <a:satMod val="130000"/>
                  </a:srgbClr>
                </a:gs>
                <a:gs pos="100000">
                  <a:srgbClr val="5DCEA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Sheet1!$B$2:$G$2</c:f>
              <c:numCache>
                <c:formatCode>#,##0.0</c:formatCode>
                <c:ptCount val="6"/>
                <c:pt idx="0">
                  <c:v>92.1</c:v>
                </c:pt>
                <c:pt idx="1">
                  <c:v>130.64099999999999</c:v>
                </c:pt>
                <c:pt idx="2">
                  <c:v>132.46700000000001</c:v>
                </c:pt>
                <c:pt idx="3">
                  <c:v>128.47999999999999</c:v>
                </c:pt>
                <c:pt idx="4">
                  <c:v>140.66300000000001</c:v>
                </c:pt>
                <c:pt idx="5">
                  <c:v>140.97499999999999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167993344"/>
        <c:axId val="167994880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Индекс промышленного производства, %</c:v>
                </c:pt>
              </c:strCache>
            </c:strRef>
          </c:tx>
          <c:spPr>
            <a:ln w="46747">
              <a:solidFill>
                <a:srgbClr val="0070C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B0F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2864396921975677E-2"/>
                  <c:y val="-3.6768074683499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554849677881175E-2"/>
                  <c:y val="-5.3105268235412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053104867573369E-2"/>
                  <c:y val="-4.760827473469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2487025769506085E-2"/>
                  <c:y val="-4.6825812427623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148398353614883E-2"/>
                  <c:y val="-5.855989912715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112188529758545E-2"/>
                  <c:y val="-6.1701210581028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337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Sheet1!$B$3:$G$3</c:f>
              <c:numCache>
                <c:formatCode>#,##0.0</c:formatCode>
                <c:ptCount val="6"/>
                <c:pt idx="0" formatCode="0.0">
                  <c:v>105.8</c:v>
                </c:pt>
                <c:pt idx="1">
                  <c:v>101</c:v>
                </c:pt>
                <c:pt idx="2" formatCode="0.0">
                  <c:v>94.4</c:v>
                </c:pt>
                <c:pt idx="3" formatCode="0.0">
                  <c:v>96.32</c:v>
                </c:pt>
                <c:pt idx="4" formatCode="0.0">
                  <c:v>105.98</c:v>
                </c:pt>
                <c:pt idx="5" formatCode="0.0">
                  <c:v>98.46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* - оценка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996800"/>
        <c:axId val="168010880"/>
      </c:lineChart>
      <c:catAx>
        <c:axId val="1679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994880"/>
        <c:crosses val="autoZero"/>
        <c:auto val="0"/>
        <c:lblAlgn val="ctr"/>
        <c:lblOffset val="98"/>
        <c:tickLblSkip val="1"/>
        <c:tickMarkSkip val="1"/>
        <c:noMultiLvlLbl val="0"/>
      </c:catAx>
      <c:valAx>
        <c:axId val="16799488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млрд. рублей</a:t>
                </a:r>
                <a:endParaRPr lang="ru-RU" sz="1200" dirty="0"/>
              </a:p>
            </c:rich>
          </c:tx>
          <c:layout/>
          <c:overlay val="0"/>
        </c:title>
        <c:numFmt formatCode="#,##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993344"/>
        <c:crosses val="autoZero"/>
        <c:crossBetween val="between"/>
        <c:majorUnit val="20"/>
      </c:valAx>
      <c:catAx>
        <c:axId val="167996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010880"/>
        <c:crosses val="autoZero"/>
        <c:auto val="0"/>
        <c:lblAlgn val="ctr"/>
        <c:lblOffset val="100"/>
        <c:noMultiLvlLbl val="0"/>
      </c:catAx>
      <c:valAx>
        <c:axId val="168010880"/>
        <c:scaling>
          <c:orientation val="minMax"/>
          <c:max val="11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/>
          <c:overlay val="0"/>
        </c:title>
        <c:numFmt formatCode="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996800"/>
        <c:crosses val="max"/>
        <c:crossBetween val="between"/>
        <c:majorUnit val="10"/>
      </c:valAx>
    </c:plotArea>
    <c:legend>
      <c:legendPos val="b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6.2033876958845699E-2"/>
          <c:y val="0.84784896532206633"/>
          <c:w val="0.85488636363636361"/>
          <c:h val="9.7725911071984042E-2"/>
        </c:manualLayout>
      </c:layout>
      <c:overlay val="1"/>
      <c:spPr>
        <a:noFill/>
        <a:ln w="9176">
          <a:noFill/>
        </a:ln>
      </c:spPr>
      <c:txPr>
        <a:bodyPr/>
        <a:lstStyle/>
        <a:p>
          <a:pPr>
            <a:defRPr sz="110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586" b="0" i="0" u="none" strike="noStrike" baseline="0">
          <a:solidFill>
            <a:schemeClr val="tx1"/>
          </a:solidFill>
          <a:latin typeface="Times New Roman" pitchFamily="18" charset="0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28372103669723"/>
          <c:y val="3.2404871968692794E-2"/>
          <c:w val="0.75026775776064636"/>
          <c:h val="0.7847260572446933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Инвестиции в основной капитал, млн. рублей</c:v>
                </c:pt>
              </c:strCache>
            </c:strRef>
          </c:tx>
          <c:spPr>
            <a:solidFill>
              <a:srgbClr val="5DCEAF">
                <a:lumMod val="75000"/>
              </a:srgbClr>
            </a:solidFill>
            <a:ln w="186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4"/>
              <c:layout>
                <c:manualLayout>
                  <c:x val="0"/>
                  <c:y val="0.420663198720724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602009581447767E-3"/>
                  <c:y val="0.432535712903031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Sheet1!$B$2:$G$2</c:f>
              <c:numCache>
                <c:formatCode>0.0</c:formatCode>
                <c:ptCount val="6"/>
                <c:pt idx="0">
                  <c:v>27211.4</c:v>
                </c:pt>
                <c:pt idx="1">
                  <c:v>33069.9</c:v>
                </c:pt>
                <c:pt idx="2">
                  <c:v>60457.8</c:v>
                </c:pt>
                <c:pt idx="3">
                  <c:v>111128.36</c:v>
                </c:pt>
                <c:pt idx="4">
                  <c:v>149919.6</c:v>
                </c:pt>
                <c:pt idx="5">
                  <c:v>152913.15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167731200"/>
        <c:axId val="167732736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Индекс физического объема, %</c:v>
                </c:pt>
              </c:strCache>
            </c:strRef>
          </c:tx>
          <c:spPr>
            <a:ln w="46747">
              <a:solidFill>
                <a:srgbClr val="0070C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B0F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023507042814087E-2"/>
                  <c:y val="-5.033097395849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882246290370962E-2"/>
                  <c:y val="-6.6084013211664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921697287839021E-2"/>
                  <c:y val="-4.5545865274228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504475536977361E-2"/>
                  <c:y val="-5.0013133560487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183637516954717E-2"/>
                  <c:y val="-3.5986674152776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58173555346732E-2"/>
                  <c:y val="-3.4150115065939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7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Sheet1!$B$3:$G$3</c:f>
              <c:numCache>
                <c:formatCode>0.0</c:formatCode>
                <c:ptCount val="6"/>
                <c:pt idx="0">
                  <c:v>149.1</c:v>
                </c:pt>
                <c:pt idx="1">
                  <c:v>109.1</c:v>
                </c:pt>
                <c:pt idx="2">
                  <c:v>173.45</c:v>
                </c:pt>
                <c:pt idx="3">
                  <c:v>174.89</c:v>
                </c:pt>
                <c:pt idx="4">
                  <c:v>128.61000000000001</c:v>
                </c:pt>
                <c:pt idx="5">
                  <c:v>97.42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734656"/>
        <c:axId val="167752832"/>
      </c:lineChart>
      <c:catAx>
        <c:axId val="16773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732736"/>
        <c:crosses val="autoZero"/>
        <c:auto val="0"/>
        <c:lblAlgn val="ctr"/>
        <c:lblOffset val="98"/>
        <c:tickLblSkip val="1"/>
        <c:tickMarkSkip val="1"/>
        <c:noMultiLvlLbl val="0"/>
      </c:catAx>
      <c:valAx>
        <c:axId val="167732736"/>
        <c:scaling>
          <c:orientation val="minMax"/>
          <c:max val="16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млн.</a:t>
                </a:r>
                <a:r>
                  <a:rPr lang="ru-RU" sz="1200" baseline="0" dirty="0" smtClean="0"/>
                  <a:t> рублей</a:t>
                </a:r>
                <a:endParaRPr lang="ru-RU" sz="1200" dirty="0"/>
              </a:p>
            </c:rich>
          </c:tx>
          <c:layout/>
          <c:overlay val="0"/>
        </c:title>
        <c:numFmt formatCode="#,##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731200"/>
        <c:crosses val="autoZero"/>
        <c:crossBetween val="between"/>
        <c:majorUnit val="20000"/>
      </c:valAx>
      <c:catAx>
        <c:axId val="167734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752832"/>
        <c:crosses val="autoZero"/>
        <c:auto val="0"/>
        <c:lblAlgn val="ctr"/>
        <c:lblOffset val="100"/>
        <c:noMultiLvlLbl val="0"/>
      </c:catAx>
      <c:valAx>
        <c:axId val="167752832"/>
        <c:scaling>
          <c:orientation val="minMax"/>
          <c:max val="18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/>
          <c:overlay val="0"/>
        </c:title>
        <c:numFmt formatCode="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734656"/>
        <c:crosses val="max"/>
        <c:crossBetween val="between"/>
        <c:majorUnit val="20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12774021332439828"/>
          <c:y val="0.86347663753023851"/>
          <c:w val="0.77731948400067008"/>
          <c:h val="0.13619297608809952"/>
        </c:manualLayout>
      </c:layout>
      <c:overlay val="0"/>
      <c:spPr>
        <a:noFill/>
        <a:ln w="9176">
          <a:noFill/>
        </a:ln>
      </c:spPr>
      <c:txPr>
        <a:bodyPr/>
        <a:lstStyle/>
        <a:p>
          <a:pPr>
            <a:defRPr sz="110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586" b="0" i="0" u="none" strike="noStrike" baseline="0">
          <a:solidFill>
            <a:schemeClr val="tx1"/>
          </a:solidFill>
          <a:latin typeface="Times New Roman" pitchFamily="18" charset="0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067396858810855"/>
          <c:y val="6.0109272370410007E-2"/>
          <c:w val="0.43051497315299919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  <a:softEdge rad="1270000"/>
            </a:effectLst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63500" h="25400"/>
            </a:sp3d>
          </c:spPr>
          <c:invertIfNegative val="0"/>
          <c:dPt>
            <c:idx val="7"/>
            <c:invertIfNegative val="0"/>
            <c:bubble3D val="0"/>
          </c:dPt>
          <c:dPt>
            <c:idx val="10"/>
            <c:invertIfNegative val="0"/>
            <c:bubble3D val="0"/>
            <c:spPr>
              <a:gradFill>
                <a:gsLst>
                  <a:gs pos="49000">
                    <a:srgbClr val="FFFF00"/>
                  </a:gs>
                  <a:gs pos="12000">
                    <a:schemeClr val="accent4">
                      <a:shade val="51000"/>
                      <a:satMod val="130000"/>
                    </a:schemeClr>
                  </a:gs>
                  <a:gs pos="84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>
                  <a:schemeClr val="accent1">
                    <a:alpha val="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  <a:softEdge rad="1270000"/>
              </a:effectLst>
              <a:scene3d>
                <a:camera prst="orthographicFront"/>
                <a:lightRig rig="threePt" dir="t">
                  <a:rot lat="0" lon="0" rev="2400000"/>
                </a:lightRig>
              </a:scene3d>
              <a:sp3d>
                <a:bevelT w="63500" h="25400"/>
              </a:sp3d>
            </c:spPr>
          </c:dPt>
          <c:dLbls>
            <c:dLbl>
              <c:idx val="6"/>
              <c:layout>
                <c:manualLayout>
                  <c:x val="-0.19062283493284313"/>
                  <c:y val="2.73037542662111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7265545584509048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Республика Бурятия</c:v>
                </c:pt>
                <c:pt idx="1">
                  <c:v>Еврейская авт.область</c:v>
                </c:pt>
                <c:pt idx="2">
                  <c:v>Забайкальский край</c:v>
                </c:pt>
                <c:pt idx="3">
                  <c:v>Приморский край</c:v>
                </c:pt>
                <c:pt idx="4">
                  <c:v>Амурская область</c:v>
                </c:pt>
                <c:pt idx="5">
                  <c:v>Хабаровский край</c:v>
                </c:pt>
                <c:pt idx="6">
                  <c:v>Республика Саха (Якутия)</c:v>
                </c:pt>
                <c:pt idx="7">
                  <c:v>Камчатский край</c:v>
                </c:pt>
                <c:pt idx="8">
                  <c:v>Сахалинская область</c:v>
                </c:pt>
                <c:pt idx="9">
                  <c:v>Магаданская область</c:v>
                </c:pt>
                <c:pt idx="10">
                  <c:v>Чукотский авт.округ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41800</c:v>
                </c:pt>
                <c:pt idx="1">
                  <c:v>46237</c:v>
                </c:pt>
                <c:pt idx="2">
                  <c:v>47172</c:v>
                </c:pt>
                <c:pt idx="3">
                  <c:v>50105</c:v>
                </c:pt>
                <c:pt idx="4">
                  <c:v>52430</c:v>
                </c:pt>
                <c:pt idx="5">
                  <c:v>53113</c:v>
                </c:pt>
                <c:pt idx="6">
                  <c:v>77178</c:v>
                </c:pt>
                <c:pt idx="7">
                  <c:v>85623</c:v>
                </c:pt>
                <c:pt idx="8">
                  <c:v>92518</c:v>
                </c:pt>
                <c:pt idx="9">
                  <c:v>102843</c:v>
                </c:pt>
                <c:pt idx="10">
                  <c:v>120641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68293504"/>
        <c:axId val="168295040"/>
      </c:barChart>
      <c:catAx>
        <c:axId val="168293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 anchor="b" anchorCtr="0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8295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295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293504"/>
        <c:crosses val="autoZero"/>
        <c:crossBetween val="between"/>
      </c:valAx>
      <c:spPr>
        <a:noFill/>
        <a:ln w="25391">
          <a:noFill/>
        </a:ln>
        <a:effectLst>
          <a:glow rad="977900">
            <a:schemeClr val="accent1">
              <a:alpha val="40000"/>
            </a:schemeClr>
          </a:glow>
          <a:softEdge rad="838200"/>
        </a:effectLst>
        <a:scene3d>
          <a:camera prst="orthographicFront"/>
          <a:lightRig rig="threePt" dir="t"/>
        </a:scene3d>
        <a:sp3d>
          <a:bevelB w="6350"/>
        </a:sp3d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067396858810855"/>
          <c:y val="6.0109272370410007E-2"/>
          <c:w val="0.47932603958912162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gradFill rotWithShape="1">
              <a:gsLst>
                <a:gs pos="0">
                  <a:schemeClr val="accent4">
                    <a:lumMod val="75000"/>
                  </a:schemeClr>
                </a:gs>
                <a:gs pos="76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7"/>
            <c:invertIfNegative val="0"/>
            <c:bubble3D val="0"/>
            <c:spPr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invertIfNegative val="0"/>
            <c:bubble3D val="0"/>
            <c:spPr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invertIfNegative val="0"/>
            <c:bubble3D val="0"/>
            <c:spPr>
              <a:gradFill rotWithShape="1">
                <a:gsLst>
                  <a:gs pos="14000">
                    <a:schemeClr val="accent4">
                      <a:lumMod val="75000"/>
                    </a:schemeClr>
                  </a:gs>
                  <a:gs pos="54000">
                    <a:srgbClr val="FFFF00">
                      <a:lumMod val="92000"/>
                      <a:lumOff val="8000"/>
                    </a:srgbClr>
                  </a:gs>
                  <a:gs pos="84000">
                    <a:schemeClr val="accent4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rgbClr val="FFFF00"/>
                  </a:gs>
                  <a:gs pos="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8"/>
              <c:layout>
                <c:manualLayout>
                  <c:x val="-0.10576349326217273"/>
                  <c:y val="-2.6722620045584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        Еврейская автономная область</c:v>
                </c:pt>
                <c:pt idx="1">
                  <c:v>        Забайкальский край</c:v>
                </c:pt>
                <c:pt idx="2">
                  <c:v>        Республика Бурятия</c:v>
                </c:pt>
                <c:pt idx="3">
                  <c:v>        Республика Саха (Якутия)</c:v>
                </c:pt>
                <c:pt idx="4">
                  <c:v>Амурская область</c:v>
                </c:pt>
                <c:pt idx="5">
                  <c:v>        Камчатский край</c:v>
                </c:pt>
                <c:pt idx="6">
                  <c:v>        Приморский край</c:v>
                </c:pt>
                <c:pt idx="7">
                  <c:v>        Хабаровский край</c:v>
                </c:pt>
                <c:pt idx="8">
                  <c:v>        Магаданская область</c:v>
                </c:pt>
                <c:pt idx="9">
                  <c:v>        Чукотский автономный округ</c:v>
                </c:pt>
                <c:pt idx="10">
                  <c:v>        Сахалинская область</c:v>
                </c:pt>
              </c:strCache>
            </c:strRef>
          </c:cat>
          <c:val>
            <c:numRef>
              <c:f>Sheet1!$B$2:$L$2</c:f>
              <c:numCache>
                <c:formatCode>#,##0.####</c:formatCode>
                <c:ptCount val="11"/>
                <c:pt idx="0">
                  <c:v>23.7</c:v>
                </c:pt>
                <c:pt idx="1">
                  <c:v>21</c:v>
                </c:pt>
                <c:pt idx="2">
                  <c:v>20</c:v>
                </c:pt>
                <c:pt idx="3">
                  <c:v>17.399999999999999</c:v>
                </c:pt>
                <c:pt idx="4">
                  <c:v>15.2</c:v>
                </c:pt>
                <c:pt idx="5">
                  <c:v>14.9</c:v>
                </c:pt>
                <c:pt idx="6">
                  <c:v>13</c:v>
                </c:pt>
                <c:pt idx="7">
                  <c:v>12</c:v>
                </c:pt>
                <c:pt idx="8">
                  <c:v>8.6999999999999993</c:v>
                </c:pt>
                <c:pt idx="9">
                  <c:v>8</c:v>
                </c:pt>
                <c:pt idx="10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overlap val="47"/>
        <c:axId val="245470336"/>
        <c:axId val="245471872"/>
      </c:barChart>
      <c:catAx>
        <c:axId val="24547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0">
            <a:solidFill>
              <a:schemeClr val="tx1"/>
            </a:solidFill>
            <a:prstDash val="solid"/>
          </a:ln>
        </c:spPr>
        <c:txPr>
          <a:bodyPr rot="0" vert="horz" anchor="b" anchorCtr="0"/>
          <a:lstStyle/>
          <a:p>
            <a:pPr>
              <a:defRPr sz="13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4547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5471872"/>
        <c:scaling>
          <c:orientation val="minMax"/>
        </c:scaling>
        <c:delete val="1"/>
        <c:axPos val="b"/>
        <c:numFmt formatCode="#,##0.####" sourceLinked="1"/>
        <c:majorTickMark val="out"/>
        <c:minorTickMark val="none"/>
        <c:tickLblPos val="nextTo"/>
        <c:crossAx val="24547033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031E0E9A-C57A-4CB7-8D7E-93C8ABF24254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9704D41D-A07E-4A73-BFFB-192B13209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AF4049-A8DF-42F7-90F5-F21B39FECB4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4F970954-4ED8-4527-9FD4-E3F2C2252373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3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F9115528-45D0-4882-8722-E8E4A43D74BC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4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44BA45D5-2D25-4BF5-824F-C4B12F9A969D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5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95ACF4A5-BCDD-40C0-998F-F5BE37D4D5BE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6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 eaLnBrk="0" hangingPunct="0">
              <a:defRPr/>
            </a:pPr>
            <a:fld id="{9B19F36F-F34E-483F-858A-5C2F505BB375}" type="slidenum">
              <a:rPr lang="ru-RU" sz="1300">
                <a:solidFill>
                  <a:prstClr val="black"/>
                </a:solidFill>
                <a:latin typeface="Calibri"/>
              </a:rPr>
              <a:pPr algn="r" eaLnBrk="0" hangingPunct="0">
                <a:defRPr/>
              </a:pPr>
              <a:t>7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 eaLnBrk="0" hangingPunct="0">
              <a:defRPr/>
            </a:pPr>
            <a:fld id="{D3C33F68-19AE-415B-9549-E2331C925D04}" type="slidenum">
              <a:rPr lang="ru-RU" sz="1300">
                <a:solidFill>
                  <a:prstClr val="black"/>
                </a:solidFill>
                <a:latin typeface="Calibri"/>
              </a:rPr>
              <a:pPr algn="r" eaLnBrk="0" hangingPunct="0">
                <a:defRPr/>
              </a:pPr>
              <a:t>8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F0BA-CC45-46BE-A415-3CEC06CE558A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DB1D8F-3A73-42F6-9B2A-5DC748084A7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7968-DDF3-4980-85E0-E9B0B6846BF4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D287-AB5C-4F58-AF13-F914598F5CD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ABB-A337-4DF2-B027-65DF49B28505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80FA-CAFD-4867-8EC1-88817335C91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0856-C358-4F92-B980-BA8959022CC4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11CC-71E0-4B30-BF0D-4EA04C1F4E0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FCC8-CF07-4A00-AC0B-BE03189A493F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BEAF30-2CE7-4F36-87A1-785BDDA44030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036-0253-4749-A393-6E51FBC3AD3E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F5D-D0DF-4932-8B05-B1E8C5FDB74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EFE9-94EE-4373-A13D-25C32415767D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1EDF-B742-46B6-A3A8-0BDF99DCF97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5033-6F0B-4C9C-A65C-90E5BBB80029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9424-354A-46EB-9FDB-0A5343261C9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B15D-AD39-4180-910A-DCDFA7D4A19F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0291-CB81-43BC-810F-2D83B6F8EE5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9943-0A41-41CE-A6FE-E554517BD9F9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4B1C-D5E9-4AFB-833A-47CF917BF6D2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0ADA-D76A-444A-A318-ABBBCA36B5AA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C3818C-E57B-4F2C-BAFF-D164A35CCC5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659ADDF-FEDE-427E-82DD-00098A85DC36}" type="datetimeFigureOut">
              <a:rPr lang="ru-RU" smtClean="0"/>
              <a:pPr/>
              <a:t>01.02.2022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B735994-B60D-470C-B2B0-0013CA3AA0A5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5" r:id="rId1"/>
    <p:sldLayoutId id="2147485016" r:id="rId2"/>
    <p:sldLayoutId id="2147485017" r:id="rId3"/>
    <p:sldLayoutId id="2147485018" r:id="rId4"/>
    <p:sldLayoutId id="2147485019" r:id="rId5"/>
    <p:sldLayoutId id="2147485020" r:id="rId6"/>
    <p:sldLayoutId id="2147485021" r:id="rId7"/>
    <p:sldLayoutId id="2147485022" r:id="rId8"/>
    <p:sldLayoutId id="2147485023" r:id="rId9"/>
    <p:sldLayoutId id="2147485024" r:id="rId10"/>
    <p:sldLayoutId id="214748502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11" Type="http://schemas.openxmlformats.org/officeDocument/2006/relationships/chart" Target="../charts/chart4.xml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emf"/><Relationship Id="rId4" Type="http://schemas.openxmlformats.org/officeDocument/2006/relationships/chart" Target="../charts/chart3.xml"/><Relationship Id="rId9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chart" Target="../charts/chart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oleObject4.bin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2"/>
          <p:cNvSpPr txBox="1">
            <a:spLocks noChangeArrowheads="1"/>
          </p:cNvSpPr>
          <p:nvPr/>
        </p:nvSpPr>
        <p:spPr bwMode="auto">
          <a:xfrm>
            <a:off x="1381126" y="419099"/>
            <a:ext cx="6857999" cy="2369880"/>
          </a:xfrm>
          <a:prstGeom prst="rect">
            <a:avLst/>
          </a:prstGeom>
          <a:solidFill>
            <a:schemeClr val="bg1">
              <a:alpha val="2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</a:rPr>
              <a:t>Бюджет для граждан </a:t>
            </a:r>
            <a:endParaRPr lang="ru-RU" sz="36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lvl="0"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по проекту</a:t>
            </a:r>
          </a:p>
          <a:p>
            <a:pPr lvl="0"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Закона </a:t>
            </a: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</a:rPr>
              <a:t>Чукотского автономного округа 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«</a:t>
            </a: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</a:rPr>
              <a:t>Об окружном бюджете на 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2022 </a:t>
            </a: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</a:rPr>
              <a:t>год </a:t>
            </a:r>
            <a:endParaRPr lang="ru-RU" sz="2800" b="1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и </a:t>
            </a: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</a:rPr>
              <a:t>на плановый 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период 2023 </a:t>
            </a: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2024 годов»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0" y="0"/>
            <a:ext cx="9144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</a:t>
            </a:r>
          </a:p>
          <a:p>
            <a:pPr algn="ctr"/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Чукотского автономного округа на </a:t>
            </a:r>
            <a:r>
              <a:rPr lang="ru-RU" sz="1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годов </a:t>
            </a:r>
          </a:p>
        </p:txBody>
      </p:sp>
      <p:graphicFrame>
        <p:nvGraphicFramePr>
          <p:cNvPr id="17679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737064"/>
              </p:ext>
            </p:extLst>
          </p:nvPr>
        </p:nvGraphicFramePr>
        <p:xfrm>
          <a:off x="101600" y="885528"/>
          <a:ext cx="8914809" cy="551162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918047"/>
                <a:gridCol w="1392865"/>
                <a:gridCol w="712381"/>
                <a:gridCol w="808074"/>
                <a:gridCol w="776177"/>
                <a:gridCol w="754912"/>
                <a:gridCol w="754911"/>
                <a:gridCol w="797442"/>
              </a:tblGrid>
              <a:tr h="337040"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horzOverflow="overflow"/>
                </a:tc>
              </a:tr>
              <a:tr h="244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постоянного населения (среднегодовая)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49 975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49 908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9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51 097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Валовый региональный продукт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884,3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103 848,1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597,6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576,7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165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631,9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166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945,1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 ВРП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99,7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производство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065,1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641,0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467,4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662,7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975,6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промышленного производства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Продукция сельского хозяйства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648,5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610,1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442,7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538,8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589,8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654,8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действие жилых домов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м</a:t>
                      </a:r>
                      <a:r>
                        <a:rPr kumimoji="0" lang="ru-RU" sz="9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общей площади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</a:tr>
              <a:tr h="2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211,4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33 069,9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60 457,8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111 128,4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149 919,6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152 913,2</a:t>
                      </a:r>
                    </a:p>
                  </a:txBody>
                  <a:tcPr marL="9525" marR="9525" marT="9525" marB="0" anchor="ctr"/>
                </a:tc>
              </a:tr>
              <a:tr h="420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инвестиций в основной капитал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109,1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/>
                </a:tc>
              </a:tr>
              <a:tr h="420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102,8</a:t>
                      </a:r>
                    </a:p>
                  </a:txBody>
                  <a:tcPr marL="9525" marR="9525" marT="9525" marB="0" anchor="ctr"/>
                </a:tc>
              </a:tr>
              <a:tr h="391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потребительских цен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к декабрю прошлого года, %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103,90</a:t>
                      </a: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(на душу)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 в месяц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23 417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24 164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28 851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32 828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36 744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120,64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129,70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138,14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146,70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155,94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Реальная начисленная заработная плата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зарегистрированной безработицы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конец года)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1,80</a:t>
                      </a:r>
                    </a:p>
                  </a:txBody>
                  <a:tcPr marL="9525" marR="9525" marT="9525" marB="0" anchor="ctr"/>
                </a:tc>
              </a:tr>
              <a:tr h="391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зарегистрированных безработных (на конец года)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6028" y="6481831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- оценка</a:t>
            </a:r>
            <a:endParaRPr lang="ru-RU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2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20489" name="Rectangle 2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87925" y="5060950"/>
            <a:ext cx="78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ru-RU" altLang="ru-RU" sz="1000">
              <a:solidFill>
                <a:prstClr val="black"/>
              </a:solidFill>
              <a:latin typeface="Georgia" pitchFamily="18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10640621"/>
              </p:ext>
            </p:extLst>
          </p:nvPr>
        </p:nvGraphicFramePr>
        <p:xfrm>
          <a:off x="4572000" y="1142997"/>
          <a:ext cx="4456113" cy="5512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90" name="Прямоугольник 17"/>
          <p:cNvSpPr>
            <a:spLocks noChangeArrowheads="1"/>
          </p:cNvSpPr>
          <p:nvPr/>
        </p:nvSpPr>
        <p:spPr bwMode="auto">
          <a:xfrm>
            <a:off x="2286000" y="158455"/>
            <a:ext cx="5256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Валовой региональный продукт </a:t>
            </a:r>
            <a:endParaRPr lang="ru-RU" altLang="ru-RU" sz="2800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20491" name="Прямоугольник 18"/>
          <p:cNvSpPr>
            <a:spLocks noChangeArrowheads="1"/>
          </p:cNvSpPr>
          <p:nvPr/>
        </p:nvSpPr>
        <p:spPr bwMode="auto">
          <a:xfrm>
            <a:off x="0" y="85883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Валовой региональный продукт на душу населения </a:t>
            </a: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1 898,6 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место в ДФО и 5 место в РФ</a:t>
            </a:r>
          </a:p>
        </p:txBody>
      </p:sp>
      <p:sp>
        <p:nvSpPr>
          <p:cNvPr id="20492" name="TextBox 3"/>
          <p:cNvSpPr txBox="1">
            <a:spLocks noChangeArrowheads="1"/>
          </p:cNvSpPr>
          <p:nvPr/>
        </p:nvSpPr>
        <p:spPr bwMode="auto">
          <a:xfrm>
            <a:off x="5148263" y="6517481"/>
            <a:ext cx="36004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2020, 2021 годы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оценка,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graphicFrame>
        <p:nvGraphicFramePr>
          <p:cNvPr id="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168139"/>
              </p:ext>
            </p:extLst>
          </p:nvPr>
        </p:nvGraphicFramePr>
        <p:xfrm>
          <a:off x="16495" y="1382233"/>
          <a:ext cx="4672464" cy="514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3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4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42664"/>
              </p:ext>
            </p:extLst>
          </p:nvPr>
        </p:nvGraphicFramePr>
        <p:xfrm>
          <a:off x="204788" y="987425"/>
          <a:ext cx="4341812" cy="262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976" name="Object 3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14343"/>
              </p:ext>
            </p:extLst>
          </p:nvPr>
        </p:nvGraphicFramePr>
        <p:xfrm>
          <a:off x="4729529" y="4199935"/>
          <a:ext cx="4332287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0" name="Лист" r:id="rId6" imgW="4257675" imgH="1228725" progId="Excel.Sheet.8">
                  <p:embed/>
                </p:oleObj>
              </mc:Choice>
              <mc:Fallback>
                <p:oleObj name="Лист" r:id="rId6" imgW="4257675" imgH="12287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529" y="4199935"/>
                        <a:ext cx="4332287" cy="1398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83" name="Text Box 11"/>
          <p:cNvSpPr txBox="1">
            <a:spLocks noChangeArrowheads="1"/>
          </p:cNvSpPr>
          <p:nvPr/>
        </p:nvSpPr>
        <p:spPr bwMode="auto">
          <a:xfrm>
            <a:off x="2353042" y="192495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Добыча полезных ископаемых</a:t>
            </a:r>
          </a:p>
        </p:txBody>
      </p:sp>
      <p:graphicFrame>
        <p:nvGraphicFramePr>
          <p:cNvPr id="25977" name="Object 3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027145"/>
              </p:ext>
            </p:extLst>
          </p:nvPr>
        </p:nvGraphicFramePr>
        <p:xfrm>
          <a:off x="107950" y="4059238"/>
          <a:ext cx="45593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1" name="Лист" r:id="rId9" imgW="4267200" imgH="1209675" progId="Excel.Sheet.8">
                  <p:embed/>
                </p:oleObj>
              </mc:Choice>
              <mc:Fallback>
                <p:oleObj name="Лист" r:id="rId9" imgW="4267200" imgH="12096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059238"/>
                        <a:ext cx="4559300" cy="1422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905487"/>
              </p:ext>
            </p:extLst>
          </p:nvPr>
        </p:nvGraphicFramePr>
        <p:xfrm>
          <a:off x="4344987" y="1047750"/>
          <a:ext cx="4340225" cy="257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5984" name="TextBox 8"/>
          <p:cNvSpPr txBox="1">
            <a:spLocks noChangeArrowheads="1"/>
          </p:cNvSpPr>
          <p:nvPr/>
        </p:nvSpPr>
        <p:spPr bwMode="auto">
          <a:xfrm>
            <a:off x="5389672" y="6430021"/>
            <a:ext cx="3432691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- оценка,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4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8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65100" y="741489"/>
            <a:ext cx="4033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Индекс промышленного производства </a:t>
            </a: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2020 году – 101,0%</a:t>
            </a:r>
          </a:p>
          <a:p>
            <a:pPr algn="ctr" eaLnBrk="1" hangingPunct="1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в ДФО и 35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место в РФ </a:t>
            </a:r>
          </a:p>
        </p:txBody>
      </p:sp>
      <p:sp>
        <p:nvSpPr>
          <p:cNvPr id="52232" name="Text Box 11"/>
          <p:cNvSpPr txBox="1">
            <a:spLocks noChangeArrowheads="1"/>
          </p:cNvSpPr>
          <p:nvPr/>
        </p:nvSpPr>
        <p:spPr bwMode="auto">
          <a:xfrm>
            <a:off x="2182019" y="232514"/>
            <a:ext cx="4716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Промышленное производство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443260"/>
              </p:ext>
            </p:extLst>
          </p:nvPr>
        </p:nvGraphicFramePr>
        <p:xfrm>
          <a:off x="0" y="1348157"/>
          <a:ext cx="405765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53340"/>
              </p:ext>
            </p:extLst>
          </p:nvPr>
        </p:nvGraphicFramePr>
        <p:xfrm>
          <a:off x="4040981" y="1156987"/>
          <a:ext cx="4827588" cy="564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39071" y="6505503"/>
            <a:ext cx="36004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оценка, </a:t>
            </a: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5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87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27843" name="Rectangle 5"/>
          <p:cNvSpPr>
            <a:spLocks noChangeArrowheads="1"/>
          </p:cNvSpPr>
          <p:nvPr/>
        </p:nvSpPr>
        <p:spPr bwMode="auto">
          <a:xfrm>
            <a:off x="1657352" y="177800"/>
            <a:ext cx="6045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Инвестиции в основной капитал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7500" y="6514168"/>
            <a:ext cx="2951162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2020, 2021 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оценка, </a:t>
            </a: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6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88447"/>
              </p:ext>
            </p:extLst>
          </p:nvPr>
        </p:nvGraphicFramePr>
        <p:xfrm>
          <a:off x="202018" y="1031358"/>
          <a:ext cx="8697433" cy="5605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1648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graphicFrame>
        <p:nvGraphicFramePr>
          <p:cNvPr id="29883" name="Object 1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54536"/>
              </p:ext>
            </p:extLst>
          </p:nvPr>
        </p:nvGraphicFramePr>
        <p:xfrm>
          <a:off x="3965575" y="825500"/>
          <a:ext cx="5157788" cy="586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8" name="Лист" r:id="rId5" imgW="5067300" imgH="6172200" progId="Excel.Sheet.8">
                  <p:embed/>
                </p:oleObj>
              </mc:Choice>
              <mc:Fallback>
                <p:oleObj name="Лист" r:id="rId5" imgW="5067300" imgH="61722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825500"/>
                        <a:ext cx="5157788" cy="5861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890" name="Text Box 8"/>
          <p:cNvSpPr txBox="1">
            <a:spLocks noChangeArrowheads="1"/>
          </p:cNvSpPr>
          <p:nvPr/>
        </p:nvSpPr>
        <p:spPr bwMode="auto">
          <a:xfrm>
            <a:off x="1979613" y="117475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</a:rPr>
              <a:t>Номинальная и реальная заработная плата</a:t>
            </a:r>
          </a:p>
        </p:txBody>
      </p:sp>
      <p:sp>
        <p:nvSpPr>
          <p:cNvPr id="29891" name="Rectangle 17"/>
          <p:cNvSpPr>
            <a:spLocks noChangeArrowheads="1"/>
          </p:cNvSpPr>
          <p:nvPr/>
        </p:nvSpPr>
        <p:spPr bwMode="auto">
          <a:xfrm>
            <a:off x="107950" y="809625"/>
            <a:ext cx="5976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Средняя начисленная зарплата в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–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102 641 рубль </a:t>
            </a:r>
            <a:endParaRPr lang="ru-RU" alt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место в ДФО и 1 место по РФ</a:t>
            </a:r>
          </a:p>
        </p:txBody>
      </p:sp>
      <p:sp>
        <p:nvSpPr>
          <p:cNvPr id="29892" name="TextBox 7"/>
          <p:cNvSpPr txBox="1">
            <a:spLocks noChangeArrowheads="1"/>
          </p:cNvSpPr>
          <p:nvPr/>
        </p:nvSpPr>
        <p:spPr bwMode="auto">
          <a:xfrm>
            <a:off x="5224057" y="6498007"/>
            <a:ext cx="36004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- оценка,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431748"/>
              </p:ext>
            </p:extLst>
          </p:nvPr>
        </p:nvGraphicFramePr>
        <p:xfrm>
          <a:off x="-546023" y="1101725"/>
          <a:ext cx="5203747" cy="526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7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4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31938" name="Rectangle 7"/>
          <p:cNvSpPr>
            <a:spLocks noChangeArrowheads="1"/>
          </p:cNvSpPr>
          <p:nvPr/>
        </p:nvSpPr>
        <p:spPr bwMode="auto">
          <a:xfrm>
            <a:off x="468313" y="125186"/>
            <a:ext cx="8424862" cy="19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alt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Численность населения с доходами ниже прожиточного минимума</a:t>
            </a:r>
          </a:p>
        </p:txBody>
      </p: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0" y="711200"/>
            <a:ext cx="90725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Доля численности населения с доходами ниже прожиточного минимума за 2020 год – 8,0%</a:t>
            </a:r>
          </a:p>
          <a:p>
            <a:pPr algn="ctr" eaLnBrk="1" hangingPunct="1">
              <a:defRPr/>
            </a:pPr>
            <a:r>
              <a:rPr lang="ru-RU" altLang="ru-RU" sz="16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6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в ДФО и 8 место по РФ (по минимальному значению)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725" y="6451903"/>
            <a:ext cx="36004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2020, 2021 </a:t>
            </a:r>
            <a:r>
              <a:rPr lang="ru-RU" sz="10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оценка, </a:t>
            </a:r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10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532555"/>
              </p:ext>
            </p:extLst>
          </p:nvPr>
        </p:nvGraphicFramePr>
        <p:xfrm>
          <a:off x="-347133" y="1233378"/>
          <a:ext cx="4883414" cy="51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047772"/>
              </p:ext>
            </p:extLst>
          </p:nvPr>
        </p:nvGraphicFramePr>
        <p:xfrm>
          <a:off x="4098925" y="1327150"/>
          <a:ext cx="4878388" cy="512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Лист" r:id="rId6" imgW="4876800" imgH="4791075" progId="Excel.Sheet.8">
                  <p:embed/>
                </p:oleObj>
              </mc:Choice>
              <mc:Fallback>
                <p:oleObj name="Лист" r:id="rId6" imgW="4876800" imgH="47910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327150"/>
                        <a:ext cx="4878388" cy="512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8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86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SligRgqpUGdPh58zc.2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Тема Offic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Тема Offic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Тема Offic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64588</TotalTime>
  <Words>589</Words>
  <Application>Microsoft Office PowerPoint</Application>
  <PresentationFormat>Экран (4:3)</PresentationFormat>
  <Paragraphs>220</Paragraphs>
  <Slides>8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Главная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Фоминых Вероника Игоревна</cp:lastModifiedBy>
  <cp:revision>1155</cp:revision>
  <cp:lastPrinted>2020-11-12T23:44:09Z</cp:lastPrinted>
  <dcterms:created xsi:type="dcterms:W3CDTF">2014-10-23T16:08:30Z</dcterms:created>
  <dcterms:modified xsi:type="dcterms:W3CDTF">2022-02-01T06:22:51Z</dcterms:modified>
</cp:coreProperties>
</file>