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2"/>
  </p:notesMasterIdLst>
  <p:sldIdLst>
    <p:sldId id="256" r:id="rId2"/>
    <p:sldId id="279" r:id="rId3"/>
    <p:sldId id="266" r:id="rId4"/>
    <p:sldId id="269" r:id="rId5"/>
    <p:sldId id="270" r:id="rId6"/>
    <p:sldId id="271" r:id="rId7"/>
    <p:sldId id="273" r:id="rId8"/>
    <p:sldId id="276" r:id="rId9"/>
    <p:sldId id="277" r:id="rId10"/>
    <p:sldId id="278" r:id="rId11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4653" autoAdjust="0"/>
  </p:normalViewPr>
  <p:slideViewPr>
    <p:cSldViewPr>
      <p:cViewPr>
        <p:scale>
          <a:sx n="100" d="100"/>
          <a:sy n="100" d="100"/>
        </p:scale>
        <p:origin x="-1932" y="-84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42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A33FD1-A2CA-46DC-BE7B-A5B156D9AC90}" type="datetimeFigureOut">
              <a:rPr lang="ru-RU" smtClean="0"/>
              <a:pPr/>
              <a:t>21.11.2019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64B6D0-84B2-40AD-A4DB-4C2E3F78AFE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5195604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64B6D0-84B2-40AD-A4DB-4C2E3F78AFE2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4012428"/>
            <a:ext cx="8629650" cy="1786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3640061"/>
            <a:ext cx="8458200" cy="916781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2914650"/>
            <a:ext cx="8458200" cy="6858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F066A-B20A-4888-9ADF-B150D66DE65E}" type="datetimeFigureOut">
              <a:rPr lang="ru-RU" smtClean="0"/>
              <a:pPr/>
              <a:t>21.11.2019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4855464"/>
            <a:ext cx="758952" cy="185166"/>
          </a:xfrm>
        </p:spPr>
        <p:txBody>
          <a:bodyPr/>
          <a:lstStyle/>
          <a:p>
            <a:fld id="{1BA20F54-F1D8-4832-BD78-F1328781EA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F066A-B20A-4888-9ADF-B150D66DE65E}" type="datetimeFigureOut">
              <a:rPr lang="ru-RU" smtClean="0"/>
              <a:pPr/>
              <a:t>21.11.2019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20F54-F1D8-4832-BD78-F1328781EA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411957"/>
            <a:ext cx="1828800" cy="4388644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411957"/>
            <a:ext cx="6248400" cy="438864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F066A-B20A-4888-9ADF-B150D66DE65E}" type="datetimeFigureOut">
              <a:rPr lang="ru-RU" smtClean="0"/>
              <a:pPr/>
              <a:t>21.11.2019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20F54-F1D8-4832-BD78-F1328781EA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F066A-B20A-4888-9ADF-B150D66DE65E}" type="datetimeFigureOut">
              <a:rPr lang="ru-RU" smtClean="0"/>
              <a:pPr/>
              <a:t>21.11.2019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57150"/>
            <a:ext cx="2895600" cy="216694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4855464"/>
            <a:ext cx="758952" cy="185166"/>
          </a:xfrm>
        </p:spPr>
        <p:txBody>
          <a:bodyPr/>
          <a:lstStyle/>
          <a:p>
            <a:fld id="{1BA20F54-F1D8-4832-BD78-F1328781EA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2583678"/>
            <a:ext cx="8629650" cy="1786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257300"/>
            <a:ext cx="8458200" cy="9144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F066A-B20A-4888-9ADF-B150D66DE65E}" type="datetimeFigureOut">
              <a:rPr lang="ru-RU" smtClean="0"/>
              <a:pPr/>
              <a:t>21.11.2019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20F54-F1D8-4832-BD78-F1328781EA5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210316"/>
            <a:ext cx="8686800" cy="888619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342900"/>
            <a:ext cx="8686800" cy="630936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200150"/>
            <a:ext cx="4191000" cy="3543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343400" cy="3543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F066A-B20A-4888-9ADF-B150D66DE65E}" type="datetimeFigureOut">
              <a:rPr lang="ru-RU" smtClean="0"/>
              <a:pPr/>
              <a:t>21.11.2019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20F54-F1D8-4832-BD78-F1328781EA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4057651"/>
            <a:ext cx="8610600" cy="661988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500062"/>
            <a:ext cx="4290556" cy="47982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30" y="500062"/>
            <a:ext cx="4292241" cy="47982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987028"/>
            <a:ext cx="4290556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987028"/>
            <a:ext cx="4288536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F066A-B20A-4888-9ADF-B150D66DE65E}" type="datetimeFigureOut">
              <a:rPr lang="ru-RU" smtClean="0"/>
              <a:pPr/>
              <a:t>21.11.2019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4857750"/>
            <a:ext cx="762000" cy="185166"/>
          </a:xfrm>
        </p:spPr>
        <p:txBody>
          <a:bodyPr/>
          <a:lstStyle/>
          <a:p>
            <a:fld id="{1BA20F54-F1D8-4832-BD78-F1328781EA5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4514850"/>
            <a:ext cx="8629650" cy="1786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342900"/>
            <a:ext cx="8686800" cy="630936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F066A-B20A-4888-9ADF-B150D66DE65E}" type="datetimeFigureOut">
              <a:rPr lang="ru-RU" smtClean="0"/>
              <a:pPr/>
              <a:t>21.11.2019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20F54-F1D8-4832-BD78-F1328781EA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F066A-B20A-4888-9ADF-B150D66DE65E}" type="datetimeFigureOut">
              <a:rPr lang="ru-RU" smtClean="0"/>
              <a:pPr/>
              <a:t>21.11.2019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20F54-F1D8-4832-BD78-F1328781EA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4386840"/>
            <a:ext cx="8629650" cy="1786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4114802"/>
            <a:ext cx="8458200" cy="390525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5" y="457200"/>
            <a:ext cx="3008313" cy="360045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457200"/>
            <a:ext cx="5340350" cy="36004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F066A-B20A-4888-9ADF-B150D66DE65E}" type="datetimeFigureOut">
              <a:rPr lang="ru-RU" smtClean="0"/>
              <a:pPr/>
              <a:t>21.11.2019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20F54-F1D8-4832-BD78-F1328781EA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462476"/>
            <a:ext cx="5029200" cy="27432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F066A-B20A-4888-9ADF-B150D66DE65E}" type="datetimeFigureOut">
              <a:rPr lang="ru-RU" smtClean="0"/>
              <a:pPr/>
              <a:t>21.11.2019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20F54-F1D8-4832-BD78-F1328781EA5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3745320"/>
            <a:ext cx="5867400" cy="391716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4149915"/>
            <a:ext cx="5867400" cy="576263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788175"/>
            <a:ext cx="8629650" cy="1786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165624"/>
            <a:ext cx="86868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57150"/>
            <a:ext cx="2514600" cy="216694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26F066A-B20A-4888-9ADF-B150D66DE65E}" type="datetimeFigureOut">
              <a:rPr lang="ru-RU" smtClean="0"/>
              <a:pPr/>
              <a:t>21.11.2019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57150"/>
            <a:ext cx="3352800" cy="216694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4857751"/>
            <a:ext cx="762000" cy="183356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BA20F54-F1D8-4832-BD78-F1328781EA5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342900"/>
            <a:ext cx="8686800" cy="62865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788175"/>
            <a:ext cx="8629650" cy="1786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793491"/>
            <a:ext cx="8629650" cy="1786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ransition>
    <p:fade/>
  </p:transition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714362"/>
            <a:ext cx="8458200" cy="916781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Информация О реализации </a:t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Государственной программы «Развитие образования И НАУКИ Чукотского автономного округа» </a:t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за 9 месяцев 2019 года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42" y="1248980"/>
            <a:ext cx="8686800" cy="3394472"/>
          </a:xfrm>
        </p:spPr>
        <p:txBody>
          <a:bodyPr/>
          <a:lstStyle/>
          <a:p>
            <a:pPr algn="just">
              <a:buNone/>
            </a:pPr>
            <a:r>
              <a:rPr lang="ru-RU" i="1" dirty="0" smtClean="0"/>
              <a:t>	В НАСТОЯЩИЙ МОМЕНТ, ИСХОДЯ И ВОЗМОЖНОСТЕЙ ОКРУЖНОГО БЮДЖЕТА, ИДЕТ КОРРЕКТИРОВКА МЕРОПРИЯТИЙ И УТОЧНЕНИЕ ФИНАНСОВОГО ОБЕСПЕЧЕНИЯ ГОСУДАРСТВЕННОЙ ПРОГРАММЫ НА 2020 ГОД И ПОСЛЕДУЮЩИЕ ГОДЫ</a:t>
            </a: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195486"/>
            <a:ext cx="8164016" cy="776064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Всего по Государственной программе</a:t>
            </a:r>
            <a:endParaRPr lang="ru-RU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107504" y="912042"/>
          <a:ext cx="8928992" cy="399389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54730"/>
                <a:gridCol w="1825790"/>
                <a:gridCol w="2520280"/>
                <a:gridCol w="1728192"/>
              </a:tblGrid>
              <a:tr h="1011636">
                <a:tc>
                  <a:txBody>
                    <a:bodyPr/>
                    <a:lstStyle/>
                    <a:p>
                      <a:pPr algn="l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T="34290" marB="3429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План на 2019</a:t>
                      </a:r>
                      <a:r>
                        <a:rPr lang="en-US" sz="2000" b="1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b="1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год (тыс. руб.)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Финансирование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(тыс. руб.)</a:t>
                      </a:r>
                      <a:endParaRPr lang="ru-RU" sz="20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Выполнено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(тыс. руб.)</a:t>
                      </a:r>
                      <a:endParaRPr lang="ru-RU" sz="20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849711">
                <a:tc>
                  <a:txBody>
                    <a:bodyPr/>
                    <a:lstStyle/>
                    <a:p>
                      <a:pPr algn="l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ВСЕГО (тыс. руб.), в том числе: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5 071 998,6</a:t>
                      </a:r>
                      <a:endParaRPr lang="ru-RU" sz="2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3 711 263,1</a:t>
                      </a:r>
                      <a:endParaRPr lang="ru-RU" sz="2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3 715 035,2</a:t>
                      </a:r>
                      <a:endParaRPr lang="ru-RU" sz="2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849711">
                <a:tc>
                  <a:txBody>
                    <a:bodyPr/>
                    <a:lstStyle/>
                    <a:p>
                      <a:pPr algn="l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ФЕДЕРАЛЬНЫЙ БЮДЖЕТ (тыс. руб.)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59 516,1</a:t>
                      </a:r>
                    </a:p>
                  </a:txBody>
                  <a:tcPr marT="34290" marB="3429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6 797,9</a:t>
                      </a:r>
                      <a:endParaRPr lang="ru-RU" sz="2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6 380,6</a:t>
                      </a:r>
                      <a:endParaRPr lang="ru-RU" sz="2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849711">
                <a:tc>
                  <a:txBody>
                    <a:bodyPr/>
                    <a:lstStyle/>
                    <a:p>
                      <a:pPr algn="l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ОКРУЖНОЙ БЮДЖЕТ (тыс. руб.)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3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5 012 482,5</a:t>
                      </a:r>
                    </a:p>
                  </a:txBody>
                  <a:tcPr marT="34290" marB="3429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23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3 704 465,2</a:t>
                      </a:r>
                      <a:endParaRPr kumimoji="0" lang="ru-RU" sz="2300" b="1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T="34290" marB="3429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23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3 708 654,6</a:t>
                      </a:r>
                      <a:endParaRPr kumimoji="0" lang="ru-RU" sz="2300" b="1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T="34290" marB="3429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33124"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Процент исполнения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73,2%</a:t>
                      </a:r>
                      <a:endParaRPr lang="ru-RU" sz="2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00" y="77155"/>
            <a:ext cx="618738" cy="7800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214908"/>
            <a:ext cx="8164016" cy="628650"/>
          </a:xfrm>
        </p:spPr>
        <p:txBody>
          <a:bodyPr>
            <a:noAutofit/>
          </a:bodyPr>
          <a:lstStyle/>
          <a:p>
            <a:pPr algn="ctr"/>
            <a:r>
              <a:rPr lang="ru-RU" sz="2100" dirty="0" smtClean="0"/>
              <a:t>1. Подпрограмма «Обеспечение государственных гарантий и развитие современной инфраструктуры образования»</a:t>
            </a:r>
            <a:endParaRPr lang="ru-RU" sz="2100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251520" y="1131590"/>
          <a:ext cx="8649562" cy="367240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72898"/>
                <a:gridCol w="1863606"/>
                <a:gridCol w="2232248"/>
                <a:gridCol w="1880810"/>
              </a:tblGrid>
              <a:tr h="270438">
                <a:tc>
                  <a:txBody>
                    <a:bodyPr/>
                    <a:lstStyle/>
                    <a:p>
                      <a:pPr algn="l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T="34290" marB="3429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План на 2019</a:t>
                      </a:r>
                      <a:r>
                        <a:rPr lang="en-US" sz="2000" b="1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b="1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год (тыс. руб.)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Финансирование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(тыс. руб.)</a:t>
                      </a:r>
                      <a:endParaRPr lang="ru-RU" sz="20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Выполнено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(тыс. руб.)</a:t>
                      </a:r>
                      <a:endParaRPr lang="ru-RU" sz="20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833988">
                <a:tc>
                  <a:txBody>
                    <a:bodyPr/>
                    <a:lstStyle/>
                    <a:p>
                      <a:pPr algn="l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ВСЕГО (тыс. руб.), в том числе: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4 027 738,4</a:t>
                      </a:r>
                      <a:endParaRPr lang="ru-RU" sz="2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23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2 961 055,6</a:t>
                      </a:r>
                      <a:endParaRPr kumimoji="0" lang="ru-RU" sz="2300" b="1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T="34290" marB="3429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2 968 171,1</a:t>
                      </a:r>
                      <a:endParaRPr lang="ru-RU" sz="2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864096">
                <a:tc>
                  <a:txBody>
                    <a:bodyPr/>
                    <a:lstStyle/>
                    <a:p>
                      <a:pPr algn="l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ФЕДЕРАЛЬНЫЙ БЮДЖЕТ (тыс. руб.)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48 057,2</a:t>
                      </a:r>
                    </a:p>
                  </a:txBody>
                  <a:tcPr marT="34290" marB="3429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295,7</a:t>
                      </a:r>
                      <a:endParaRPr lang="ru-RU" sz="2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295,7</a:t>
                      </a:r>
                      <a:endParaRPr lang="ru-RU" sz="2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792088">
                <a:tc>
                  <a:txBody>
                    <a:bodyPr/>
                    <a:lstStyle/>
                    <a:p>
                      <a:pPr algn="l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ОКРУЖНОЙ БЮДЖЕТ (тыс. руб.)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3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3 979 681,2</a:t>
                      </a:r>
                    </a:p>
                  </a:txBody>
                  <a:tcPr marT="34290" marB="3429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23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2 960 759,9</a:t>
                      </a:r>
                      <a:endParaRPr kumimoji="0" lang="ru-RU" sz="2300" b="1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T="34290" marB="3429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23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2 967 875,4</a:t>
                      </a:r>
                      <a:endParaRPr kumimoji="0" lang="ru-RU" sz="2300" b="1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T="34290" marB="3429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04056"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Процент исполнения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73,7%</a:t>
                      </a:r>
                      <a:endParaRPr lang="ru-RU" sz="2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00" y="77155"/>
            <a:ext cx="618738" cy="7800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195486"/>
            <a:ext cx="8020000" cy="790336"/>
          </a:xfrm>
        </p:spPr>
        <p:txBody>
          <a:bodyPr>
            <a:noAutofit/>
          </a:bodyPr>
          <a:lstStyle/>
          <a:p>
            <a:pPr algn="ctr"/>
            <a:r>
              <a:rPr lang="ru-RU" sz="2100" dirty="0" smtClean="0"/>
              <a:t>2. Подпрограмма «Развитие кадрового потенциала»</a:t>
            </a:r>
            <a:endParaRPr lang="ru-RU" sz="2100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251520" y="915566"/>
          <a:ext cx="8712968" cy="394749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36304"/>
                <a:gridCol w="1728192"/>
                <a:gridCol w="2232248"/>
                <a:gridCol w="2016224"/>
              </a:tblGrid>
              <a:tr h="278130">
                <a:tc>
                  <a:txBody>
                    <a:bodyPr/>
                    <a:lstStyle/>
                    <a:p>
                      <a:pPr algn="l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T="34290" marB="3429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План на 2019</a:t>
                      </a:r>
                      <a:r>
                        <a:rPr lang="en-US" sz="2000" b="1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b="1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год (тыс. руб.)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Финансирование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(тыс. руб.)</a:t>
                      </a:r>
                      <a:endParaRPr lang="ru-RU" sz="20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Выполнено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(тыс. руб.)</a:t>
                      </a:r>
                      <a:endParaRPr lang="ru-RU" sz="20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817220">
                <a:tc>
                  <a:txBody>
                    <a:bodyPr/>
                    <a:lstStyle/>
                    <a:p>
                      <a:pPr algn="l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ВСЕГО (тыс. руб.), в том числе: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27 </a:t>
                      </a:r>
                      <a:r>
                        <a:rPr lang="ru-RU" sz="2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561,9</a:t>
                      </a:r>
                      <a:endParaRPr lang="ru-RU" sz="2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14 861,6</a:t>
                      </a:r>
                      <a:endParaRPr lang="ru-RU" sz="2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14 861,6</a:t>
                      </a:r>
                      <a:endParaRPr lang="ru-RU" sz="2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864096">
                <a:tc>
                  <a:txBody>
                    <a:bodyPr/>
                    <a:lstStyle/>
                    <a:p>
                      <a:pPr algn="l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ФЕДЕРАЛЬНЫЙ БЮДЖЕТ (тыс. руб.)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T="34290" marB="3429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2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2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864096">
                <a:tc>
                  <a:txBody>
                    <a:bodyPr/>
                    <a:lstStyle/>
                    <a:p>
                      <a:pPr algn="l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ОКРУЖНОЙ БЮДЖЕТ (тыс. руб.)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27 </a:t>
                      </a:r>
                      <a:r>
                        <a:rPr lang="ru-RU" sz="2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561,9</a:t>
                      </a:r>
                      <a:endParaRPr lang="ru-RU" sz="2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14 861,6</a:t>
                      </a:r>
                      <a:endParaRPr lang="ru-RU" sz="2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14 861,6</a:t>
                      </a:r>
                      <a:endParaRPr lang="ru-RU" sz="2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08698"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Процент исполнения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/>
                </a:tc>
                <a:tc hMerge="1">
                  <a:txBody>
                    <a:bodyPr/>
                    <a:lstStyle/>
                    <a:p>
                      <a:pPr algn="ctr"/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53,9%</a:t>
                      </a:r>
                      <a:endParaRPr lang="ru-RU" sz="2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00" y="77155"/>
            <a:ext cx="618738" cy="7800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214296"/>
            <a:ext cx="8020000" cy="628650"/>
          </a:xfrm>
        </p:spPr>
        <p:txBody>
          <a:bodyPr>
            <a:noAutofit/>
          </a:bodyPr>
          <a:lstStyle/>
          <a:p>
            <a:pPr algn="ctr"/>
            <a:r>
              <a:rPr lang="ru-RU" sz="2100" dirty="0" smtClean="0"/>
              <a:t>3. Подпрограмма «Поддержка и развитие детского и молодежного образования и творчества»</a:t>
            </a:r>
            <a:endParaRPr lang="ru-RU" sz="2100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251520" y="987574"/>
          <a:ext cx="8749635" cy="3908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36304"/>
                <a:gridCol w="1656184"/>
                <a:gridCol w="2232248"/>
                <a:gridCol w="2124899"/>
              </a:tblGrid>
              <a:tr h="238208">
                <a:tc>
                  <a:txBody>
                    <a:bodyPr/>
                    <a:lstStyle/>
                    <a:p>
                      <a:pPr algn="l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T="34290" marB="3429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План на 2019</a:t>
                      </a:r>
                      <a:r>
                        <a:rPr lang="en-US" sz="2000" b="1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b="1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год (тыс. руб.)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Финансирование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(тыс. руб.)</a:t>
                      </a:r>
                      <a:endParaRPr lang="ru-RU" sz="20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Выполнено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(тыс. руб.)</a:t>
                      </a:r>
                      <a:endParaRPr lang="ru-RU" sz="20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38208">
                <a:tc>
                  <a:txBody>
                    <a:bodyPr/>
                    <a:lstStyle/>
                    <a:p>
                      <a:pPr algn="l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ВСЕГО (тыс. руб.), в том числе: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24 550,0</a:t>
                      </a:r>
                      <a:endParaRPr lang="ru-RU" sz="2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23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19 772,5</a:t>
                      </a:r>
                      <a:endParaRPr kumimoji="0" lang="ru-RU" sz="2300" b="1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T="34290" marB="3429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19 992,1</a:t>
                      </a:r>
                      <a:endParaRPr lang="ru-RU" sz="2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839688">
                <a:tc>
                  <a:txBody>
                    <a:bodyPr/>
                    <a:lstStyle/>
                    <a:p>
                      <a:pPr algn="l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ФЕДЕРАЛЬНЫЙ БЮДЖЕТ (тыс. руб.)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T="34290" marB="3429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2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300" b="1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2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864096">
                <a:tc>
                  <a:txBody>
                    <a:bodyPr/>
                    <a:lstStyle/>
                    <a:p>
                      <a:pPr algn="l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ОКРУЖНОЙ БЮДЖЕТ (тыс. руб.)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24 550,0</a:t>
                      </a:r>
                      <a:endParaRPr lang="ru-RU" sz="2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23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19 772,5</a:t>
                      </a:r>
                      <a:endParaRPr kumimoji="0" lang="ru-RU" sz="2300" b="1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T="34290" marB="3429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23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19 992,1</a:t>
                      </a:r>
                      <a:endParaRPr kumimoji="0" lang="ru-RU" sz="2300" b="1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T="34290" marB="3429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52576"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Процент исполнения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/>
                </a:tc>
                <a:tc hMerge="1">
                  <a:txBody>
                    <a:bodyPr/>
                    <a:lstStyle/>
                    <a:p>
                      <a:pPr algn="ctr"/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81,4%</a:t>
                      </a:r>
                      <a:endParaRPr lang="ru-RU" sz="2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00" y="77155"/>
            <a:ext cx="618738" cy="7800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228588"/>
            <a:ext cx="8020000" cy="628650"/>
          </a:xfrm>
        </p:spPr>
        <p:txBody>
          <a:bodyPr>
            <a:noAutofit/>
          </a:bodyPr>
          <a:lstStyle/>
          <a:p>
            <a:pPr algn="ctr"/>
            <a:r>
              <a:rPr lang="ru-RU" sz="2100" dirty="0" smtClean="0"/>
              <a:t>4. Подпрограмма «</a:t>
            </a:r>
            <a:r>
              <a:rPr lang="ru-RU" sz="2100" dirty="0" err="1" smtClean="0"/>
              <a:t>Грантовая</a:t>
            </a:r>
            <a:r>
              <a:rPr lang="ru-RU" sz="2100" dirty="0" smtClean="0"/>
              <a:t> поддержка проектов в области образования»</a:t>
            </a:r>
            <a:endParaRPr lang="ru-RU" sz="2100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277688" y="987574"/>
          <a:ext cx="8686800" cy="380347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36304"/>
                <a:gridCol w="1584176"/>
                <a:gridCol w="2160240"/>
                <a:gridCol w="2206080"/>
              </a:tblGrid>
              <a:tr h="296928">
                <a:tc>
                  <a:txBody>
                    <a:bodyPr/>
                    <a:lstStyle/>
                    <a:p>
                      <a:pPr algn="l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T="34290" marB="3429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План на 2019</a:t>
                      </a:r>
                      <a:r>
                        <a:rPr lang="en-US" sz="2000" b="1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b="1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год (тыс. руб.)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Финансирование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(тыс. руб.)</a:t>
                      </a:r>
                      <a:endParaRPr lang="ru-RU" sz="20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Выполнено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(тыс. руб.)</a:t>
                      </a:r>
                      <a:endParaRPr lang="ru-RU" sz="20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96928">
                <a:tc>
                  <a:txBody>
                    <a:bodyPr/>
                    <a:lstStyle/>
                    <a:p>
                      <a:pPr algn="l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ВСЕГО (тыс. руб.), в том числе: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5 190,0</a:t>
                      </a:r>
                      <a:endParaRPr lang="ru-RU" sz="2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23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3 633,3</a:t>
                      </a:r>
                      <a:endParaRPr kumimoji="0" lang="ru-RU" sz="2300" b="1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T="34290" marB="3429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6 620,1</a:t>
                      </a:r>
                      <a:endParaRPr lang="ru-RU" sz="2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839688">
                <a:tc>
                  <a:txBody>
                    <a:bodyPr/>
                    <a:lstStyle/>
                    <a:p>
                      <a:pPr algn="l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ФЕДЕРАЛЬНЫЙ БЮДЖЕТ (тыс. руб.)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T="34290" marB="3429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2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2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792088">
                <a:tc>
                  <a:txBody>
                    <a:bodyPr/>
                    <a:lstStyle/>
                    <a:p>
                      <a:pPr algn="l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ОКРУЖНОЙ БЮДЖЕТ (тыс. руб.)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5 190,0</a:t>
                      </a:r>
                      <a:endParaRPr lang="ru-RU" sz="2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23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3 633,3</a:t>
                      </a:r>
                      <a:endParaRPr kumimoji="0" lang="ru-RU" sz="2300" b="1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T="34290" marB="3429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23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3 620,1</a:t>
                      </a:r>
                      <a:endParaRPr kumimoji="0" lang="ru-RU" sz="2300" b="1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T="34290" marB="3429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09128"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Процент исполнения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/>
                </a:tc>
                <a:tc hMerge="1">
                  <a:txBody>
                    <a:bodyPr/>
                    <a:lstStyle/>
                    <a:p>
                      <a:pPr algn="ctr"/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69,8%</a:t>
                      </a:r>
                      <a:endParaRPr lang="ru-RU" sz="2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00" y="77155"/>
            <a:ext cx="618738" cy="7800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214296"/>
            <a:ext cx="8020000" cy="628650"/>
          </a:xfrm>
        </p:spPr>
        <p:txBody>
          <a:bodyPr>
            <a:noAutofit/>
          </a:bodyPr>
          <a:lstStyle/>
          <a:p>
            <a:pPr algn="ctr"/>
            <a:r>
              <a:rPr lang="ru-RU" sz="2100" dirty="0" smtClean="0"/>
              <a:t>5. Подпрограмма «Содействие в обеспечении жильем молодых семей»</a:t>
            </a:r>
            <a:endParaRPr lang="ru-RU" sz="2100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251520" y="987574"/>
          <a:ext cx="8686800" cy="380347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72898"/>
                <a:gridCol w="1512168"/>
                <a:gridCol w="2232248"/>
                <a:gridCol w="2269486"/>
              </a:tblGrid>
              <a:tr h="216023">
                <a:tc>
                  <a:txBody>
                    <a:bodyPr/>
                    <a:lstStyle/>
                    <a:p>
                      <a:pPr algn="l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T="34290" marB="3429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План на 2019</a:t>
                      </a:r>
                      <a:r>
                        <a:rPr lang="en-US" sz="2000" b="1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b="1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год (тыс. руб.)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Финансирование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(тыс. руб.)</a:t>
                      </a:r>
                      <a:endParaRPr lang="ru-RU" sz="20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Выполнено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(тыс. руб.)</a:t>
                      </a:r>
                      <a:endParaRPr lang="ru-RU" sz="20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42054">
                <a:tc>
                  <a:txBody>
                    <a:bodyPr/>
                    <a:lstStyle/>
                    <a:p>
                      <a:pPr algn="l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ВСЕГО (тыс. руб.), в том числе: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12 865,3</a:t>
                      </a:r>
                      <a:endParaRPr lang="ru-RU" sz="2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23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</a:t>
                      </a:r>
                      <a:r>
                        <a:rPr kumimoji="0" lang="ru-RU" sz="2300" b="1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699,6</a:t>
                      </a:r>
                      <a:endParaRPr kumimoji="0" lang="ru-RU" sz="2300" b="1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T="34290" marB="3429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3 699,6</a:t>
                      </a:r>
                      <a:endParaRPr lang="ru-RU" sz="2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839687">
                <a:tc>
                  <a:txBody>
                    <a:bodyPr/>
                    <a:lstStyle/>
                    <a:p>
                      <a:pPr algn="l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ФЕДЕРАЛЬНЫЙ БЮДЖЕТ (тыс. руб.)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3 395,3</a:t>
                      </a:r>
                    </a:p>
                  </a:txBody>
                  <a:tcPr marT="34290" marB="3429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2 025,3</a:t>
                      </a:r>
                      <a:endParaRPr lang="ru-RU" sz="2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2 025,3</a:t>
                      </a:r>
                      <a:endParaRPr lang="ru-RU" sz="2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792088">
                <a:tc>
                  <a:txBody>
                    <a:bodyPr/>
                    <a:lstStyle/>
                    <a:p>
                      <a:pPr algn="l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ОКРУЖНОЙ БЮДЖЕТ (тыс. руб.)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6 470,0</a:t>
                      </a:r>
                      <a:endParaRPr lang="ru-RU" sz="2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23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1 674,3</a:t>
                      </a:r>
                      <a:endParaRPr kumimoji="0" lang="ru-RU" sz="2300" b="1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T="34290" marB="3429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23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1 674,3</a:t>
                      </a:r>
                      <a:endParaRPr kumimoji="0" lang="ru-RU" sz="2300" b="1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T="34290" marB="3429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56783"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Процент исполнения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28,8%</a:t>
                      </a:r>
                      <a:endParaRPr lang="ru-RU" sz="2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00" y="77155"/>
            <a:ext cx="618738" cy="7800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357172"/>
            <a:ext cx="8092008" cy="628650"/>
          </a:xfrm>
        </p:spPr>
        <p:txBody>
          <a:bodyPr>
            <a:noAutofit/>
          </a:bodyPr>
          <a:lstStyle/>
          <a:p>
            <a:pPr algn="ctr"/>
            <a:r>
              <a:rPr lang="ru-RU" sz="2100" dirty="0" smtClean="0"/>
              <a:t>6. Подпрограмма «Развитие социальной инфраструктуры»</a:t>
            </a:r>
            <a:endParaRPr lang="ru-RU" sz="2100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251520" y="987574"/>
          <a:ext cx="8686801" cy="38164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64296"/>
                <a:gridCol w="1656184"/>
                <a:gridCol w="2160240"/>
                <a:gridCol w="2206081"/>
              </a:tblGrid>
              <a:tr h="288032">
                <a:tc>
                  <a:txBody>
                    <a:bodyPr/>
                    <a:lstStyle/>
                    <a:p>
                      <a:pPr algn="l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T="34290" marB="3429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План на 2019</a:t>
                      </a:r>
                      <a:r>
                        <a:rPr lang="en-US" sz="2000" b="1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b="1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год (тыс. руб.)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Финансирование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(тыс. руб.)</a:t>
                      </a:r>
                      <a:endParaRPr lang="ru-RU" sz="20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Выполнено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(тыс. руб.)</a:t>
                      </a:r>
                      <a:endParaRPr lang="ru-RU" sz="20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l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ВСЕГО (тыс. руб.), в том числе: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63 040,6</a:t>
                      </a:r>
                      <a:endParaRPr lang="ru-RU" sz="2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23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</a:t>
                      </a:r>
                      <a:endParaRPr kumimoji="0" lang="ru-RU" sz="2300" b="1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T="34290" marB="3429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2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81741">
                <a:tc>
                  <a:txBody>
                    <a:bodyPr/>
                    <a:lstStyle/>
                    <a:p>
                      <a:pPr algn="l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ФЕДЕРАЛЬНЫЙ БЮДЖЕТ (тыс. руб.)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T="34290" marB="3429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2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2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71736">
                <a:tc>
                  <a:txBody>
                    <a:bodyPr/>
                    <a:lstStyle/>
                    <a:p>
                      <a:pPr algn="l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ОКРУЖНОЙ БЮДЖЕТ (тыс. руб.)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63 040,6</a:t>
                      </a:r>
                      <a:endParaRPr lang="ru-RU" sz="2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23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</a:t>
                      </a:r>
                      <a:endParaRPr kumimoji="0" lang="ru-RU" sz="2300" b="1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T="34290" marB="3429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23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</a:t>
                      </a:r>
                      <a:endParaRPr kumimoji="0" lang="ru-RU" sz="2300" b="1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T="34290" marB="3429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24584"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Процент исполнения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/>
                </a:tc>
                <a:tc hMerge="1">
                  <a:txBody>
                    <a:bodyPr/>
                    <a:lstStyle/>
                    <a:p>
                      <a:pPr algn="ctr"/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0,0%</a:t>
                      </a:r>
                      <a:endParaRPr lang="ru-RU" sz="2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00" y="77155"/>
            <a:ext cx="618738" cy="7800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0"/>
            <a:ext cx="8020000" cy="842946"/>
          </a:xfrm>
        </p:spPr>
        <p:txBody>
          <a:bodyPr>
            <a:noAutofit/>
          </a:bodyPr>
          <a:lstStyle/>
          <a:p>
            <a:pPr algn="ctr"/>
            <a:r>
              <a:rPr lang="ru-RU" sz="1900" dirty="0" smtClean="0"/>
              <a:t>7. Подпрограмма «Обеспечение деятельности государственных органов и подведомственных учреждений»</a:t>
            </a:r>
            <a:endParaRPr lang="ru-RU" sz="1900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251520" y="987574"/>
          <a:ext cx="8686800" cy="37109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36304"/>
                <a:gridCol w="1584176"/>
                <a:gridCol w="2160240"/>
                <a:gridCol w="2206080"/>
              </a:tblGrid>
              <a:tr h="278130">
                <a:tc>
                  <a:txBody>
                    <a:bodyPr/>
                    <a:lstStyle/>
                    <a:p>
                      <a:pPr algn="l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T="34290" marB="3429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План на 2019</a:t>
                      </a:r>
                      <a:r>
                        <a:rPr lang="en-US" sz="2000" b="1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b="1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год (тыс. руб.)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Финансирование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(тыс. руб.)</a:t>
                      </a:r>
                      <a:endParaRPr lang="ru-RU" sz="20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Выполнено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(тыс. руб.)</a:t>
                      </a:r>
                      <a:endParaRPr lang="ru-RU" sz="20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81741">
                <a:tc>
                  <a:txBody>
                    <a:bodyPr/>
                    <a:lstStyle/>
                    <a:p>
                      <a:pPr algn="l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ВСЕГО (тыс. руб.), в том числе: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911 052,4</a:t>
                      </a:r>
                      <a:endParaRPr lang="ru-RU" sz="2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23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708 240,5</a:t>
                      </a:r>
                      <a:endParaRPr kumimoji="0" lang="ru-RU" sz="2300" b="1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T="34290" marB="3429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704 690,7</a:t>
                      </a:r>
                      <a:endParaRPr lang="ru-RU" sz="2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75450">
                <a:tc>
                  <a:txBody>
                    <a:bodyPr/>
                    <a:lstStyle/>
                    <a:p>
                      <a:pPr algn="l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ФЕДЕРАЛЬНЫЙ БЮДЖЕТ (тыс. руб.)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5 063,6</a:t>
                      </a:r>
                    </a:p>
                  </a:txBody>
                  <a:tcPr marT="34290" marB="3429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4 476,9</a:t>
                      </a:r>
                      <a:endParaRPr lang="ru-RU" sz="2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4 059,6</a:t>
                      </a:r>
                      <a:endParaRPr lang="ru-RU" sz="2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69159">
                <a:tc>
                  <a:txBody>
                    <a:bodyPr/>
                    <a:lstStyle/>
                    <a:p>
                      <a:pPr algn="l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ОКРУЖНОЙ БЮДЖЕТ (тыс. руб.)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905</a:t>
                      </a:r>
                      <a:r>
                        <a:rPr lang="ru-RU" sz="23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988,8</a:t>
                      </a:r>
                      <a:endParaRPr lang="ru-RU" sz="2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23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703 763,6</a:t>
                      </a:r>
                      <a:endParaRPr kumimoji="0" lang="ru-RU" sz="2300" b="1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T="34290" marB="3429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23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700 631,1</a:t>
                      </a:r>
                      <a:endParaRPr kumimoji="0" lang="ru-RU" sz="2300" b="1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T="34290" marB="3429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78130"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Процент исполнения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77,3%</a:t>
                      </a:r>
                      <a:endParaRPr lang="ru-RU" sz="2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00" y="77155"/>
            <a:ext cx="618738" cy="7800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2784</TotalTime>
  <Words>615</Words>
  <Application>Microsoft Office PowerPoint</Application>
  <PresentationFormat>Экран (16:9)</PresentationFormat>
  <Paragraphs>163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Трек</vt:lpstr>
      <vt:lpstr>Информация О реализации  Государственной программы «Развитие образования И НАУКИ Чукотского автономного округа»   за 9 месяцев 2019 года</vt:lpstr>
      <vt:lpstr>Всего по Государственной программе</vt:lpstr>
      <vt:lpstr>1. Подпрограмма «Обеспечение государственных гарантий и развитие современной инфраструктуры образования»</vt:lpstr>
      <vt:lpstr>2. Подпрограмма «Развитие кадрового потенциала»</vt:lpstr>
      <vt:lpstr>3. Подпрограмма «Поддержка и развитие детского и молодежного образования и творчества»</vt:lpstr>
      <vt:lpstr>4. Подпрограмма «Грантовая поддержка проектов в области образования»</vt:lpstr>
      <vt:lpstr>5. Подпрограмма «Содействие в обеспечении жильем молодых семей»</vt:lpstr>
      <vt:lpstr>6. Подпрограмма «Развитие социальной инфраструктуры»</vt:lpstr>
      <vt:lpstr>7. Подпрограмма «Обеспечение деятельности государственных органов и подведомственных учреждений»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Бла-бла-бла</dc:title>
  <dc:creator>kara_nebesnaya</dc:creator>
  <cp:lastModifiedBy>Макеева ЛМ</cp:lastModifiedBy>
  <cp:revision>266</cp:revision>
  <dcterms:created xsi:type="dcterms:W3CDTF">2016-10-20T22:41:03Z</dcterms:created>
  <dcterms:modified xsi:type="dcterms:W3CDTF">2019-11-20T23:10:28Z</dcterms:modified>
</cp:coreProperties>
</file>