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122" r:id="rId4"/>
    <p:sldMasterId id="2147485146" r:id="rId5"/>
    <p:sldMasterId id="2147485158" r:id="rId6"/>
    <p:sldMasterId id="2147485170" r:id="rId7"/>
    <p:sldMasterId id="2147485182" r:id="rId8"/>
    <p:sldMasterId id="2147485194" r:id="rId9"/>
  </p:sldMasterIdLst>
  <p:notesMasterIdLst>
    <p:notesMasterId r:id="rId52"/>
  </p:notesMasterIdLst>
  <p:handoutMasterIdLst>
    <p:handoutMasterId r:id="rId53"/>
  </p:handoutMasterIdLst>
  <p:sldIdLst>
    <p:sldId id="514" r:id="rId10"/>
    <p:sldId id="489" r:id="rId11"/>
    <p:sldId id="490" r:id="rId12"/>
    <p:sldId id="491" r:id="rId13"/>
    <p:sldId id="492" r:id="rId14"/>
    <p:sldId id="515" r:id="rId15"/>
    <p:sldId id="494" r:id="rId16"/>
    <p:sldId id="495" r:id="rId17"/>
    <p:sldId id="496" r:id="rId18"/>
    <p:sldId id="497" r:id="rId19"/>
    <p:sldId id="498" r:id="rId20"/>
    <p:sldId id="447" r:id="rId21"/>
    <p:sldId id="448" r:id="rId22"/>
    <p:sldId id="479" r:id="rId23"/>
    <p:sldId id="484" r:id="rId24"/>
    <p:sldId id="485" r:id="rId25"/>
    <p:sldId id="517" r:id="rId26"/>
    <p:sldId id="506" r:id="rId27"/>
    <p:sldId id="516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451" r:id="rId43"/>
    <p:sldId id="481" r:id="rId44"/>
    <p:sldId id="532" r:id="rId45"/>
    <p:sldId id="488" r:id="rId46"/>
    <p:sldId id="535" r:id="rId47"/>
    <p:sldId id="536" r:id="rId48"/>
    <p:sldId id="533" r:id="rId49"/>
    <p:sldId id="534" r:id="rId50"/>
    <p:sldId id="477" r:id="rId51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17"/>
            <p14:sldId id="506"/>
            <p14:sldId id="516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451"/>
            <p14:sldId id="481"/>
            <p14:sldId id="532"/>
            <p14:sldId id="488"/>
            <p14:sldId id="535"/>
            <p14:sldId id="536"/>
            <p14:sldId id="533"/>
            <p14:sldId id="534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  <a:srgbClr val="E2DD00"/>
    <a:srgbClr val="009900"/>
    <a:srgbClr val="FFFF66"/>
    <a:srgbClr val="FFFFCC"/>
    <a:srgbClr val="00AC00"/>
    <a:srgbClr val="61B0FF"/>
    <a:srgbClr val="3399FF"/>
    <a:srgbClr val="9ECB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8737" autoAdjust="0"/>
  </p:normalViewPr>
  <p:slideViewPr>
    <p:cSldViewPr snapToGrid="0">
      <p:cViewPr varScale="1">
        <p:scale>
          <a:sx n="128" d="100"/>
          <a:sy n="128" d="100"/>
        </p:scale>
        <p:origin x="135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3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86190013769374"/>
          <c:y val="0"/>
          <c:w val="0.67832178283709943"/>
          <c:h val="0.751451057538862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7268745811819228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332</a:t>
                    </a:r>
                    <a:r>
                      <a:rPr lang="en-US" baseline="0" dirty="0"/>
                      <a:t> 954,5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DF6-A965-B1D88B8D4353}"/>
                </c:ext>
              </c:extLst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117 641,3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DF6-A965-B1D88B8D4353}"/>
                </c:ext>
              </c:extLst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214 537,3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5E-4DF6-A965-B1D88B8D4353}"/>
                </c:ext>
              </c:extLst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159 025,1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DF6-A965-B1D88B8D4353}"/>
                </c:ext>
              </c:extLst>
            </c:dLbl>
            <c:dLbl>
              <c:idx val="4"/>
              <c:layout>
                <c:manualLayout>
                  <c:x val="8.6299851818487077E-3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103 419,1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DF6-A965-B1D88B8D4353}"/>
                </c:ext>
              </c:extLst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5E-4DF6-A965-B1D88B8D4353}"/>
                </c:ext>
              </c:extLst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185 193,3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DF6-A965-B1D88B8D4353}"/>
                </c:ext>
              </c:extLst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  <a:r>
                      <a:rPr lang="en-US" baseline="0" dirty="0"/>
                      <a:t> 386,1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DF6-A965-B1D88B8D4353}"/>
                </c:ext>
              </c:extLst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  <a:r>
                      <a:rPr lang="en-US" baseline="0" dirty="0"/>
                      <a:t> 977,5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DF6-A965-B1D88B8D4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332954.5</c:v>
                </c:pt>
                <c:pt idx="1">
                  <c:v>117641.3</c:v>
                </c:pt>
                <c:pt idx="2">
                  <c:v>214537.3</c:v>
                </c:pt>
                <c:pt idx="3">
                  <c:v>159025.1</c:v>
                </c:pt>
                <c:pt idx="4">
                  <c:v>103419.1</c:v>
                </c:pt>
                <c:pt idx="5">
                  <c:v>61921.5</c:v>
                </c:pt>
                <c:pt idx="6">
                  <c:v>185193.3</c:v>
                </c:pt>
                <c:pt idx="7">
                  <c:v>20386.099999999999</c:v>
                </c:pt>
                <c:pt idx="8">
                  <c:v>55977.5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5E-4DF6-A965-B1D88B8D4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0752"/>
        <c:axId val="57945472"/>
        <c:axId val="0"/>
      </c:bar3DChart>
      <c:catAx>
        <c:axId val="117450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945472"/>
        <c:crosses val="autoZero"/>
        <c:auto val="1"/>
        <c:lblAlgn val="l"/>
        <c:lblOffset val="100"/>
        <c:noMultiLvlLbl val="0"/>
      </c:catAx>
      <c:valAx>
        <c:axId val="5794547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45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социальную политику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layout>
        <c:manualLayout>
          <c:xMode val="edge"/>
          <c:yMode val="edge"/>
          <c:x val="0.21040547151681002"/>
          <c:y val="4.37882464761092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01-4641-B0F9-FB31270BBA9C}"/>
                </c:ext>
              </c:extLst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1-4641-B0F9-FB31270BBA9C}"/>
                </c:ext>
              </c:extLst>
            </c:dLbl>
            <c:dLbl>
              <c:idx val="2"/>
              <c:layout>
                <c:manualLayout>
                  <c:x val="-3.0941981105412669E-3"/>
                  <c:y val="7.29804107935154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01-4641-B0F9-FB31270BBA9C}"/>
                </c:ext>
              </c:extLst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01-4641-B0F9-FB31270BBA9C}"/>
                </c:ext>
              </c:extLst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01-4641-B0F9-FB31270BB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75.8</c:v>
                </c:pt>
                <c:pt idx="1">
                  <c:v>77.599999999999994</c:v>
                </c:pt>
                <c:pt idx="2">
                  <c:v>79.2</c:v>
                </c:pt>
                <c:pt idx="3">
                  <c:v>74.3</c:v>
                </c:pt>
                <c:pt idx="4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01-4641-B0F9-FB31270BBA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079744"/>
        <c:axId val="134048000"/>
      </c:barChart>
      <c:catAx>
        <c:axId val="1540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048000"/>
        <c:crosses val="autoZero"/>
        <c:auto val="1"/>
        <c:lblAlgn val="ctr"/>
        <c:lblOffset val="100"/>
        <c:noMultiLvlLbl val="0"/>
      </c:catAx>
      <c:valAx>
        <c:axId val="13404800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40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государственную поддержку семьи и детей</a:t>
            </a:r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1.2</c:v>
                </c:pt>
                <c:pt idx="1">
                  <c:v>983.7</c:v>
                </c:pt>
                <c:pt idx="2">
                  <c:v>42.5</c:v>
                </c:pt>
                <c:pt idx="3">
                  <c:v>110.9</c:v>
                </c:pt>
                <c:pt idx="4">
                  <c:v>8224.1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4-4EDB-A578-2F573C987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25.7</c:v>
                </c:pt>
                <c:pt idx="1">
                  <c:v>0.3</c:v>
                </c:pt>
                <c:pt idx="2">
                  <c:v>3827.3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A-4269-8BDE-11E03E6ABA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A4A-4269-8BDE-11E03E6ABA0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окружного бюджета на здравоохранение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7-4C2B-986C-7D9D0EFF7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80.832632569715727</c:v>
                </c:pt>
                <c:pt idx="1">
                  <c:v>69.818601575877921</c:v>
                </c:pt>
                <c:pt idx="2">
                  <c:v>68.61</c:v>
                </c:pt>
                <c:pt idx="3">
                  <c:v>56.1</c:v>
                </c:pt>
                <c:pt idx="4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7-4C2B-986C-7D9D0EFF72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987776"/>
        <c:axId val="170577856"/>
      </c:barChart>
      <c:catAx>
        <c:axId val="1749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577856"/>
        <c:crosses val="autoZero"/>
        <c:auto val="1"/>
        <c:lblAlgn val="ctr"/>
        <c:lblOffset val="100"/>
        <c:noMultiLvlLbl val="0"/>
      </c:catAx>
      <c:valAx>
        <c:axId val="17057785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9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</c:v>
                </c:pt>
                <c:pt idx="1">
                  <c:v>Аппарат губернатора</c:v>
                </c:pt>
                <c:pt idx="2">
                  <c:v>Департамент строительства</c:v>
                </c:pt>
                <c:pt idx="3">
                  <c:v>Департамент культуры</c:v>
                </c:pt>
                <c:pt idx="4">
                  <c:v>Департамент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0.4</c:v>
                </c:pt>
                <c:pt idx="2">
                  <c:v>723.1</c:v>
                </c:pt>
                <c:pt idx="3">
                  <c:v>66.5</c:v>
                </c:pt>
                <c:pt idx="4" formatCode="0.0">
                  <c:v>8442.4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A-44DC-9840-E52E13C6C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</c:v>
                </c:pt>
                <c:pt idx="1">
                  <c:v>Аппарат губернатора</c:v>
                </c:pt>
                <c:pt idx="2">
                  <c:v>Департамент строительства</c:v>
                </c:pt>
                <c:pt idx="3">
                  <c:v>Департамент культуры</c:v>
                </c:pt>
                <c:pt idx="4">
                  <c:v>Департамент образования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EEA-44DC-9840-E52E13C6C4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0"/>
                  <c:y val="3.38628965975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5-4031-80E8-42576B23A756}"/>
                </c:ext>
              </c:extLst>
            </c:dLbl>
            <c:dLbl>
              <c:idx val="3"/>
              <c:layout>
                <c:manualLayout>
                  <c:x val="-2.9727518037816363E-3"/>
                  <c:y val="2.539717244813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5-4031-80E8-42576B23A756}"/>
                </c:ext>
              </c:extLst>
            </c:dLbl>
            <c:dLbl>
              <c:idx val="4"/>
              <c:layout>
                <c:manualLayout>
                  <c:x val="5.9455036075629457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A5-4031-80E8-42576B23A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164.12129840390196</c:v>
                </c:pt>
                <c:pt idx="1">
                  <c:v>190.7282332320234</c:v>
                </c:pt>
                <c:pt idx="2">
                  <c:v>192.5</c:v>
                </c:pt>
                <c:pt idx="3">
                  <c:v>109.6</c:v>
                </c:pt>
                <c:pt idx="4">
                  <c:v>124.5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5-4031-80E8-42576B23A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659648"/>
        <c:axId val="170575552"/>
      </c:barChart>
      <c:catAx>
        <c:axId val="2056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75552"/>
        <c:crosses val="autoZero"/>
        <c:auto val="1"/>
        <c:lblAlgn val="ctr"/>
        <c:lblOffset val="100"/>
        <c:noMultiLvlLbl val="0"/>
      </c:catAx>
      <c:valAx>
        <c:axId val="1705755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56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кинематографию на</a:t>
            </a:r>
            <a:r>
              <a:rPr lang="ru-RU" baseline="0" dirty="0"/>
              <a:t> 2024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123.5</c:v>
                </c:pt>
                <c:pt idx="1">
                  <c:v>467.4</c:v>
                </c:pt>
                <c:pt idx="2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B-4427-A6C1-D6F02B7BFA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21.975886937522194</c:v>
                </c:pt>
                <c:pt idx="1">
                  <c:v>12.78217225020903</c:v>
                </c:pt>
                <c:pt idx="2">
                  <c:v>18.399999999999999</c:v>
                </c:pt>
                <c:pt idx="3">
                  <c:v>11.4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BB1-8B2E-2ABEFCB8C5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78592"/>
        <c:axId val="183706752"/>
      </c:barChart>
      <c:catAx>
        <c:axId val="13847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06752"/>
        <c:crosses val="autoZero"/>
        <c:auto val="1"/>
        <c:lblAlgn val="ctr"/>
        <c:lblOffset val="100"/>
        <c:noMultiLvlLbl val="0"/>
      </c:catAx>
      <c:valAx>
        <c:axId val="1837067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84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0-4E75-4847-9259-470325E72DE2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строительтсва и жилищно-коммунального хозяйства Чукотского автономного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491.5</c:v>
                </c:pt>
                <c:pt idx="1">
                  <c:v>197.3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5-4847-9259-470325E72D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рублей</a:t>
            </a:r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3.5253718411213004</c:v>
                </c:pt>
                <c:pt idx="1">
                  <c:v>5.7</c:v>
                </c:pt>
                <c:pt idx="2">
                  <c:v>14.3</c:v>
                </c:pt>
                <c:pt idx="3">
                  <c:v>9.4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3-4BE6-962A-9E9CCDFD4D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51200"/>
        <c:axId val="183713088"/>
      </c:barChart>
      <c:catAx>
        <c:axId val="2128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13088"/>
        <c:crosses val="autoZero"/>
        <c:auto val="1"/>
        <c:lblAlgn val="ctr"/>
        <c:lblOffset val="100"/>
        <c:noMultiLvlLbl val="0"/>
      </c:catAx>
      <c:valAx>
        <c:axId val="183713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85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102401316136379"/>
          <c:y val="5.2463421660806961E-2"/>
          <c:w val="0.57581851534395423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3530226492166216E-2"/>
                  <c:y val="4.26246815397356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369 562,8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AD-4D30-9472-C5D8C91B9EAA}"/>
                </c:ext>
              </c:extLst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124</a:t>
                    </a:r>
                    <a:r>
                      <a:rPr lang="en-US" baseline="0" dirty="0"/>
                      <a:t> 116,3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AD-4D30-9472-C5D8C91B9EAA}"/>
                </c:ext>
              </c:extLst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224 067,0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6AD-4D30-9472-C5D8C91B9EAA}"/>
                </c:ext>
              </c:extLst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169 844,0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AD-4D30-9472-C5D8C91B9EAA}"/>
                </c:ext>
              </c:extLst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106 820,7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6AD-4D30-9472-C5D8C91B9EAA}"/>
                </c:ext>
              </c:extLst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62 361,0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AD-4D30-9472-C5D8C91B9EAA}"/>
                </c:ext>
              </c:extLst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244 661,9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AD-4D30-9472-C5D8C91B9EAA}"/>
                </c:ext>
              </c:extLst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24 639,3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6AD-4D30-9472-C5D8C91B9EAA}"/>
                </c:ext>
              </c:extLst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56 547,9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6AD-4D30-9472-C5D8C91B9EA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55 948,7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6AD-4D30-9472-C5D8C91B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369562.8</c:v>
                </c:pt>
                <c:pt idx="1">
                  <c:v>114654</c:v>
                </c:pt>
                <c:pt idx="2">
                  <c:v>197527.2</c:v>
                </c:pt>
                <c:pt idx="3">
                  <c:v>159372.70000000001</c:v>
                </c:pt>
                <c:pt idx="4">
                  <c:v>123770.8</c:v>
                </c:pt>
                <c:pt idx="5">
                  <c:v>57065.5</c:v>
                </c:pt>
                <c:pt idx="6">
                  <c:v>185744.5</c:v>
                </c:pt>
                <c:pt idx="7">
                  <c:v>21832</c:v>
                </c:pt>
                <c:pt idx="8">
                  <c:v>55948.7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D-4D30-9472-C5D8C91B9E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52288"/>
        <c:axId val="55900352"/>
        <c:axId val="0"/>
      </c:bar3DChart>
      <c:catAx>
        <c:axId val="117452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5900352"/>
        <c:crosses val="autoZero"/>
        <c:auto val="1"/>
        <c:lblAlgn val="ctr"/>
        <c:lblOffset val="100"/>
        <c:noMultiLvlLbl val="0"/>
      </c:catAx>
      <c:valAx>
        <c:axId val="5590035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100" b="1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52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0274747011529"/>
          <c:y val="7.4521304528590598E-2"/>
          <c:w val="0.56669820780659363"/>
          <c:h val="0.825529092206030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строительства и жилищно-коммунального хозяйства Чукотского автономного округа</c:v>
                </c:pt>
                <c:pt idx="2">
                  <c:v>Департамент сельского хозяйства и  продовольствия Чукотского автономного округа</c:v>
                </c:pt>
                <c:pt idx="3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7488.1</c:v>
                </c:pt>
                <c:pt idx="1">
                  <c:v>8093</c:v>
                </c:pt>
                <c:pt idx="2">
                  <c:v>1.6</c:v>
                </c:pt>
                <c:pt idx="3">
                  <c:v>127.2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9-49BA-B696-0895F3F1F9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364.55024358176848</c:v>
                </c:pt>
                <c:pt idx="1">
                  <c:v>401.65980968729093</c:v>
                </c:pt>
                <c:pt idx="2">
                  <c:v>328.4</c:v>
                </c:pt>
                <c:pt idx="3">
                  <c:v>131.9</c:v>
                </c:pt>
                <c:pt idx="4">
                  <c:v>188.1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0-4EEE-A08F-02BD1FE2AE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200064"/>
        <c:axId val="208648384"/>
      </c:barChart>
      <c:catAx>
        <c:axId val="2182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48384"/>
        <c:crosses val="autoZero"/>
        <c:auto val="1"/>
        <c:lblAlgn val="ctr"/>
        <c:lblOffset val="100"/>
        <c:noMultiLvlLbl val="0"/>
      </c:catAx>
      <c:valAx>
        <c:axId val="20864838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182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2022-2026 годы, млн.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2022-2026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17452.099999999999</c:v>
                </c:pt>
                <c:pt idx="1">
                  <c:v>19215.400000000001</c:v>
                </c:pt>
                <c:pt idx="2">
                  <c:v>15761.8</c:v>
                </c:pt>
                <c:pt idx="3">
                  <c:v>6333.9</c:v>
                </c:pt>
                <c:pt idx="4">
                  <c:v>9028.4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7-4DBB-A106-0AB4ED86D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81697024"/>
        <c:axId val="208649536"/>
        <c:axId val="0"/>
      </c:bar3DChart>
      <c:catAx>
        <c:axId val="18169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8649536"/>
        <c:crosses val="autoZero"/>
        <c:auto val="1"/>
        <c:lblAlgn val="ctr"/>
        <c:lblOffset val="100"/>
        <c:noMultiLvlLbl val="0"/>
      </c:catAx>
      <c:valAx>
        <c:axId val="208649536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1816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13836</c:v>
                </c:pt>
                <c:pt idx="1">
                  <c:v>13422.9</c:v>
                </c:pt>
                <c:pt idx="2">
                  <c:v>10571.5</c:v>
                </c:pt>
                <c:pt idx="3">
                  <c:v>7380.6</c:v>
                </c:pt>
                <c:pt idx="4">
                  <c:v>8575.9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5-4189-ABA8-C6923DB5C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833920"/>
        <c:axId val="200765952"/>
        <c:axId val="0"/>
      </c:bar3DChart>
      <c:catAx>
        <c:axId val="20283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765952"/>
        <c:crosses val="autoZero"/>
        <c:auto val="1"/>
        <c:lblAlgn val="ctr"/>
        <c:lblOffset val="100"/>
        <c:noMultiLvlLbl val="0"/>
      </c:catAx>
      <c:valAx>
        <c:axId val="2007659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2833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4532.8</c:v>
                </c:pt>
                <c:pt idx="1">
                  <c:v>4006.2</c:v>
                </c:pt>
                <c:pt idx="2">
                  <c:v>4450.5</c:v>
                </c:pt>
                <c:pt idx="3">
                  <c:v>3066.6</c:v>
                </c:pt>
                <c:pt idx="4">
                  <c:v>1774.4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C-4779-ADF2-F950C7B6D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3216"/>
        <c:axId val="200767680"/>
        <c:axId val="0"/>
      </c:bar3DChart>
      <c:catAx>
        <c:axId val="20423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767680"/>
        <c:crosses val="autoZero"/>
        <c:auto val="1"/>
        <c:lblAlgn val="ctr"/>
        <c:lblOffset val="100"/>
        <c:noMultiLvlLbl val="0"/>
      </c:catAx>
      <c:valAx>
        <c:axId val="2007676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423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90099288673199"/>
          <c:y val="3.5357904503792177E-2"/>
          <c:w val="0.53665943552776418"/>
          <c:h val="0.67442211511339556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198.8</c:v>
                </c:pt>
                <c:pt idx="1">
                  <c:v>191.4</c:v>
                </c:pt>
                <c:pt idx="2">
                  <c:v>220.2</c:v>
                </c:pt>
                <c:pt idx="3">
                  <c:v>196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F-4DF8-A016-2A1F440D0F9F}"/>
            </c:ext>
          </c:extLst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211.9</c:v>
                </c:pt>
                <c:pt idx="1">
                  <c:v>384.1</c:v>
                </c:pt>
                <c:pt idx="2">
                  <c:v>547.20000000000005</c:v>
                </c:pt>
                <c:pt idx="3">
                  <c:v>99.3</c:v>
                </c:pt>
                <c:pt idx="4">
                  <c:v>292.8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F-4DF8-A016-2A1F440D0F9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615</c:v>
                </c:pt>
                <c:pt idx="1">
                  <c:v>569.9</c:v>
                </c:pt>
                <c:pt idx="2">
                  <c:v>669.3</c:v>
                </c:pt>
                <c:pt idx="3">
                  <c:v>866.3</c:v>
                </c:pt>
                <c:pt idx="4">
                  <c:v>686.8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9F-4DF8-A016-2A1F440D0F9F}"/>
            </c:ext>
          </c:extLst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6.6</c:v>
                </c:pt>
                <c:pt idx="1">
                  <c:v>34.200000000000003</c:v>
                </c:pt>
                <c:pt idx="2">
                  <c:v>18.5</c:v>
                </c:pt>
                <c:pt idx="3">
                  <c:v>10.3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9F-4DF8-A016-2A1F440D0F9F}"/>
            </c:ext>
          </c:extLst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1560.1</c:v>
                </c:pt>
                <c:pt idx="1">
                  <c:v>1863</c:v>
                </c:pt>
                <c:pt idx="2">
                  <c:v>2520.6999999999998</c:v>
                </c:pt>
                <c:pt idx="3">
                  <c:v>2591.4</c:v>
                </c:pt>
                <c:pt idx="4">
                  <c:v>3451.6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9F-4DF8-A016-2A1F440D0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231168"/>
        <c:axId val="202023488"/>
        <c:axId val="0"/>
      </c:bar3DChart>
      <c:catAx>
        <c:axId val="20423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023488"/>
        <c:crosses val="autoZero"/>
        <c:auto val="1"/>
        <c:lblAlgn val="ctr"/>
        <c:lblOffset val="100"/>
        <c:noMultiLvlLbl val="0"/>
      </c:catAx>
      <c:valAx>
        <c:axId val="20202348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04231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23-4C60-86C1-9945ECF33E35}"/>
              </c:ext>
            </c:extLst>
          </c:dPt>
          <c:dPt>
            <c:idx val="1"/>
            <c:bubble3D val="0"/>
            <c:explosion val="49"/>
            <c:extLst>
              <c:ext xmlns:c16="http://schemas.microsoft.com/office/drawing/2014/chart" uri="{C3380CC4-5D6E-409C-BE32-E72D297353CC}">
                <c16:uniqueId val="{00000001-CC23-4C60-86C1-9945ECF33E3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C23-4C60-86C1-9945ECF33E35}"/>
              </c:ext>
            </c:extLst>
          </c:dPt>
          <c:dPt>
            <c:idx val="5"/>
            <c:bubble3D val="0"/>
            <c:explosion val="18"/>
            <c:extLst>
              <c:ext xmlns:c16="http://schemas.microsoft.com/office/drawing/2014/chart" uri="{C3380CC4-5D6E-409C-BE32-E72D297353CC}">
                <c16:uniqueId val="{00000003-CC23-4C60-86C1-9945ECF33E35}"/>
              </c:ext>
            </c:extLst>
          </c:dPt>
          <c:dPt>
            <c:idx val="6"/>
            <c:bubble3D val="0"/>
            <c:explosion val="24"/>
            <c:extLst>
              <c:ext xmlns:c16="http://schemas.microsoft.com/office/drawing/2014/chart" uri="{C3380CC4-5D6E-409C-BE32-E72D297353CC}">
                <c16:uniqueId val="{00000004-CC23-4C60-86C1-9945ECF33E3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CC23-4C60-86C1-9945ECF33E35}"/>
              </c:ext>
            </c:extLst>
          </c:dPt>
          <c:dPt>
            <c:idx val="9"/>
            <c:bubble3D val="0"/>
            <c:explosion val="9"/>
            <c:extLst>
              <c:ext xmlns:c16="http://schemas.microsoft.com/office/drawing/2014/chart" uri="{C3380CC4-5D6E-409C-BE32-E72D297353CC}">
                <c16:uniqueId val="{00000006-CC23-4C60-86C1-9945ECF33E35}"/>
              </c:ext>
            </c:extLst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20,8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23-4C60-86C1-9945ECF33E35}"/>
                </c:ext>
              </c:extLst>
            </c:dLbl>
            <c:dLbl>
              <c:idx val="1"/>
              <c:layout>
                <c:manualLayout>
                  <c:x val="-3.8688500388837761E-2"/>
                  <c:y val="1.01729758522416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23-4C60-86C1-9945ECF33E35}"/>
                </c:ext>
              </c:extLst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23-4C60-86C1-9945ECF33E35}"/>
                </c:ext>
              </c:extLst>
            </c:dLbl>
            <c:dLbl>
              <c:idx val="3"/>
              <c:layout>
                <c:manualLayout>
                  <c:x val="-8.0663782510459081E-2"/>
                  <c:y val="-0.164431752773492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1 760,2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C23-4C60-86C1-9945ECF33E35}"/>
                </c:ext>
              </c:extLst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1</a:t>
                    </a:r>
                    <a:r>
                      <a:rPr lang="ru-RU" baseline="0" dirty="0"/>
                      <a:t> 781,2</a:t>
                    </a:r>
                    <a:r>
                      <a:rPr lang="ru-RU" dirty="0"/>
                      <a:t>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C23-4C60-86C1-9945ECF33E35}"/>
                </c:ext>
              </c:extLst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126,0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23-4C60-86C1-9945ECF33E35}"/>
                </c:ext>
              </c:extLst>
            </c:dLbl>
            <c:dLbl>
              <c:idx val="6"/>
              <c:layout>
                <c:manualLayout>
                  <c:x val="4.9596982171051594E-2"/>
                  <c:y val="-5.80998763832417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6 486,1млн.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C23-4C60-86C1-9945ECF33E35}"/>
                </c:ext>
              </c:extLst>
            </c:dLbl>
            <c:dLbl>
              <c:idx val="7"/>
              <c:layout>
                <c:manualLayout>
                  <c:x val="6.2622761554811834E-2"/>
                  <c:y val="-0.257558713579708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63,0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C23-4C60-86C1-9945ECF33E35}"/>
                </c:ext>
              </c:extLst>
            </c:dLbl>
            <c:dLbl>
              <c:idx val="8"/>
              <c:layout>
                <c:manualLayout>
                  <c:x val="-0.33580294255233434"/>
                  <c:y val="0.2982926694649086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4 450,5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C23-4C60-86C1-9945ECF33E35}"/>
                </c:ext>
              </c:extLst>
            </c:dLbl>
            <c:dLbl>
              <c:idx val="9"/>
              <c:layout>
                <c:manualLayout>
                  <c:x val="0.1057931227705816"/>
                  <c:y val="1.18973464011403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177,5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C23-4C60-86C1-9945ECF33E35}"/>
                </c:ext>
              </c:extLst>
            </c:dLbl>
            <c:dLbl>
              <c:idx val="10"/>
              <c:layout>
                <c:manualLayout>
                  <c:x val="1.7219925404394702E-2"/>
                  <c:y val="9.51706673465150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228,8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C23-4C60-86C1-9945ECF33E3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23-4C60-86C1-9945ECF33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20.8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1760.2</c:v>
                </c:pt>
                <c:pt idx="4">
                  <c:v>1781.2</c:v>
                </c:pt>
                <c:pt idx="5">
                  <c:v>126</c:v>
                </c:pt>
                <c:pt idx="6">
                  <c:v>6486.1</c:v>
                </c:pt>
                <c:pt idx="7">
                  <c:v>63</c:v>
                </c:pt>
                <c:pt idx="8">
                  <c:v>0</c:v>
                </c:pt>
                <c:pt idx="9">
                  <c:v>177.5</c:v>
                </c:pt>
                <c:pt idx="10">
                  <c:v>228.8</c:v>
                </c:pt>
                <c:pt idx="11">
                  <c:v>4450.5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23-4C60-86C1-9945ECF33E3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53-4BA8-AE96-0F3842B24756}"/>
                </c:ext>
              </c:extLst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53-4BA8-AE96-0F3842B24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0.7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3-4BA8-AE96-0F3842B247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8.1999999999999993</c:v>
                </c:pt>
                <c:pt idx="1">
                  <c:v>8.6</c:v>
                </c:pt>
                <c:pt idx="2">
                  <c:v>7.4</c:v>
                </c:pt>
                <c:pt idx="3">
                  <c:v>5.8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3-4BA8-AE96-0F3842B24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654016"/>
        <c:axId val="221908928"/>
        <c:axId val="0"/>
      </c:bar3DChart>
      <c:catAx>
        <c:axId val="22165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1908928"/>
        <c:crosses val="autoZero"/>
        <c:auto val="1"/>
        <c:lblAlgn val="ctr"/>
        <c:lblOffset val="100"/>
        <c:noMultiLvlLbl val="0"/>
      </c:catAx>
      <c:valAx>
        <c:axId val="22190892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2165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E87-467B-AC2A-81602F00F2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E87-467B-AC2A-81602F00F2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E87-467B-AC2A-81602F00F2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E87-467B-AC2A-81602F00F2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E87-467B-AC2A-81602F00F2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E87-467B-AC2A-81602F00F2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E87-467B-AC2A-81602F00F2AF}"/>
              </c:ext>
            </c:extLst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организаций</a:t>
                    </a:r>
                  </a:p>
                  <a:p>
                    <a:r>
                      <a:rPr lang="ru-RU" dirty="0"/>
                      <a:t>13,4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87-467B-AC2A-81602F00F2AF}"/>
                </c:ext>
              </c:extLst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</a:t>
                    </a:r>
                  </a:p>
                  <a:p>
                    <a:r>
                      <a:rPr lang="ru-RU" dirty="0"/>
                      <a:t>6,4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87-467B-AC2A-81602F00F2AF}"/>
                </c:ext>
              </c:extLst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организаций</a:t>
                    </a:r>
                  </a:p>
                  <a:p>
                    <a:r>
                      <a:rPr lang="ru-RU" dirty="0"/>
                      <a:t>1,5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E87-467B-AC2A-81602F00F2AF}"/>
                </c:ext>
              </c:extLst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ископаемых</a:t>
                    </a:r>
                  </a:p>
                  <a:p>
                    <a:r>
                      <a:rPr lang="ru-RU" dirty="0"/>
                      <a:t>4,2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87-467B-AC2A-81602F00F2AF}"/>
                </c:ext>
              </c:extLst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налоговые и неналоговые доходы 1,5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87-467B-AC2A-81602F00F2AF}"/>
                </c:ext>
              </c:extLst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</a:t>
                    </a:r>
                  </a:p>
                  <a:p>
                    <a:r>
                      <a:rPr lang="ru-RU" dirty="0"/>
                      <a:t>15,4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87-467B-AC2A-81602F00F2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10.4</c:v>
                </c:pt>
                <c:pt idx="1">
                  <c:v>6.4</c:v>
                </c:pt>
                <c:pt idx="2">
                  <c:v>1.5</c:v>
                </c:pt>
                <c:pt idx="3">
                  <c:v>4.2</c:v>
                </c:pt>
                <c:pt idx="4">
                  <c:v>1.5</c:v>
                </c:pt>
                <c:pt idx="5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87-467B-AC2A-81602F00F2A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6C-4DC1-9A14-8C6489207D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6C-4DC1-9A14-8C6489207D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6C-4DC1-9A14-8C6489207D1B}"/>
              </c:ext>
            </c:extLst>
          </c:dPt>
          <c:dPt>
            <c:idx val="3"/>
            <c:invertIfNegative val="0"/>
            <c:bubble3D val="0"/>
            <c:spPr>
              <a:ln w="9525"/>
            </c:spPr>
            <c:extLst>
              <c:ext xmlns:c16="http://schemas.microsoft.com/office/drawing/2014/chart" uri="{C3380CC4-5D6E-409C-BE32-E72D297353CC}">
                <c16:uniqueId val="{00000004-306C-4DC1-9A14-8C6489207D1B}"/>
              </c:ext>
            </c:extLst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C-4DC1-9A14-8C6489207D1B}"/>
                </c:ext>
              </c:extLst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C-4DC1-9A14-8C6489207D1B}"/>
                </c:ext>
              </c:extLst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C-4DC1-9A14-8C6489207D1B}"/>
                </c:ext>
              </c:extLst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C-4DC1-9A14-8C6489207D1B}"/>
                </c:ext>
              </c:extLst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Sheet1!$B$2:$F$2</c:f>
              <c:numCache>
                <c:formatCode>_-* #\ ##0.0_р_._-;\-* #\ ##0.0_р_._-;_-* "-"??_р_._-;_-@_-</c:formatCode>
                <c:ptCount val="5"/>
                <c:pt idx="0">
                  <c:v>13.9</c:v>
                </c:pt>
                <c:pt idx="1">
                  <c:v>13.8</c:v>
                </c:pt>
                <c:pt idx="2">
                  <c:v>15.4</c:v>
                </c:pt>
                <c:pt idx="3">
                  <c:v>8.8000000000000007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C-4DC1-9A14-8C6489207D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6C-4DC1-9A14-8C6489207D1B}"/>
                </c:ext>
              </c:extLst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C-4DC1-9A14-8C6489207D1B}"/>
                </c:ext>
              </c:extLst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6C-4DC1-9A14-8C6489207D1B}"/>
                </c:ext>
              </c:extLst>
            </c:dLbl>
            <c:dLbl>
              <c:idx val="3"/>
              <c:layout>
                <c:manualLayout>
                  <c:x val="2.4843530970687418E-2"/>
                  <c:y val="0.14766727307864658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6C-4DC1-9A14-8C6489207D1B}"/>
                </c:ext>
              </c:extLst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Sheet1!$B$3:$F$3</c:f>
              <c:numCache>
                <c:formatCode>_-* #\ ##0.0_р_._-;\-* #\ ##0.0_р_._-;_-* "-"??_р_._-;_-@_-</c:formatCode>
                <c:ptCount val="5"/>
                <c:pt idx="0">
                  <c:v>7.1</c:v>
                </c:pt>
                <c:pt idx="1">
                  <c:v>7.2</c:v>
                </c:pt>
                <c:pt idx="2">
                  <c:v>5</c:v>
                </c:pt>
                <c:pt idx="3">
                  <c:v>4.0999999999999996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C-4DC1-9A14-8C6489207D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23268306201611E-3"/>
                  <c:y val="4.180151849070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6C-4DC1-9A14-8C6489207D1B}"/>
                </c:ext>
              </c:extLst>
            </c:dLbl>
            <c:dLbl>
              <c:idx val="2"/>
              <c:layout>
                <c:manualLayout>
                  <c:x val="4.6532459682270431E-3"/>
                  <c:y val="1.315360717951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6C-4DC1-9A14-8C6489207D1B}"/>
                </c:ext>
              </c:extLst>
            </c:dLbl>
            <c:dLbl>
              <c:idx val="3"/>
              <c:layout>
                <c:manualLayout>
                  <c:x val="2.6369778060271371E-2"/>
                  <c:y val="6.5899694223537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6C-4DC1-9A14-8C6489207D1B}"/>
                </c:ext>
              </c:extLst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Sheet1!$B$4:$F$4</c:f>
              <c:numCache>
                <c:formatCode>_-* #\ ##0.0_р_._-;\-* #\ ##0.0_р_._-;_-* "-"??_р_._-;_-@_-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06C-4DC1-9A14-8C6489207D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000875002732857E-2"/>
                  <c:y val="5.259985226054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6C-4DC1-9A14-8C6489207D1B}"/>
                </c:ext>
              </c:extLst>
            </c:dLbl>
            <c:dLbl>
              <c:idx val="2"/>
              <c:layout>
                <c:manualLayout>
                  <c:x val="7.7807334022767004E-3"/>
                  <c:y val="2.017193636953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6C-4DC1-9A14-8C6489207D1B}"/>
                </c:ext>
              </c:extLst>
            </c:dLbl>
            <c:dLbl>
              <c:idx val="3"/>
              <c:layout>
                <c:manualLayout>
                  <c:x val="3.7579926137750887E-2"/>
                  <c:y val="2.848992132004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6C-4DC1-9A14-8C6489207D1B}"/>
                </c:ext>
              </c:extLst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Sheet1!$B$5:$F$5</c:f>
              <c:numCache>
                <c:formatCode>_-* #\ ##0.0_р_._-;\-* #\ ##0.0_р_._-;_-* "-"??_р_._-;_-@_-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6C-4DC1-9A14-8C6489207D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06C-4DC1-9A14-8C6489207D1B}"/>
              </c:ext>
            </c:extLst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6C-4DC1-9A14-8C6489207D1B}"/>
                </c:ext>
              </c:extLst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06C-4DC1-9A14-8C6489207D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6C-4DC1-9A14-8C6489207D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06C-4DC1-9A14-8C6489207D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6C-4DC1-9A14-8C648920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Sheet1!$B$6:$F$6</c:f>
              <c:numCache>
                <c:formatCode>_-* #\ ##0.0_р_._-;\-* #\ ##0.0_р_._-;_-* "-"??_р_._-;_-@_-</c:formatCode>
                <c:ptCount val="5"/>
                <c:pt idx="0">
                  <c:v>8.8000000000000007</c:v>
                </c:pt>
                <c:pt idx="1">
                  <c:v>10.3</c:v>
                </c:pt>
                <c:pt idx="2">
                  <c:v>7.5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06C-4DC1-9A14-8C6489207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33060864"/>
        <c:axId val="32518080"/>
        <c:axId val="0"/>
      </c:bar3DChart>
      <c:catAx>
        <c:axId val="330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51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8080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060864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1049.2</c:v>
                </c:pt>
                <c:pt idx="1">
                  <c:v>1170.0999999999999</c:v>
                </c:pt>
                <c:pt idx="2">
                  <c:v>1092.9000000000001</c:v>
                </c:pt>
                <c:pt idx="3">
                  <c:v>725.2</c:v>
                </c:pt>
                <c:pt idx="4">
                  <c:v>798.7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0-49E5-AA4E-DCC0D0D1474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376.8</c:v>
                </c:pt>
                <c:pt idx="1">
                  <c:v>479.8</c:v>
                </c:pt>
                <c:pt idx="2">
                  <c:v>499.7</c:v>
                </c:pt>
                <c:pt idx="3">
                  <c:v>444.7</c:v>
                </c:pt>
                <c:pt idx="4">
                  <c:v>439.5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0-49E5-AA4E-DCC0D0D14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59328"/>
        <c:axId val="32520384"/>
        <c:axId val="0"/>
      </c:bar3DChart>
      <c:catAx>
        <c:axId val="3305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20384"/>
        <c:crosses val="autoZero"/>
        <c:auto val="1"/>
        <c:lblAlgn val="ctr"/>
        <c:lblOffset val="100"/>
        <c:noMultiLvlLbl val="0"/>
      </c:catAx>
      <c:valAx>
        <c:axId val="3252038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33059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7537930470004"/>
          <c:y val="5.5645774738969651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4C-441E-A1F5-1F6D1956DF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4C-441E-A1F5-1F6D1956DF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DF-4146-86A8-7F5361902C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4C-441E-A1F5-1F6D1956D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52.4</c:v>
                </c:pt>
                <c:pt idx="1">
                  <c:v>54.1</c:v>
                </c:pt>
                <c:pt idx="2">
                  <c:v>55.7</c:v>
                </c:pt>
                <c:pt idx="3">
                  <c:v>30.3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C-441E-A1F5-1F6D1956D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4C-441E-A1F5-1F6D1956DF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DF-4146-86A8-7F5361902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2.1</c:v>
                </c:pt>
                <c:pt idx="1">
                  <c:v>2.4</c:v>
                </c:pt>
                <c:pt idx="2">
                  <c:v>2.6</c:v>
                </c:pt>
                <c:pt idx="3">
                  <c:v>2.9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4C-441E-A1F5-1F6D1956D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3220096"/>
        <c:axId val="119599040"/>
      </c:barChart>
      <c:catAx>
        <c:axId val="33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599040"/>
        <c:crosses val="autoZero"/>
        <c:auto val="1"/>
        <c:lblAlgn val="ctr"/>
        <c:lblOffset val="100"/>
        <c:noMultiLvlLbl val="0"/>
      </c:catAx>
      <c:valAx>
        <c:axId val="11959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3220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C8A2-4EA0-A0BE-F9691CAEE610}"/>
              </c:ext>
            </c:extLst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C8A2-4EA0-A0BE-F9691CAEE610}"/>
              </c:ext>
            </c:extLst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C8A2-4EA0-A0BE-F9691CAEE610}"/>
              </c:ext>
            </c:extLst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C8A2-4EA0-A0BE-F9691CAEE610}"/>
              </c:ext>
            </c:extLst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C8A2-4EA0-A0BE-F9691CAEE610}"/>
              </c:ext>
            </c:extLst>
          </c:dPt>
          <c:dLbls>
            <c:dLbl>
              <c:idx val="0"/>
              <c:layout>
                <c:manualLayout>
                  <c:x val="4.1947383071839352E-2"/>
                  <c:y val="-6.00619835947160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10,6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A2-4EA0-A0BE-F9691CAEE610}"/>
                </c:ext>
              </c:extLst>
            </c:dLbl>
            <c:dLbl>
              <c:idx val="1"/>
              <c:layout>
                <c:manualLayout>
                  <c:x val="1.760652340753938E-2"/>
                  <c:y val="4.919612601424839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15,6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A2-4EA0-A0BE-F9691CAEE610}"/>
                </c:ext>
              </c:extLst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18,0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A2-4EA0-A0BE-F9691CAEE610}"/>
                </c:ext>
              </c:extLst>
            </c:dLbl>
            <c:dLbl>
              <c:idx val="3"/>
              <c:layout>
                <c:manualLayout>
                  <c:x val="-0.20654691020861182"/>
                  <c:y val="-4.09170185372306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
 4,4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A2-4EA0-A0BE-F9691CAEE610}"/>
                </c:ext>
              </c:extLst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расходы</a:t>
                    </a:r>
                  </a:p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4,0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A2-4EA0-A0BE-F9691CAEE610}"/>
                </c:ext>
              </c:extLst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8A2-4EA0-A0BE-F9691CAEE61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2,0 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8A2-4EA0-A0BE-F9691CAEE6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#\ ##0.0_р_._-;\-* #\ ##0.0_р_._-;_-* "-"??_р_._-;_-@_-</c:formatCode>
                <c:ptCount val="5"/>
                <c:pt idx="0">
                  <c:v>10.6</c:v>
                </c:pt>
                <c:pt idx="1">
                  <c:v>15.6</c:v>
                </c:pt>
                <c:pt idx="2">
                  <c:v>23.7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A2-4EA0-A0BE-F9691CAEE6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218.2</c:v>
                </c:pt>
                <c:pt idx="1">
                  <c:v>377.2</c:v>
                </c:pt>
                <c:pt idx="2">
                  <c:v>688.9</c:v>
                </c:pt>
                <c:pt idx="3">
                  <c:v>449.7</c:v>
                </c:pt>
                <c:pt idx="4">
                  <c:v>298.10000000000002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9-4422-80B1-8F189897B93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1140.5999999999999</c:v>
                </c:pt>
                <c:pt idx="1">
                  <c:v>707.2</c:v>
                </c:pt>
                <c:pt idx="2">
                  <c:v>883.9</c:v>
                </c:pt>
                <c:pt idx="3">
                  <c:v>549.29999999999995</c:v>
                </c:pt>
                <c:pt idx="4">
                  <c:v>458.2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9-4422-80B1-8F189897B93A}"/>
            </c:ext>
          </c:extLst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8192.7999999999993</c:v>
                </c:pt>
                <c:pt idx="1">
                  <c:v>9494.6</c:v>
                </c:pt>
                <c:pt idx="2">
                  <c:v>9319.2999999999993</c:v>
                </c:pt>
                <c:pt idx="3">
                  <c:v>5286.4</c:v>
                </c:pt>
                <c:pt idx="4">
                  <c:v>6002.6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9-4422-80B1-8F189897B93A}"/>
            </c:ext>
          </c:extLst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3971.2</c:v>
                </c:pt>
                <c:pt idx="1">
                  <c:v>3385.1</c:v>
                </c:pt>
                <c:pt idx="2">
                  <c:v>3295.2</c:v>
                </c:pt>
                <c:pt idx="3">
                  <c:v>2693.6</c:v>
                </c:pt>
                <c:pt idx="4">
                  <c:v>2405.6999999999998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9-4422-80B1-8F189897B93A}"/>
            </c:ext>
          </c:extLst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3694.1</c:v>
                </c:pt>
                <c:pt idx="1">
                  <c:v>3817.3</c:v>
                </c:pt>
                <c:pt idx="2">
                  <c:v>3912.6</c:v>
                </c:pt>
                <c:pt idx="3">
                  <c:v>3674.8</c:v>
                </c:pt>
                <c:pt idx="4">
                  <c:v>3820.7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9-4422-80B1-8F189897B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693184"/>
        <c:axId val="36320320"/>
        <c:axId val="0"/>
      </c:bar3DChart>
      <c:catAx>
        <c:axId val="1776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20320"/>
        <c:crosses val="autoZero"/>
        <c:auto val="1"/>
        <c:lblAlgn val="ctr"/>
        <c:lblOffset val="100"/>
        <c:noMultiLvlLbl val="0"/>
      </c:catAx>
      <c:valAx>
        <c:axId val="3632032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77693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социальную политику на 2024 год</a:t>
            </a:r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06-4EAF-8F4B-17188D65B7E8}"/>
                </c:ext>
              </c:extLst>
            </c:dLbl>
            <c:dLbl>
              <c:idx val="1"/>
              <c:layout>
                <c:manualLayout>
                  <c:x val="-0.26922166548045612"/>
                  <c:y val="0.20339493659808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3 151,2</a:t>
                    </a:r>
                    <a:r>
                      <a:rPr lang="ru-RU" b="1" baseline="0" dirty="0"/>
                      <a:t> </a:t>
                    </a:r>
                    <a:r>
                      <a:rPr lang="ru-RU" b="1" dirty="0"/>
                      <a:t>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06-4EAF-8F4B-17188D65B7E8}"/>
                </c:ext>
              </c:extLst>
            </c:dLbl>
            <c:dLbl>
              <c:idx val="2"/>
              <c:layout>
                <c:manualLayout>
                  <c:x val="4.4900434898484547E-2"/>
                  <c:y val="-0.166973927906097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/>
                      <a:t>1,1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06-4EAF-8F4B-17188D65B7E8}"/>
                </c:ext>
              </c:extLst>
            </c:dLbl>
            <c:dLbl>
              <c:idx val="3"/>
              <c:layout>
                <c:manualLayout>
                  <c:x val="-0.31559722212294589"/>
                  <c:y val="8.3582801579713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Чукотского автономного округа
</a:t>
                    </a:r>
                    <a:r>
                      <a:rPr lang="ru-RU" b="1" dirty="0"/>
                      <a:t>74,3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06-4EAF-8F4B-17188D65B7E8}"/>
                </c:ext>
              </c:extLst>
            </c:dLbl>
            <c:dLbl>
              <c:idx val="4"/>
              <c:layout>
                <c:manualLayout>
                  <c:x val="0.39942633019812951"/>
                  <c:y val="5.530392531557675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/>
                      <a:t>574,5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E06-4EAF-8F4B-17188D65B7E8}"/>
                </c:ext>
              </c:extLst>
            </c:dLbl>
            <c:dLbl>
              <c:idx val="5"/>
              <c:layout>
                <c:manualLayout>
                  <c:x val="5.4778624519942122E-2"/>
                  <c:y val="7.64404782510543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/>
                      <a:t>9</a:t>
                    </a:r>
                    <a:r>
                      <a:rPr lang="ru-RU" b="1" baseline="0" dirty="0"/>
                      <a:t> 240,3</a:t>
                    </a:r>
                    <a:r>
                      <a:rPr lang="ru-RU" b="1" dirty="0"/>
                      <a:t> 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E06-4EAF-8F4B-17188D65B7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Департамент сельского хозяйства и продовольствия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Аппарат Губернатора и Правительства Чукотского автономного округа</c:v>
                </c:pt>
                <c:pt idx="3">
                  <c:v>Департамент здравоохранения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1.1000000000000001</c:v>
                </c:pt>
                <c:pt idx="1">
                  <c:v>3151.2</c:v>
                </c:pt>
                <c:pt idx="2">
                  <c:v>0.7</c:v>
                </c:pt>
                <c:pt idx="3">
                  <c:v>574.5</c:v>
                </c:pt>
                <c:pt idx="4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6-4EAF-8F4B-17188D65B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algn="ctr" rtl="0"/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</dgm:pt>
    <dgm:pt modelId="{7F21EBC8-E8D2-4962-8C8A-3B2D4D4876E4}" type="pres">
      <dgm:prSet presAssocID="{2831B348-29F1-434E-A98A-6295A92E2BB5}" presName="parentText" presStyleLbl="node1" presStyleIdx="0" presStyleCnt="1" custScaleX="113907" custScaleY="382297" custLinFactNeighborX="378" custLinFactNeighborY="-11316">
        <dgm:presLayoutVars>
          <dgm:chMax val="0"/>
          <dgm:bulletEnabled val="1"/>
        </dgm:presLayoutVars>
      </dgm:prSet>
      <dgm:spPr/>
    </dgm:pt>
  </dgm:ptLst>
  <dgm:cxnLst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32 370,0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472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6 750,0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«Грантовая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63 608,9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51716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3 297 320,4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9 700,0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71480" custLinFactY="98297" custLinFactNeighborX="-2386" custLinFactNeighborY="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62183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Ang="10800000" custFlipVert="1" custScaleY="86100" custLinFactY="-5803" custLinFactNeighborX="-15399" custLinFactNeighborY="-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11550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выплата на второго и последующих детей, рожденных одновременно с первым ребенком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3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81,0</a:t>
          </a: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  <a:p>
          <a:pPr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</dgm:pt>
    <dgm:pt modelId="{A463EBDF-7CE6-4FE7-B778-19446A67CA8C}" type="pres">
      <dgm:prSet presAssocID="{26D6D893-2AD9-4ED7-97D7-A33BF7F6A480}" presName="parentText" presStyleLbl="node1" presStyleIdx="0" presStyleCnt="1" custScaleX="98846" custScaleY="44711" custLinFactNeighborX="-708" custLinFactNeighborY="-66808">
        <dgm:presLayoutVars>
          <dgm:chMax val="0"/>
          <dgm:bulletEnabled val="1"/>
        </dgm:presLayoutVars>
      </dgm:prSet>
      <dgm:spPr/>
    </dgm:pt>
  </dgm:ptLst>
  <dgm:cxnLst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19 196,4 тыс. рублей</a:t>
          </a: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</dgm:pt>
  </dgm:ptLst>
  <dgm:cxnLst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102 000,0 тыс. рублей</a:t>
          </a: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</dgm:pt>
    <dgm:pt modelId="{CCA5FCBD-D0C1-4DB3-9677-9753C5D0E767}" type="pres">
      <dgm:prSet presAssocID="{3AA1B308-958C-41C7-8651-BEE709240FDF}" presName="parentText" presStyleLbl="node1" presStyleIdx="0" presStyleCnt="1" custScaleY="55469" custLinFactNeighborX="-1022" custLinFactNeighborY="-42165">
        <dgm:presLayoutVars>
          <dgm:chMax val="0"/>
          <dgm:bulletEnabled val="1"/>
        </dgm:presLayoutVars>
      </dgm:prSet>
      <dgm:spPr/>
    </dgm:pt>
  </dgm:ptLst>
  <dgm:cxnLst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5F38B8A-34BB-4EE6-8D36-ECD085D11D07}" type="presOf" srcId="{AA23E195-7854-4154-8B5A-E3C19DB9F961}" destId="{055A104A-E0DA-4818-ACDF-FA759235C4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11 368,4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700 337,1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96 316,7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72 000,3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16428" cy="850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sp:txBody>
      <dsp:txXfrm>
        <a:off x="41498" y="41498"/>
        <a:ext cx="2433432" cy="767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6427"/>
          <a:ext cx="2556285" cy="72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sp:txBody>
      <dsp:txXfrm>
        <a:off x="35367" y="61794"/>
        <a:ext cx="2485551" cy="653768"/>
      </dsp:txXfrm>
    </dsp:sp>
    <dsp:sp modelId="{D5BC0E73-9EED-4A6C-AD61-5817E425BEE0}">
      <dsp:nvSpPr>
        <dsp:cNvPr id="0" name=""/>
        <dsp:cNvSpPr/>
      </dsp:nvSpPr>
      <dsp:spPr>
        <a:xfrm>
          <a:off x="0" y="864672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32 370,0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875756"/>
        <a:ext cx="2534117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«Грантовая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6 750,0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31303"/>
        <a:ext cx="2498112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64757"/>
          <a:ext cx="2520819" cy="619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sp:txBody>
      <dsp:txXfrm>
        <a:off x="30246" y="395003"/>
        <a:ext cx="2460327" cy="559107"/>
      </dsp:txXfrm>
    </dsp:sp>
    <dsp:sp modelId="{D5BC0E73-9EED-4A6C-AD61-5817E425BEE0}">
      <dsp:nvSpPr>
        <dsp:cNvPr id="0" name=""/>
        <dsp:cNvSpPr/>
      </dsp:nvSpPr>
      <dsp:spPr>
        <a:xfrm>
          <a:off x="0" y="992240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63 608,9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003324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3 297 320,4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33286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9 700,0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05229"/>
          <a:ext cx="2146220" cy="147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</a:p>
      </dsp:txBody>
      <dsp:txXfrm>
        <a:off x="71941" y="277170"/>
        <a:ext cx="2002338" cy="1329844"/>
      </dsp:txXfrm>
    </dsp:sp>
    <dsp:sp modelId="{D5BC0E73-9EED-4A6C-AD61-5817E425BEE0}">
      <dsp:nvSpPr>
        <dsp:cNvPr id="0" name=""/>
        <dsp:cNvSpPr/>
      </dsp:nvSpPr>
      <dsp:spPr>
        <a:xfrm>
          <a:off x="0" y="1479450"/>
          <a:ext cx="2146220" cy="194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9488" y="1488938"/>
        <a:ext cx="2127244" cy="1753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 rot="10800000" flipV="1">
          <a:off x="0" y="0"/>
          <a:ext cx="2425661" cy="1261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sp:txBody>
      <dsp:txXfrm rot="-10800000">
        <a:off x="61563" y="61563"/>
        <a:ext cx="2302535" cy="1137989"/>
      </dsp:txXfrm>
    </dsp:sp>
    <dsp:sp modelId="{D5BC0E73-9EED-4A6C-AD61-5817E425BEE0}">
      <dsp:nvSpPr>
        <dsp:cNvPr id="0" name=""/>
        <dsp:cNvSpPr/>
      </dsp:nvSpPr>
      <dsp:spPr>
        <a:xfrm>
          <a:off x="0" y="1262942"/>
          <a:ext cx="2425661" cy="277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3550" y="1276492"/>
        <a:ext cx="2398561" cy="2504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19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</a:p>
      </dsp:txBody>
      <dsp:txXfrm>
        <a:off x="58183" y="58183"/>
        <a:ext cx="2354058" cy="1075523"/>
      </dsp:txXfrm>
    </dsp:sp>
    <dsp:sp modelId="{D5BC0E73-9EED-4A6C-AD61-5817E425BEE0}">
      <dsp:nvSpPr>
        <dsp:cNvPr id="0" name=""/>
        <dsp:cNvSpPr/>
      </dsp:nvSpPr>
      <dsp:spPr>
        <a:xfrm>
          <a:off x="0" y="1197025"/>
          <a:ext cx="2470424" cy="195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9547" y="1206572"/>
        <a:ext cx="2451330" cy="176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0"/>
          <a:ext cx="2505424" cy="53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выплата на второго и последующих детей, рожденных одновременно с первым ребенком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3</a:t>
          </a: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81,0</a:t>
          </a: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9" y="26149"/>
        <a:ext cx="2453126" cy="483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1219"/>
          <a:ext cx="2406701" cy="623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19 196,4 тыс. рублей</a:t>
          </a:r>
        </a:p>
      </dsp:txBody>
      <dsp:txXfrm>
        <a:off x="30433" y="31652"/>
        <a:ext cx="2345835" cy="562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0"/>
          <a:ext cx="2344890" cy="674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102 000,0 тыс. рублей</a:t>
          </a:r>
        </a:p>
      </dsp:txBody>
      <dsp:txXfrm>
        <a:off x="32948" y="32948"/>
        <a:ext cx="2278994" cy="60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11 368,4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700 337,1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060281"/>
        <a:ext cx="3334335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96 316,7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58731"/>
        <a:ext cx="2786144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72 000,3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7AD0E7AE-ABB7-994B-5D2B-24B54691F0DE}"/>
            </a:ext>
          </a:extLst>
        </cdr:cNvPr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0.51443</cdr:x>
      <cdr:y>0.4101</cdr:y>
    </cdr:from>
    <cdr:to>
      <cdr:x>0.59216</cdr:x>
      <cdr:y>0.47373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1821" y="1744320"/>
          <a:ext cx="636422" cy="270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7C68C651-90D6-5AE6-76B6-276746B245C9}"/>
            </a:ext>
          </a:extLst>
        </cdr:cNvPr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0.0124</cdr:x>
      <cdr:y>0.67551</cdr:y>
    </cdr:from>
    <cdr:to>
      <cdr:x>0.2775</cdr:x>
      <cdr:y>0.85428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4066FD43-1BD8-4BF6-C496-537FEE7548F7}"/>
            </a:ext>
          </a:extLst>
        </cdr:cNvPr>
        <cdr:cNvSpPr txBox="1"/>
      </cdr:nvSpPr>
      <cdr:spPr>
        <a:xfrm xmlns:a="http://schemas.openxmlformats.org/drawingml/2006/main">
          <a:off x="55859" y="1744504"/>
          <a:ext cx="119463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Аппарат Губернатора и Правительства Чукотского автономного округа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0,7 млн. рублей</a:t>
          </a:r>
          <a:endParaRPr kumimoji="0" lang="ru-RU" sz="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0.67627</cdr:x>
      <cdr:y>0.54286</cdr:y>
    </cdr:from>
    <cdr:to>
      <cdr:x>1</cdr:x>
      <cdr:y>0.66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86146" y="998404"/>
          <a:ext cx="1142246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0.59528</cdr:x>
      <cdr:y>0.1424</cdr:y>
    </cdr:from>
    <cdr:to>
      <cdr:x>0.67323</cdr:x>
      <cdr:y>0.23943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8D9B04C6-FF70-8914-8E7C-F1A5868C324C}"/>
            </a:ext>
          </a:extLst>
        </cdr:cNvPr>
        <cdr:cNvCxnSpPr/>
      </cdr:nvCxnSpPr>
      <cdr:spPr>
        <a:xfrm xmlns:a="http://schemas.openxmlformats.org/drawingml/2006/main" flipV="1">
          <a:off x="2100368" y="261904"/>
          <a:ext cx="275038" cy="1784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D99A42EF-93DC-C54F-F6F3-B82FB519433B}"/>
            </a:ext>
          </a:extLst>
        </cdr:cNvPr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17 452,1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92361D03-562A-BBE1-FA17-C4EEBC914C88}"/>
            </a:ext>
          </a:extLst>
        </cdr:cNvPr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B14074BB-9F64-192A-3114-963EEC70D4D3}"/>
            </a:ext>
          </a:extLst>
        </cdr:cNvPr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64AA3187-6638-2550-F891-8E39674766CE}"/>
            </a:ext>
          </a:extLst>
        </cdr:cNvPr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0.26357</cdr:x>
      <cdr:y>0.20837</cdr:y>
    </cdr:from>
    <cdr:to>
      <cdr:x>0.28739</cdr:x>
      <cdr:y>0.25323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2E651C1A-C226-268A-8BC3-CF96CDB803C1}"/>
            </a:ext>
          </a:extLst>
        </cdr:cNvPr>
        <cdr:cNvCxnSpPr/>
      </cdr:nvCxnSpPr>
      <cdr:spPr>
        <a:xfrm xmlns:a="http://schemas.openxmlformats.org/drawingml/2006/main">
          <a:off x="2306727" y="951362"/>
          <a:ext cx="208466" cy="2048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0.73495</cdr:x>
      <cdr:y>0.45286</cdr:y>
    </cdr:from>
    <cdr:to>
      <cdr:x>0.81713</cdr:x>
      <cdr:y>0.54993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2A68786-C437-DC22-8D6C-23D3CED65A54}"/>
            </a:ext>
          </a:extLst>
        </cdr:cNvPr>
        <cdr:cNvCxnSpPr/>
      </cdr:nvCxnSpPr>
      <cdr:spPr>
        <a:xfrm xmlns:a="http://schemas.openxmlformats.org/drawingml/2006/main" flipH="1">
          <a:off x="6432038" y="2067652"/>
          <a:ext cx="719216" cy="44319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0.48313</cdr:x>
      <cdr:y>0.79955</cdr:y>
    </cdr:from>
    <cdr:to>
      <cdr:x>0.48313</cdr:x>
      <cdr:y>0.85786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CE0ACD6D-BD21-4F7B-0C39-01620E1A1E75}"/>
            </a:ext>
          </a:extLst>
        </cdr:cNvPr>
        <cdr:cNvCxnSpPr/>
      </cdr:nvCxnSpPr>
      <cdr:spPr>
        <a:xfrm xmlns:a="http://schemas.openxmlformats.org/drawingml/2006/main" flipV="1">
          <a:off x="4228185" y="3650517"/>
          <a:ext cx="0" cy="2662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509588"/>
            <a:ext cx="408463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4D41D-A07E-4A73-BFFB-192B13209B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9163" y="1589815"/>
            <a:ext cx="3425286" cy="286232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 редакции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автономного округа от 3 июня 2024 года № 36-ОЗ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«О внесении изменений в Закон Чукотского Автономного округа «Об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2024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49904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2022 – 2026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2803459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2022 - 2026 годах</a:t>
            </a: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9501434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2022 -2026 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202501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8285" y="131865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91787" y="217881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5" y="132052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54,5</a:t>
            </a: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07992"/>
              </p:ext>
            </p:extLst>
          </p:nvPr>
        </p:nvGraphicFramePr>
        <p:xfrm>
          <a:off x="540238" y="846175"/>
          <a:ext cx="7848753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49636" y="4684821"/>
            <a:ext cx="0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39136551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74147301"/>
              </p:ext>
            </p:extLst>
          </p:nvPr>
        </p:nvGraphicFramePr>
        <p:xfrm>
          <a:off x="4097981" y="395021"/>
          <a:ext cx="4506373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200305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138943"/>
            <a:ext cx="8640960" cy="31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2022-2026 годы, тыс. рублей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89728" y="1380548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95457" y="2341529"/>
            <a:ext cx="52389" cy="181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75357" y="2334743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>
            <a:off x="5348478" y="2159000"/>
            <a:ext cx="488855" cy="175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421482" y="1867389"/>
            <a:ext cx="2512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17403"/>
              </p:ext>
            </p:extLst>
          </p:nvPr>
        </p:nvGraphicFramePr>
        <p:xfrm>
          <a:off x="323529" y="3500058"/>
          <a:ext cx="8337668" cy="183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8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9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473 774,7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519 973,4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574 539,2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620 671,3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657 682,8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2 891 974,9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2 855 446,5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3 113 458,5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2 821 350,9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2 930 672,7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33 508,4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37 686,2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44 340,3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46 952,2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9 447,5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6 325,2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57 792,2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57 920,6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74 347,3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81 133,5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79 654,6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41 474,2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51450"/>
              </p:ext>
            </p:extLst>
          </p:nvPr>
        </p:nvGraphicFramePr>
        <p:xfrm>
          <a:off x="251520" y="1213274"/>
          <a:ext cx="7685472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305 666,5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575 425,3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881 091,8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2018г. № 204  на 2024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94153757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8 224,1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110,9 млн.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42,5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 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983,7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поддержку семьи и детей в 2024 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36277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40 367,2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37 570,5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1 333 682,6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1 151 699,9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983 693,3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921 235,3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914 235,5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113 687,7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123 582,1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110 887,8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7 241 947,9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7 656 143,1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8 224 096,3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4 636 909,1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5 417 187,1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Чукотского автономного округа»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4"/>
            <a:ext cx="2040339" cy="1665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5847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«Охрана здоровья матери и ребенка»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4"/>
            <a:ext cx="2040339" cy="19197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проведению массового обследования новорожденных на врожденные и (или) наследственные заболевания (расширенный неонатальный скрининг)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2 761,6 тыс. рублей</a:t>
            </a: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6200000" flipH="1">
            <a:off x="2401815" y="2383613"/>
            <a:ext cx="1171063" cy="63627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rot="5400000">
            <a:off x="5201541" y="2386580"/>
            <a:ext cx="1177005" cy="63627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61746" y="4023324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2260" y="9135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241402" y="3316690"/>
          <a:ext cx="2516428" cy="85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248504" y="2590557"/>
          <a:ext cx="2534675" cy="106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292607" y="1750263"/>
          <a:ext cx="2406701" cy="62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6269126" y="1657762"/>
          <a:ext cx="2344890" cy="71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29488" y="2414016"/>
            <a:ext cx="2450593" cy="761295"/>
            <a:chOff x="14621" y="-170594"/>
            <a:chExt cx="8428411" cy="37952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0104" y="-104714"/>
              <a:ext cx="8352928" cy="3136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37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Оплата или компенсация стоимости санаторно-курортной путевки семьям, в которых родился третий и последующий ребенок</a:t>
              </a:r>
            </a:p>
            <a:p>
              <a:pPr marL="0" marR="0" lvl="0" indent="0" algn="ctr" defTabSz="4445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750,0 тыс. рублей</a:t>
              </a:r>
            </a:p>
          </p:txBody>
        </p:sp>
      </p:grpSp>
      <p:graphicFrame>
        <p:nvGraphicFramePr>
          <p:cNvPr id="33" name="Схема 32"/>
          <p:cNvGraphicFramePr/>
          <p:nvPr/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6847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405484" y="4321968"/>
            <a:ext cx="2274597" cy="1011320"/>
            <a:chOff x="13512" y="57276"/>
            <a:chExt cx="2457044" cy="65947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8407" y="57276"/>
              <a:ext cx="2432149" cy="6594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3512" y="57276"/>
              <a:ext cx="2405125" cy="24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l" defTabSz="2222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86000" y="7800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332" y="4499717"/>
            <a:ext cx="235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единовременной выплаты семьям в связи с одновременным рождением в них двух и более детей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8 000,0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тыс.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755" y="4321967"/>
            <a:ext cx="2496717" cy="1082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Осуществление единовременной выплаты при рождении первого ребенка, а также предоставление регионального материнского (семейного) капитала при рождении второго ребенка в субъектах Российской Федерации, входящих в состав Дальневосточного федерального округа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38 481,7 тыс. рублей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0332" y="3316688"/>
            <a:ext cx="2329299" cy="812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74 644,8 тыс. рублей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2780774" y="1723715"/>
            <a:ext cx="181384" cy="361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gray">
          <a:xfrm rot="16200000">
            <a:off x="3134094" y="3285468"/>
            <a:ext cx="281204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等线" panose="02010600030101010101" pitchFamily="2" charset="-122"/>
              <a:cs typeface="Arial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6035040" y="1625905"/>
            <a:ext cx="216395" cy="3707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rot="5400000">
            <a:off x="5594110" y="3282669"/>
            <a:ext cx="281205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等线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2023 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0631800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культуры, спорта и туризма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61313046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58811475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7942685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12786" y="55532"/>
            <a:ext cx="1581255" cy="121731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92 012,4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безопасности образовательных организаций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95 081,3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надмуниципальный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образовательный округ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5 849 921,2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по проведению оздоровительной кампании детей, находящихся в трудной жизненной ситуации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51 597,1 тыс.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Федерации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70 638,3 тыс.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ремонтных работ в образовательных организациях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175 945,4 тыс.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9482" y="1583139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«Обеспечение государственных гарантий и развитие современной инфраструктуры образования»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736995" y="2999211"/>
            <a:ext cx="2583904" cy="361068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770408" y="2933933"/>
            <a:ext cx="2625868" cy="491626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等线" panose="02010600030101010101" pitchFamily="2" charset="-122"/>
                <a:cs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72000" y="1583414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«Организация отдыха и оздоровление детей»</a:t>
            </a:r>
          </a:p>
        </p:txBody>
      </p:sp>
    </p:spTree>
    <p:extLst>
      <p:ext uri="{BB962C8B-B14F-4D97-AF65-F5344CB8AC3E}">
        <p14:creationId xmlns:p14="http://schemas.microsoft.com/office/powerpoint/2010/main" val="220889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82602988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73053488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0670048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29340968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70046430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252592369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60015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программа «Обеспечение охраны общественного порядка и повышения безопасности дорожного движения в Чукотском автономном округе»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557801" y="3163706"/>
          <a:ext cx="2146220" cy="167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52237" y="2626157"/>
          <a:ext cx="2425662" cy="15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682" y="1522063"/>
            <a:ext cx="2040339" cy="5626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 процессных мероприятий «Повышение безопасности дорожного движения»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2024 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5591914" y="4220870"/>
          <a:ext cx="2470424" cy="13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Arial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 rot="16200000">
            <a:off x="1136125" y="25758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52237" y="1509616"/>
            <a:ext cx="2435962" cy="587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проект «Безопасность дорожного движения»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527902" y="2175380"/>
            <a:ext cx="484632" cy="428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55732740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57577561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здравоохранения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2022 - 2026 годы, тыс. рублей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социальной политики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0,3 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3 827,3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25,7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здравоохранение на 2024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6367"/>
              </p:ext>
            </p:extLst>
          </p:nvPr>
        </p:nvGraphicFramePr>
        <p:xfrm>
          <a:off x="521746" y="4023360"/>
          <a:ext cx="7898049" cy="9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4 281 671,8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3 740 741,7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3 278 749,6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2 693 628,0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2 405 737,5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45 644,1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2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79273"/>
              </p:ext>
            </p:extLst>
          </p:nvPr>
        </p:nvGraphicFramePr>
        <p:xfrm>
          <a:off x="117043" y="958289"/>
          <a:ext cx="8032090" cy="218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773 479,1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«Борьба с сердечно-сосудистыми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10 192,5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2 593,3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«Создание единого цифрового контура в здравоохранении Чукотского автономного округа на основе Региональной медицинской информационной системы Чукотского автономного округа (РМИС ЧАО)»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93 316,4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«Модернизация первичного звена здравоохранения Российской Федерации»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117 357,1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998 438,4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Указу Президента от 7 мая 2018г. № 204  на 2024 год, тыс. рублей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16478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42448007"/>
              </p:ext>
            </p:extLst>
          </p:nvPr>
        </p:nvGraphicFramePr>
        <p:xfrm>
          <a:off x="4874691" y="1041829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0908730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2022 - 2026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120546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8 447,7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723,1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образование на 2024 год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41944"/>
              </p:ext>
            </p:extLst>
          </p:nvPr>
        </p:nvGraphicFramePr>
        <p:xfrm>
          <a:off x="180055" y="3849372"/>
          <a:ext cx="8159273" cy="138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7 711 712,8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8 955 807,7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9 165 950,1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5 151 683,4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5 868 596,0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8 426,2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103 788,8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124 501,9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66 459,4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5 099,3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4 099,9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12578" y="911193"/>
            <a:ext cx="131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Аппарат Губернатора и Правительства Чукотского автономного округа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0,4 млн. рублей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5515659" y="1936327"/>
            <a:ext cx="422562" cy="95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745310" y="1138125"/>
            <a:ext cx="782454" cy="19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06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89419"/>
              </p:ext>
            </p:extLst>
          </p:nvPr>
        </p:nvGraphicFramePr>
        <p:xfrm>
          <a:off x="259307" y="1057385"/>
          <a:ext cx="8175119" cy="136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573 425,3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«Успех каждого ребенка»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181 327,8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«Безопасность дорожного движения»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64 252,3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820 205,4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8072" y="3559439"/>
            <a:ext cx="29410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новых мест в общеобразовательных организациях в связи с ростом числа обучающихся, вызванным демографическим фактором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548 502,0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2018г. № 204  на 2024 год, тыс. рублей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13274" y="3367545"/>
            <a:ext cx="1487606" cy="152099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88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1851054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направленные на развитие культуры, кинематографии в 2022 – 2026 годах, тыс.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293,9 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культуры и туризма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567,1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округа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23,0 млн. рублей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69841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1 488 626,3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883 926,1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549 332,3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458 203,7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7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53801"/>
              </p:ext>
            </p:extLst>
          </p:nvPr>
        </p:nvGraphicFramePr>
        <p:xfrm>
          <a:off x="251520" y="1138148"/>
          <a:ext cx="7802515" cy="106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«Творческие люди»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19 237,9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120 151,8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139 389,7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3663" y="306002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Этнокультурного центра в с. Лаврентия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130 603,5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Национальные проекты по Указу Президента от 7 мая 2018г. № 204  на 2024 год,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27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47564" y="3707702"/>
            <a:ext cx="750627" cy="41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4789027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197 927,6 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192" y="3070045"/>
            <a:ext cx="21631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объекта «Центр культурного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г. Певек»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67 324,1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2023 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9891881"/>
              </p:ext>
            </p:extLst>
          </p:nvPr>
        </p:nvGraphicFramePr>
        <p:xfrm>
          <a:off x="53770" y="1045687"/>
          <a:ext cx="8249601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4837590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8687554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физической культуры и спорта в 2022 - 2026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культуры и туризма Чукотского автономного округа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491,5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197,3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физическую культуру и спорт на 2024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34229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168 770,2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270 891,0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688 887,4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449 668,8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298 176,5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68506"/>
              </p:ext>
            </p:extLst>
          </p:nvPr>
        </p:nvGraphicFramePr>
        <p:xfrm>
          <a:off x="772223" y="1105310"/>
          <a:ext cx="7527340" cy="100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197 340,2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197 340,2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2018г. № 204  на 2024 год, тыс. рублей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112150" y="2930534"/>
            <a:ext cx="725843" cy="355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39" y="2757854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 rot="10800000" flipV="1">
            <a:off x="3551735" y="4502669"/>
            <a:ext cx="1284731" cy="369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137 340,2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1954" y="2686354"/>
            <a:ext cx="2388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объекта «Спортивный зал в с. Лаврентия»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197 340,2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5451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4122534"/>
              </p:ext>
            </p:extLst>
          </p:nvPr>
        </p:nvGraphicFramePr>
        <p:xfrm>
          <a:off x="5853659" y="1014365"/>
          <a:ext cx="1677049" cy="121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развитие  жилищно-коммунального хозяйства на 2022-2026 годы, тыс. рублей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6174119" y="915906"/>
            <a:ext cx="140028" cy="215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 flipV="1">
            <a:off x="6987555" y="2000069"/>
            <a:ext cx="267434" cy="171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хозяйство на 2024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6370" y="684195"/>
            <a:ext cx="1356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политики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7 488,1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68288" y="1590161"/>
            <a:ext cx="13081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строительства и жилищно- коммунального хозяйства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8 093,0 млн. рублей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9033" y="1741318"/>
            <a:ext cx="12338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сельского хозяйства и продовольствия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91860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1 023,6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хозяйства и водохозяйственного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7 284 901,6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7 767,3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6 415 080,1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4 974 285,0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8 630 798,7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377 070,2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359 759,1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901 774,7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800 101,9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123 984,0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 и обеспечение рационального природопользования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100 225,0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168 704,9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127 237,7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комфортной городской среды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56 249,0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280 038,0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525 160,3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119 785,2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111 385,2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устойчивого сокращения непригодного для проживания жилищного фонда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416 981,8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256 889,4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251 033,1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225 620,0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9 161 675,0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10 292 662,2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7 488 064,7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/>
          <p:cNvCxnSpPr>
            <a:cxnSpLocks/>
          </p:cNvCxnSpPr>
          <p:nvPr/>
        </p:nvCxnSpPr>
        <p:spPr>
          <a:xfrm flipH="1">
            <a:off x="7027169" y="949879"/>
            <a:ext cx="222817" cy="19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C4E576-A752-E7DF-FAB8-5CF93E20F6B1}"/>
              </a:ext>
            </a:extLst>
          </p:cNvPr>
          <p:cNvSpPr/>
          <p:nvPr/>
        </p:nvSpPr>
        <p:spPr>
          <a:xfrm>
            <a:off x="4957558" y="697152"/>
            <a:ext cx="1356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природных ресурсов Чукотского автономного округа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127,2 млн. рублей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38DEED3-E5B3-7F5D-97D3-2D7BF71B1B40}"/>
              </a:ext>
            </a:extLst>
          </p:cNvPr>
          <p:cNvCxnSpPr/>
          <p:nvPr/>
        </p:nvCxnSpPr>
        <p:spPr>
          <a:xfrm flipV="1">
            <a:off x="5776389" y="1741318"/>
            <a:ext cx="293047" cy="10892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18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14238"/>
              </p:ext>
            </p:extLst>
          </p:nvPr>
        </p:nvGraphicFramePr>
        <p:xfrm>
          <a:off x="197893" y="1103796"/>
          <a:ext cx="8207272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«Обеспечение устойчивого сокращения непригодного для проживания жилищного фонда»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251 033,1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«Жилье»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661 178,7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«Чистая вода»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83 450,6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357 143,0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1 352 805,4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Национальные проекты по Указу Президента от 7 мая 2018 г. № 204  на 2024 год,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06066635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9650395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19 215,4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65494" y="4055632"/>
            <a:ext cx="694944" cy="2319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15 761,8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6 333,9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9 028,4</a:t>
            </a:r>
          </a:p>
        </p:txBody>
      </p:sp>
    </p:spTree>
    <p:extLst>
      <p:ext uri="{BB962C8B-B14F-4D97-AF65-F5344CB8AC3E}">
        <p14:creationId xmlns:p14="http://schemas.microsoft.com/office/powerpoint/2010/main" val="236801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53089474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91234079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40168226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b="1" kern="1200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41 597,2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объектов социальной инфраструктуры;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мест захоронения;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объектов культурного наследия (памятников);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культуры и проведение культурно-массовых мероприятий;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Сибири и Дальнего Востока Российской Федерации;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Субсидии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софинансирование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2022 -2026 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853088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6088979" y="1721610"/>
            <a:ext cx="260616" cy="266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565626" y="4002653"/>
            <a:ext cx="809814" cy="18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9595" y="4125775"/>
            <a:ext cx="329192" cy="284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31818" y="2805545"/>
            <a:ext cx="674883" cy="21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2024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536681" y="1717578"/>
            <a:ext cx="104242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80167"/>
              </p:ext>
            </p:extLst>
          </p:nvPr>
        </p:nvGraphicFramePr>
        <p:xfrm>
          <a:off x="166694" y="1262592"/>
          <a:ext cx="8179949" cy="28054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4 251,7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3 981,5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3 066,6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4 482,9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1 038,2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062,7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13 532,8</a:t>
                      </a:r>
                      <a:endParaRPr lang="ru-RU" sz="12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13 565,8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r" defTabSz="914400" rtl="0" eaLnBrk="1" fontAlgn="b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8 660,8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7 086,4</a:t>
                      </a:r>
                    </a:p>
                  </a:txBody>
                  <a:tcPr marL="9525" marR="9525" marT="79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109651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377,9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-1 137,3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-1 069,8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-1 216,2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-1 683,8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4 573,8 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193,6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-527,1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1 415,4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2 127,8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4 316,3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570,5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391,4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1 609,8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окружного бюджета на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331751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90159"/>
              </p:ext>
            </p:extLst>
          </p:nvPr>
        </p:nvGraphicFramePr>
        <p:xfrm>
          <a:off x="147422" y="1253073"/>
          <a:ext cx="8225479" cy="38685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17 984,3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24 000,1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11 249,5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10 395,4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9 225,3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9 036,5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6 436,6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5 932,9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1 490,2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3 543,0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4 179,5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3 049,3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1 521,5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1 473,9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32 210,4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33 023,5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28 490,0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13 470,6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17 252,9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15 129,2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11 607,1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50 194,7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55 977,5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52 490,1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34 828,5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38 360,8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2022 – 2026 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(млрд.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5187419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38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Справочно</a:t>
            </a:r>
            <a:r>
              <a:rPr kumimoji="0" lang="ru-RU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Государственный долг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Государственная гарантия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Бюджетный кредит из федерального бюджета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150" normalizeH="0" baseline="0" noProof="0" dirty="0">
              <a:ln w="11430">
                <a:noFill/>
              </a:ln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05681"/>
              </p:ext>
            </p:extLst>
          </p:nvPr>
        </p:nvGraphicFramePr>
        <p:xfrm>
          <a:off x="212310" y="1221952"/>
          <a:ext cx="8112388" cy="25154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8 881,9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7 440,3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5 756,6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4 416,7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7 440,3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5 756,6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4 416,7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18 038,5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24 000,1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91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70530124"/>
              </p:ext>
            </p:extLst>
          </p:nvPr>
        </p:nvGraphicFramePr>
        <p:xfrm>
          <a:off x="172297" y="665002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2024 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2194560"/>
            <a:ext cx="489600" cy="205038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348180"/>
            <a:ext cx="489600" cy="189676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762963"/>
            <a:ext cx="487636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011681"/>
            <a:ext cx="489600" cy="224159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1658900"/>
            <a:ext cx="502580" cy="258604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4856105" y="4948926"/>
            <a:ext cx="4160497" cy="341362"/>
            <a:chOff x="11051053" y="1207907"/>
            <a:chExt cx="3820856" cy="307227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11051053" y="1272734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11066165" y="1207907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381265" y="5020957"/>
            <a:ext cx="4464496" cy="318944"/>
            <a:chOff x="2578756" y="2551388"/>
            <a:chExt cx="4464496" cy="287049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2578756" y="2596037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2667853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2022 – 2026 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872691"/>
            <a:ext cx="489600" cy="23722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08354" y="2857499"/>
            <a:ext cx="553807" cy="1395567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30054" y="2194561"/>
            <a:ext cx="521707" cy="2058506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305929" y="2599299"/>
            <a:ext cx="637402" cy="164564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289657"/>
            <a:ext cx="507600" cy="1955287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38,4</a:t>
            </a: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1759507" y="2686477"/>
            <a:ext cx="1505641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28,5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24,0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13,5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21,4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17,3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6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2022 – 2026 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30205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17 046,3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22 847,7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21 357,9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21 107,9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16 832,0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15 007,2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7 145,8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10 395,4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9 225,3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6 436,6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5 932,9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1 732,0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1 490,2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2 911,9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4 179,5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34616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733,6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178,7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646,3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219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33 585,8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28 490,0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13 470,6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17 252,9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13 941,4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15 365,3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11 607,1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7 196,6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4 985,8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4 106,5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5 054,2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1 449,3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7 488,0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на 2022 – 2026 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77095</TotalTime>
  <Words>4524</Words>
  <Application>Microsoft Office PowerPoint</Application>
  <PresentationFormat>Экран (16:10)</PresentationFormat>
  <Paragraphs>1108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42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Fira Sans Extra Condensed Medium</vt:lpstr>
      <vt:lpstr>Georgia</vt:lpstr>
      <vt:lpstr>Impact</vt:lpstr>
      <vt:lpstr>Poppins</vt:lpstr>
      <vt:lpstr>Times New Roman</vt:lpstr>
      <vt:lpstr>Wingdings</vt:lpstr>
      <vt:lpstr>2_Office Theme</vt:lpstr>
      <vt:lpstr>3_Office Theme</vt:lpstr>
      <vt:lpstr>4_Office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Молько Анастасия Константиновна</cp:lastModifiedBy>
  <cp:revision>1709</cp:revision>
  <cp:lastPrinted>2022-11-29T21:37:20Z</cp:lastPrinted>
  <dcterms:created xsi:type="dcterms:W3CDTF">2014-10-23T16:08:30Z</dcterms:created>
  <dcterms:modified xsi:type="dcterms:W3CDTF">2024-11-27T00:13:46Z</dcterms:modified>
</cp:coreProperties>
</file>