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050" r:id="rId1"/>
    <p:sldMasterId id="2147485074" r:id="rId2"/>
    <p:sldMasterId id="2147485182" r:id="rId3"/>
  </p:sldMasterIdLst>
  <p:notesMasterIdLst>
    <p:notesMasterId r:id="rId8"/>
  </p:notesMasterIdLst>
  <p:handoutMasterIdLst>
    <p:handoutMasterId r:id="rId9"/>
  </p:handoutMasterIdLst>
  <p:sldIdLst>
    <p:sldId id="514" r:id="rId4"/>
    <p:sldId id="533" r:id="rId5"/>
    <p:sldId id="534" r:id="rId6"/>
    <p:sldId id="477" r:id="rId7"/>
  </p:sldIdLst>
  <p:sldSz cx="9144000" cy="5715000" type="screen16x10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0C235C2-28C8-474D-8C54-3A70DAE35097}">
          <p14:sldIdLst>
            <p14:sldId id="514"/>
            <p14:sldId id="533"/>
            <p14:sldId id="534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A00"/>
    <a:srgbClr val="E2DD00"/>
    <a:srgbClr val="009900"/>
    <a:srgbClr val="FFFF66"/>
    <a:srgbClr val="FFFFCC"/>
    <a:srgbClr val="00AC00"/>
    <a:srgbClr val="61B0FF"/>
    <a:srgbClr val="3399FF"/>
    <a:srgbClr val="9ECB7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8737" autoAdjust="0"/>
  </p:normalViewPr>
  <p:slideViewPr>
    <p:cSldViewPr snapToGrid="0">
      <p:cViewPr varScale="1">
        <p:scale>
          <a:sx n="91" d="100"/>
          <a:sy n="91" d="100"/>
        </p:scale>
        <p:origin x="90" y="71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3426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507072110141391E-2"/>
          <c:y val="8.582218675179569E-2"/>
          <c:w val="0.9226138728179184"/>
          <c:h val="0.600771694599627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Государственные гарантии Чукотского автономного округа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dLbl>
              <c:idx val="3"/>
              <c:layout>
                <c:manualLayout>
                  <c:x val="4.4620176892650881E-3"/>
                  <c:y val="1.373541693479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53-4BA8-AE96-0F3842B24756}"/>
                </c:ext>
              </c:extLst>
            </c:dLbl>
            <c:dLbl>
              <c:idx val="4"/>
              <c:layout>
                <c:manualLayout>
                  <c:x val="0"/>
                  <c:y val="1.3735416934795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53-4BA8-AE96-0F3842B247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1 января
 2023 года</c:v>
                </c:pt>
                <c:pt idx="1">
                  <c:v>на 1 января
 2024 года</c:v>
                </c:pt>
                <c:pt idx="2">
                  <c:v>на 1 января
 2025 года</c:v>
                </c:pt>
                <c:pt idx="3">
                  <c:v>на 1 января
 2026 года</c:v>
                </c:pt>
                <c:pt idx="4">
                  <c:v>на 1 января
 2027 года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0.7</c:v>
                </c:pt>
                <c:pt idx="1">
                  <c:v>0.2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53-4BA8-AE96-0F3842B2475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кредиты, полученные из федерального бюджета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1 января
 2023 года</c:v>
                </c:pt>
                <c:pt idx="1">
                  <c:v>на 1 января
 2024 года</c:v>
                </c:pt>
                <c:pt idx="2">
                  <c:v>на 1 января
 2025 года</c:v>
                </c:pt>
                <c:pt idx="3">
                  <c:v>на 1 января
 2026 года</c:v>
                </c:pt>
                <c:pt idx="4">
                  <c:v>на 1 января
 2027 года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8.1999999999999993</c:v>
                </c:pt>
                <c:pt idx="1">
                  <c:v>8.6</c:v>
                </c:pt>
                <c:pt idx="2">
                  <c:v>7.5</c:v>
                </c:pt>
                <c:pt idx="3">
                  <c:v>5.8</c:v>
                </c:pt>
                <c:pt idx="4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53-4BA8-AE96-0F3842B247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1654016"/>
        <c:axId val="221908928"/>
        <c:axId val="0"/>
      </c:bar3DChart>
      <c:catAx>
        <c:axId val="221654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21908928"/>
        <c:crosses val="autoZero"/>
        <c:auto val="1"/>
        <c:lblAlgn val="ctr"/>
        <c:lblOffset val="100"/>
        <c:noMultiLvlLbl val="0"/>
      </c:catAx>
      <c:valAx>
        <c:axId val="221908928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221654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709389500097169"/>
          <c:y val="0.83728906624102151"/>
          <c:w val="0.55158525872463349"/>
          <c:h val="0.162710933758978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7EAA-2FAA-4E78-A009-F94F668257A0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66F86-61C4-4061-8CC2-78A29F48E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57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02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031E0E9A-C57A-4CB7-8D7E-93C8ABF24254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09588"/>
            <a:ext cx="407987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02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9704D41D-A07E-4A73-BFFB-192B13209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5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8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8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61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4B62-F546-433C-8C3F-CBE09C6C89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04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F2A-F284-4DE9-A1C3-0B650424A7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2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0EC6-A8D6-461A-8469-F7320F5204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9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B050-3811-4E8C-8992-FDEA3680F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69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4E42-24F1-4C27-B3BC-F20756190E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00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5BC1-29A9-4C64-AB02-45CE8DA15C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97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23E5-6970-4287-BCED-DDBAA8770F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88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63D1-EA88-4998-99F0-52AB621F8B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00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EA0F-3E87-4478-9EC1-980F91E845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8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B13B-A1FD-4818-850E-E8D259F6C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0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208A-043B-401B-9543-6313FFFC77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1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67000"/>
            <a:ext cx="7543800" cy="1270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37000"/>
            <a:ext cx="6858000" cy="8255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25.11.2024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99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25.11.2024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43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0"/>
            <a:ext cx="7543800" cy="13970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127500"/>
            <a:ext cx="6858000" cy="762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25.11.2024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76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25.11.2024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26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08000"/>
            <a:ext cx="3657600" cy="53313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508000"/>
            <a:ext cx="3657600" cy="53313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25.11.2024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041136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041136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013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25.11.2024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08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25.11.2024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2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34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81000"/>
            <a:ext cx="4594934" cy="34289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3" y="381000"/>
            <a:ext cx="2673657" cy="34290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25.11.2024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994694" y="2095368"/>
            <a:ext cx="3175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763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81000"/>
            <a:ext cx="7543800" cy="24130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921001"/>
            <a:ext cx="7391400" cy="67071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25.11.2024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79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71500"/>
            <a:ext cx="7239000" cy="32385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25.11.2024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97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71502"/>
            <a:ext cx="1828800" cy="45084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71501"/>
            <a:ext cx="5715000" cy="40640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25.11.2024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85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6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8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4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1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4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4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84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106475-EAF3-427B-B39B-F74432A21F8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11/25/2024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564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76" r:id="rId2"/>
    <p:sldLayoutId id="2147485077" r:id="rId3"/>
    <p:sldLayoutId id="2147485078" r:id="rId4"/>
    <p:sldLayoutId id="2147485079" r:id="rId5"/>
    <p:sldLayoutId id="2147485080" r:id="rId6"/>
    <p:sldLayoutId id="2147485081" r:id="rId7"/>
    <p:sldLayoutId id="2147485082" r:id="rId8"/>
    <p:sldLayoutId id="2147485083" r:id="rId9"/>
    <p:sldLayoutId id="2147485084" r:id="rId10"/>
    <p:sldLayoutId id="21474850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1800" cy="1333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71500"/>
            <a:ext cx="7543800" cy="32385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517398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25.11.2024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5173980"/>
            <a:ext cx="487386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242852">
                  <a:lumMod val="90000"/>
                  <a:lumOff val="10000"/>
                </a:srgbClr>
              </a:solidFill>
              <a:latin typeface="Times New Roma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739640"/>
            <a:ext cx="762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17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6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3" r:id="rId1"/>
    <p:sldLayoutId id="2147485184" r:id="rId2"/>
    <p:sldLayoutId id="2147485185" r:id="rId3"/>
    <p:sldLayoutId id="2147485186" r:id="rId4"/>
    <p:sldLayoutId id="214748518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048" y="-22143"/>
            <a:ext cx="3672408" cy="5715000"/>
          </a:xfrm>
          <a:prstGeom prst="rect">
            <a:avLst/>
          </a:prstGeo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37198"/>
            <a:ext cx="3528392" cy="54406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79163" y="1589815"/>
            <a:ext cx="3425286" cy="2862322"/>
          </a:xfrm>
          <a:prstGeom prst="rect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  <a:sp3d extrusionH="76200">
            <a:extrusionClr>
              <a:schemeClr val="bg2"/>
            </a:extrusionClr>
          </a:sp3d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0E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Бюджет для граждан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0E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в редакции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0E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Закона Чукотского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0E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автономного округа от 8 июля 2024 года № 53-ОЗ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0E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«О внесении изменений в Закон Чукотского Автономного округа «Об окружном бюджете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0E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2024 год и на плановый период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0EA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rPr>
              <a:t>2025 и 2026 годов»</a:t>
            </a:r>
          </a:p>
        </p:txBody>
      </p:sp>
    </p:spTree>
    <p:extLst>
      <p:ext uri="{BB962C8B-B14F-4D97-AF65-F5344CB8AC3E}">
        <p14:creationId xmlns:p14="http://schemas.microsoft.com/office/powerpoint/2010/main" val="83891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44538" y="804006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(млрд. рублей)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72737937"/>
              </p:ext>
            </p:extLst>
          </p:nvPr>
        </p:nvGraphicFramePr>
        <p:xfrm>
          <a:off x="180981" y="950779"/>
          <a:ext cx="8538738" cy="462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44248"/>
            <a:ext cx="704453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295" y="157873"/>
            <a:ext cx="6879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государственного долга Чукотского автономного округа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5856" y="5249812"/>
            <a:ext cx="2057400" cy="304271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038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46003" y="764349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(млн. рублей)</a:t>
            </a:r>
            <a:endParaRPr kumimoji="0" lang="ru-RU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60382" y="3863026"/>
            <a:ext cx="833817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Справочно</a:t>
            </a:r>
            <a:r>
              <a:rPr kumimoji="0" lang="ru-RU" sz="10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Государственный долг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- обязательства, возникающие из государственных заимствований, гарантий по обязательствам третьих лиц, другие обязательства принятые на себя субъектом Российской Федерации;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Государственная гарантия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- вид долгового обязательства, в силу которого субъект Российской Федерации (гарант) обязан при наступлении предусмотренного в гарантии события (гарантийного случая) уплатить лицу, в пользу которого предоставлена гарантия (бенефициару), по его письменному требованию определенную в обязательстве денежную сумму за счет средств бюджета субъекта в соответствии с условиями даваемого гарантом обязательства отвечать за исполнение третьим лицом (принципалом) его обязательств перед бенефициаром;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Бюджетный кредит из федерального бюджета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- денежные средства, предоставляемые федеральным бюджетом другому бюджету бюджетной системы Российской Федерации, на возвратной и возмездной основах.</a:t>
            </a: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6592791" y="534035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150" normalizeH="0" baseline="0" noProof="0" dirty="0">
              <a:ln w="11430">
                <a:noFill/>
              </a:ln>
              <a:solidFill>
                <a:prstClr val="white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7004606" y="518821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37FF7-5919-41BF-8DD0-96FAEA1BD99B}" type="slidenum">
              <a:rPr kumimoji="0" lang="en-US" sz="1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490851"/>
            <a:ext cx="5943601" cy="567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493" y="108453"/>
            <a:ext cx="5095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Уровень долговой нагрузки на окружной бюджет</a:t>
            </a:r>
          </a:p>
        </p:txBody>
      </p:sp>
      <p:graphicFrame>
        <p:nvGraphicFramePr>
          <p:cNvPr id="12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346867"/>
              </p:ext>
            </p:extLst>
          </p:nvPr>
        </p:nvGraphicFramePr>
        <p:xfrm>
          <a:off x="212310" y="1221952"/>
          <a:ext cx="8112388" cy="249713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933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8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8100" marB="3810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2027 года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 долг Чукотского автономного округа, всего: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8 881,9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8 799,9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7 497,3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5 756,6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4 416,7</a:t>
                      </a:r>
                    </a:p>
                  </a:txBody>
                  <a:tcPr marL="9525" marR="9525" marT="7938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гарантии Чукотского автономного округа</a:t>
                      </a:r>
                      <a:endParaRPr kumimoji="0" lang="ru-RU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682,2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222,3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57,0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полученные из федерального бюджета</a:t>
                      </a:r>
                      <a:endParaRPr kumimoji="0" lang="ru-RU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8 199,7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8 577,6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7 440,3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5 756,6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4 416,7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налоговых и неналоговых доходов окружного бюджета 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18 038,5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22 954,0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24 000,1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21 357,9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21 107,9</a:t>
                      </a:r>
                    </a:p>
                  </a:txBody>
                  <a:tcPr marT="38103" marB="38103" anchor="b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долговой нагрузки на окружной бюджет (%)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49,2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38,3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31,2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27,0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20,9</a:t>
                      </a:r>
                    </a:p>
                  </a:txBody>
                  <a:tcPr marL="9525" marR="9525" marT="7938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69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9269" y="379479"/>
            <a:ext cx="7886700" cy="7373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финансов и имущественных отношений </a:t>
            </a:r>
            <a:b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0" y="1529674"/>
            <a:ext cx="8885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dirty="0">
                <a:latin typeface="Times New Roman" pitchFamily="18" charset="0"/>
              </a:rPr>
              <a:t>Юридический и фактический адрес: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</a:rPr>
              <a:t>689000, Чукотский автономный округ, г. Анадырь, ул. </a:t>
            </a:r>
            <a:r>
              <a:rPr lang="ru-RU" sz="1600" dirty="0" err="1">
                <a:latin typeface="Times New Roman" pitchFamily="18" charset="0"/>
              </a:rPr>
              <a:t>Отке</a:t>
            </a:r>
            <a:r>
              <a:rPr lang="ru-RU" sz="1600" dirty="0">
                <a:latin typeface="Times New Roman" pitchFamily="18" charset="0"/>
              </a:rPr>
              <a:t>, д. 2 </a:t>
            </a: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467608" y="3800532"/>
            <a:ext cx="81375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</a:rPr>
              <a:t>График работы Департамента финансов и имущественных отношений Чукотского автономного округа: 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понедельник – пятница с 9-00 до 17-45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Время приема начальника Департамента: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по понедельникам с 15-00 до 17-45</a:t>
            </a: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949003" y="3016162"/>
            <a:ext cx="69872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600" dirty="0">
                <a:latin typeface="Times New Roman" pitchFamily="18" charset="0"/>
              </a:rPr>
              <a:t>По вопросам пожеланий и предложений обращаться по телефону  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</a:rPr>
              <a:t>8 (42722) 6-93-23 или на электронный адрес: </a:t>
            </a:r>
            <a:r>
              <a:rPr lang="en-US" sz="1600" i="1" u="sng" dirty="0">
                <a:latin typeface="Times New Roman" pitchFamily="18" charset="0"/>
              </a:rPr>
              <a:t>ElenaK@depfin.chukotka-gov.ru</a:t>
            </a:r>
            <a:endParaRPr lang="ru-RU" sz="1600" i="1" u="sng" dirty="0">
              <a:latin typeface="Times New Roman" pitchFamily="18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2938824" y="2270455"/>
            <a:ext cx="30441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</a:rPr>
              <a:t>Телефон: 8 (42722) 6-93-23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Факс: 8 (42722) 2-93-04, 2-93-18 </a:t>
            </a: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316706" y="974916"/>
            <a:ext cx="8288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Начальник Департамента - Калинова Алеся Андреевна</a:t>
            </a:r>
            <a:r>
              <a:rPr lang="ru-RU" sz="2000" dirty="0"/>
              <a:t> </a:t>
            </a: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7004606" y="518821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3575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ewsPrint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76868</TotalTime>
  <Words>400</Words>
  <Application>Microsoft Office PowerPoint</Application>
  <PresentationFormat>Экран (16:10)</PresentationFormat>
  <Paragraphs>74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Impact</vt:lpstr>
      <vt:lpstr>Times New Roman</vt:lpstr>
      <vt:lpstr>Wingdings</vt:lpstr>
      <vt:lpstr>2_Office Theme</vt:lpstr>
      <vt:lpstr>3_Office Theme</vt:lpstr>
      <vt:lpstr>NewsPrint</vt:lpstr>
      <vt:lpstr>Презентация PowerPoint</vt:lpstr>
      <vt:lpstr>Презентация PowerPoint</vt:lpstr>
      <vt:lpstr>Презентация PowerPoint</vt:lpstr>
      <vt:lpstr>Департамент финансов и имущественных отношений  Чукотского автономного округа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Молько Анастасия Константиновна</cp:lastModifiedBy>
  <cp:revision>1711</cp:revision>
  <cp:lastPrinted>2022-11-29T21:37:20Z</cp:lastPrinted>
  <dcterms:created xsi:type="dcterms:W3CDTF">2014-10-23T16:08:30Z</dcterms:created>
  <dcterms:modified xsi:type="dcterms:W3CDTF">2024-11-25T07:07:24Z</dcterms:modified>
</cp:coreProperties>
</file>