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55" r:id="rId3"/>
    <p:sldId id="365" r:id="rId4"/>
    <p:sldId id="362" r:id="rId5"/>
    <p:sldId id="367" r:id="rId6"/>
    <p:sldId id="370" r:id="rId7"/>
    <p:sldId id="366" r:id="rId8"/>
    <p:sldId id="372" r:id="rId9"/>
    <p:sldId id="375" r:id="rId10"/>
    <p:sldId id="378" r:id="rId11"/>
  </p:sldIdLst>
  <p:sldSz cx="12801600" cy="9601200" type="A3"/>
  <p:notesSz cx="9926638" cy="14355763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">
          <p15:clr>
            <a:srgbClr val="A4A3A4"/>
          </p15:clr>
        </p15:guide>
        <p15:guide id="2" orient="horz" pos="5746">
          <p15:clr>
            <a:srgbClr val="A4A3A4"/>
          </p15:clr>
        </p15:guide>
        <p15:guide id="3" orient="horz" pos="5564">
          <p15:clr>
            <a:srgbClr val="A4A3A4"/>
          </p15:clr>
        </p15:guide>
        <p15:guide id="4" orient="horz" pos="1754">
          <p15:clr>
            <a:srgbClr val="A4A3A4"/>
          </p15:clr>
        </p15:guide>
        <p15:guide id="5" pos="449">
          <p15:clr>
            <a:srgbClr val="A4A3A4"/>
          </p15:clr>
        </p15:guide>
        <p15:guide id="6" pos="7888">
          <p15:clr>
            <a:srgbClr val="A4A3A4"/>
          </p15:clr>
        </p15:guide>
        <p15:guide id="7" pos="1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FC0"/>
    <a:srgbClr val="FF9900"/>
    <a:srgbClr val="EBDCC8"/>
    <a:srgbClr val="C6BDBA"/>
    <a:srgbClr val="FFD4AA"/>
    <a:srgbClr val="E7BD6C"/>
    <a:srgbClr val="D9D9D9"/>
    <a:srgbClr val="EED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6" autoAdjust="0"/>
    <p:restoredTop sz="94627" autoAdjust="0"/>
  </p:normalViewPr>
  <p:slideViewPr>
    <p:cSldViewPr snapToGrid="0" snapToObjects="1" showGuides="1">
      <p:cViewPr varScale="1">
        <p:scale>
          <a:sx n="52" d="100"/>
          <a:sy n="52" d="100"/>
        </p:scale>
        <p:origin x="1278" y="96"/>
      </p:cViewPr>
      <p:guideLst>
        <p:guide orient="horz" pos="416"/>
        <p:guide orient="horz" pos="5746"/>
        <p:guide orient="horz" pos="5564"/>
        <p:guide orient="horz" pos="1754"/>
        <p:guide pos="449"/>
        <p:guide pos="7888"/>
        <p:guide pos="1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93B5EA6-4F59-4D26-9D4E-B8D630E001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C8948A-AD6B-41C3-BD60-170AA41C75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DFCAF3-A95F-48E7-B90D-D477D4D0BF14}" type="datetimeFigureOut">
              <a:rPr lang="ru-RU"/>
              <a:pPr>
                <a:defRPr/>
              </a:pPr>
              <a:t>30.06.2025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576FFEA0-EE30-43B2-9A2C-A0D278CA93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3875"/>
            <a:ext cx="645953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CCF9EC7E-077F-4518-B068-58B63D058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6908800"/>
            <a:ext cx="7942262" cy="5653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126DBC-42CC-4635-9E6B-C87EAF0818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ABBB86-0912-4AC6-A5A5-7C12EA74F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13636625"/>
            <a:ext cx="4302125" cy="719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9FF70A5-2811-452C-A309-CADFE32317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443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E14AC7-7943-4471-B7F9-16DFEF8C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07DF-4E2F-48BC-9043-AEAC035217B4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EE187C-8CFE-40B9-BB2C-A1A313DE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23CEB9-533A-4449-9654-96ED56D7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7C9B3-FA1C-4ACE-B522-D704173D50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238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0F062C-7CFF-45D7-8693-0D22C045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8C8B-FCAE-47E1-80FB-CB7F1D656738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CD1C36-E966-4124-9759-738145F1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96BD20-4DDD-4457-A05D-E1583B58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6E497-F169-4ECB-9CA8-765600B151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5170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3A1882-B956-4798-9D4A-1D4AA2DF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6F5F-0E88-487D-B878-CD83964985D0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2E32AA-9A48-4BC6-8189-96DFBAB8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5483F9-7EA0-4064-8A7A-19EBC77A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58AB2-2218-48B9-B646-3F0B544A59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475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0BE5C8-C197-49B4-AFBF-EBE98D25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B6CB8-B5F5-426B-AD59-5521C4E5BAE6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C6C44E-81B3-4AC3-8C65-70C3E1A5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B2E249-75F3-4548-B823-C7275B8C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FC5AB-4A51-4F75-880E-23688FE50D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69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B0AACD-6724-4AFB-9E09-BEAB0EA0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AB12-103E-46C3-B1E9-ADFCF9FD8487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0DC642-37AD-4ECF-9767-E5EACD88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0B4AFC-E88C-4DD6-AEA2-44D3C08B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A366C-82DD-47C3-82EE-A749C7C58E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341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B7AE852-9B47-42DA-915B-535FFA11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1D8A-1A65-463F-9AFB-75D91056476B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D50B769-80DC-498C-BE9E-6E667CB7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3047009-8A5E-4D30-8971-D1BF29A8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36F50-0456-4AD9-8E29-8FD9DBF818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9429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446BFA2-4C1D-422E-B6AC-2F7779F6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95CE-90D2-4992-AED6-90A99A28942D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16AE7CF-BF72-4670-B1F7-BDA3F0A6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B0CD19F-4988-4CF1-8F33-77207237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C522F-7170-4D49-BC98-37B84755BD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346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4785904-1C0A-4F62-84F5-2673E144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6A3E-2358-4E3E-A1F3-1AEFA098BEFE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C3DE3C2-6D21-4DA9-A786-3DE6E85F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D88D020-EF36-475B-B034-B89C3E11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0C7B9-9509-42E9-9EDE-C8E353DE71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521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3AE476E-0F92-457F-AD08-CEE3AFCF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0160-40E1-49E2-A267-A952BCA1B7F3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489D3E1-82A5-42F2-8846-92C7C348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90C0FD8-FA8F-4F46-B5B1-898B5402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72982-F65B-4AD7-9208-90074C274B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561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ED8A30E-3F9E-47A9-B41D-83341BB3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B1E63-B17F-4CDF-8F8A-47A4ADC6DD82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F1E5B7F-0E27-4ED9-AABF-9C0272AC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FAA166F-9CB9-4778-B06E-C9E9640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3A8A4-CB70-4D9E-AD00-9E688D6107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51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4731C6C-DCCA-431D-BB14-B1519EB8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7648-53AB-4512-A60F-A858506C3A44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EB10415-A9FB-45E6-B324-17B3AE97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82BA253-D4BF-4D14-87C0-9068D5D5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F95B8-A18E-4356-A349-7BF18E590BB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099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354C35FF-60DD-4B4A-90E3-7E20B163F8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79475" y="511175"/>
            <a:ext cx="110426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716DA331-0142-486B-8FED-31C3D3EDCD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9475" y="2555875"/>
            <a:ext cx="1104265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48A3D7-E75F-4EF3-9464-2EE2E4DB9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475" y="8899525"/>
            <a:ext cx="288131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8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4B73CB-BEC5-4FCF-8D3A-2BF0921DDB3D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9092B4-DA00-4B3B-85B7-798BD9D6D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213" y="8899525"/>
            <a:ext cx="43211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8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11BC3F-70F5-41BF-B128-90375171C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813" y="8899525"/>
            <a:ext cx="2881312" cy="511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C24084C9-8BAC-4E01-AD2F-7CB666520AE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2pPr>
      <a:lvl3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3pPr>
      <a:lvl4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4pPr>
      <a:lvl5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5pPr>
      <a:lvl6pPr marL="4572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6pPr>
      <a:lvl7pPr marL="9144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7pPr>
      <a:lvl8pPr marL="13716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8pPr>
      <a:lvl9pPr marL="18288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9pPr>
    </p:titleStyle>
    <p:bodyStyle>
      <a:lvl1pPr marL="319088" indent="-319088" algn="l" defTabSz="1279525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8850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02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xmlns="" id="{E2D5E83C-BA9C-4769-9748-83136F16D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r="17178"/>
          <a:stretch>
            <a:fillRect/>
          </a:stretch>
        </p:blipFill>
        <p:spPr bwMode="auto">
          <a:xfrm>
            <a:off x="-149289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603">
            <a:extLst>
              <a:ext uri="{FF2B5EF4-FFF2-40B4-BE49-F238E27FC236}">
                <a16:creationId xmlns:a16="http://schemas.microsoft.com/office/drawing/2014/main" xmlns="" id="{9E459E1E-3EFF-437B-803B-5B70C8FE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8" y="2538442"/>
            <a:ext cx="117468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6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Квотирование рабочих мест для трудоустройства </a:t>
            </a:r>
          </a:p>
          <a:p>
            <a:pPr algn="ctr" eaLnBrk="1" hangingPunct="1">
              <a:defRPr/>
            </a:pPr>
            <a:r>
              <a:rPr lang="ru-RU" sz="6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ИНВАЛИДОВ</a:t>
            </a:r>
          </a:p>
        </p:txBody>
      </p:sp>
      <p:pic>
        <p:nvPicPr>
          <p:cNvPr id="4" name="Содержимое 3" descr="Лгого - Работа России.png">
            <a:extLst>
              <a:ext uri="{FF2B5EF4-FFF2-40B4-BE49-F238E27FC236}">
                <a16:creationId xmlns:a16="http://schemas.microsoft.com/office/drawing/2014/main" xmlns="" id="{7CA58728-4A06-7786-0205-01728873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488764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03">
            <a:extLst>
              <a:ext uri="{FF2B5EF4-FFF2-40B4-BE49-F238E27FC236}">
                <a16:creationId xmlns:a16="http://schemas.microsoft.com/office/drawing/2014/main" xmlns="" id="{9E459E1E-3EFF-437B-803B-5B70C8FE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8" y="517451"/>
            <a:ext cx="11746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Памятка для работодателей</a:t>
            </a:r>
            <a:endParaRPr lang="ru-RU" sz="3600" b="1" spc="-1" dirty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un9-9.userapi.com/s/v1/ig2/T-CRG8_WWM9TqVaKQWfyCia3hQ3RngK-R0unJwdGsOddnuEAdBO2GQIbVt-uKilmX-e9DjL9UJG_UGsEvrptGlpj.jpg?quality=95&amp;as=32x32,48x48,72x72,108x108,160x160,240x240,360x360,480x480,540x540,600x600&amp;from=bu&amp;u=4Thsa9sdlav7qbz2Awar2lkXCD0x3SvsXfgf_cIp-QA&amp;cs=600x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334" y="2291936"/>
            <a:ext cx="6578931" cy="6578931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42" y="973776"/>
            <a:ext cx="11529539" cy="1318161"/>
          </a:xfrm>
        </p:spPr>
        <p:txBody>
          <a:bodyPr/>
          <a:lstStyle/>
          <a:p>
            <a:pPr algn="ctr"/>
            <a:r>
              <a:rPr lang="ru-RU" sz="32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Спасибо за внимание!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9429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538243"/>
              </p:ext>
            </p:extLst>
          </p:nvPr>
        </p:nvGraphicFramePr>
        <p:xfrm>
          <a:off x="1002323" y="2411411"/>
          <a:ext cx="11099190" cy="5196501"/>
        </p:xfrm>
        <a:graphic>
          <a:graphicData uri="http://schemas.openxmlformats.org/drawingml/2006/table">
            <a:tbl>
              <a:tblPr firstRow="1" bandRow="1"/>
              <a:tblGrid>
                <a:gridCol w="5488171"/>
                <a:gridCol w="5611019"/>
              </a:tblGrid>
              <a:tr h="2529866"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Федеральный закон Российской Федерации от 12 декабря 2023 года № 565-ФЗ</a:t>
                      </a:r>
                    </a:p>
                    <a:p>
                      <a:pPr algn="just"/>
                      <a:endParaRPr lang="ru-RU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just"/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«О </a:t>
                      </a:r>
                      <a:r>
                        <a:rPr lang="ru-RU" b="0" i="1" dirty="0" smtClean="0">
                          <a:solidFill>
                            <a:schemeClr val="accent1"/>
                          </a:solidFill>
                        </a:rPr>
                        <a:t>занятости</a:t>
                      </a:r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b="0" i="1" dirty="0" smtClean="0">
                          <a:solidFill>
                            <a:schemeClr val="accent1"/>
                          </a:solidFill>
                        </a:rPr>
                        <a:t>населения</a:t>
                      </a:r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 в </a:t>
                      </a:r>
                      <a:r>
                        <a:rPr lang="ru-RU" b="0" i="1" dirty="0" smtClean="0">
                          <a:solidFill>
                            <a:schemeClr val="accent1"/>
                          </a:solidFill>
                        </a:rPr>
                        <a:t>Российской</a:t>
                      </a:r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b="0" i="1" dirty="0" smtClean="0">
                          <a:solidFill>
                            <a:schemeClr val="accent1"/>
                          </a:solidFill>
                        </a:rPr>
                        <a:t>Федерации</a:t>
                      </a:r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»</a:t>
                      </a:r>
                      <a:endParaRPr lang="ru-RU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Постановление Правительства Российской Федерации от 30.05.2024 № 709</a:t>
                      </a:r>
                    </a:p>
                    <a:p>
                      <a:endParaRPr lang="ru-RU" i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ru-RU" i="1" dirty="0" smtClean="0">
                          <a:solidFill>
                            <a:schemeClr val="accent1"/>
                          </a:solidFill>
                        </a:rPr>
                        <a:t>«О порядке выполнения работодателем квоты для приема на работу инвалидов»</a:t>
                      </a:r>
                      <a:endParaRPr lang="ru-RU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416725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Закон Чукотского автономного округа от 27.12.2004</a:t>
                      </a:r>
                      <a:r>
                        <a:rPr lang="ru-RU" b="1" baseline="0" dirty="0" smtClean="0">
                          <a:solidFill>
                            <a:schemeClr val="accent1"/>
                          </a:solidFill>
                        </a:rPr>
                        <a:t> № 68-ОЗ </a:t>
                      </a:r>
                    </a:p>
                    <a:p>
                      <a:endParaRPr lang="ru-RU" b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ru-RU" i="1" baseline="0" dirty="0" smtClean="0">
                          <a:solidFill>
                            <a:schemeClr val="accent1"/>
                          </a:solidFill>
                        </a:rPr>
                        <a:t>«О квотировании рабочих мест для инвалидов в Чукотском автономном округе»</a:t>
                      </a:r>
                      <a:endParaRPr lang="ru-RU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Приказ  Минтруда России от 16.04.2024 № 195н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i="1" dirty="0" smtClean="0">
                          <a:solidFill>
                            <a:schemeClr val="accent1"/>
                          </a:solidFill>
                        </a:rPr>
                        <a:t>«Об утверждении форм</a:t>
                      </a:r>
                      <a:r>
                        <a:rPr lang="ru-RU" i="1" baseline="0" dirty="0" smtClean="0">
                          <a:solidFill>
                            <a:schemeClr val="accent1"/>
                          </a:solidFill>
                        </a:rPr>
                        <a:t> предоставления работодателем информации»</a:t>
                      </a:r>
                      <a:endParaRPr lang="ru-RU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Лгого - Работа России.png">
            <a:extLst>
              <a:ext uri="{FF2B5EF4-FFF2-40B4-BE49-F238E27FC236}">
                <a16:creationId xmlns:a16="http://schemas.microsoft.com/office/drawing/2014/main" xmlns="" id="{7CA58728-4A06-7786-0205-01728873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9474" y="436150"/>
            <a:ext cx="11476957" cy="193081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С 1 сентября 2024 года вступили в силу изменения законодательства о квотировании рабочих мест для трудоустройства инвалидов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516" y="260304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8306" y="4049486"/>
            <a:ext cx="11221482" cy="4294593"/>
          </a:xfrm>
        </p:spPr>
        <p:txBody>
          <a:bodyPr/>
          <a:lstStyle/>
          <a:p>
            <a:r>
              <a:rPr lang="ru-RU" sz="32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Для работодателей, численность работников которых превышает </a:t>
            </a:r>
            <a:r>
              <a:rPr lang="ru-RU" sz="3600" b="1" dirty="0">
                <a:solidFill>
                  <a:srgbClr val="FD6541"/>
                </a:solidFill>
                <a:latin typeface="Montserrat" panose="00000500000000000000" pitchFamily="2" charset="-52"/>
              </a:rPr>
              <a:t>35 человек</a:t>
            </a:r>
          </a:p>
          <a:p>
            <a:r>
              <a:rPr lang="ru-RU" sz="3200" b="1" spc="-1" dirty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Работодатели самостоятельно рассчитывают количество рабочих мест для трудоустройства инвалидов в соответствии с установленным размером квоты, исходя из среднесписочной численности работников</a:t>
            </a:r>
          </a:p>
        </p:txBody>
      </p:sp>
      <p:pic>
        <p:nvPicPr>
          <p:cNvPr id="4" name="Содержимое 3" descr="Лгого - Работа России.png">
            <a:extLst>
              <a:ext uri="{FF2B5EF4-FFF2-40B4-BE49-F238E27FC236}">
                <a16:creationId xmlns:a16="http://schemas.microsoft.com/office/drawing/2014/main" xmlns="" id="{7CA58728-4A06-7786-0205-01728873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8306" y="1482795"/>
            <a:ext cx="11042650" cy="206283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Размер квоты в Чукотском автономном округе установлен в размере – 2% от среднесписочной численности работников</a:t>
            </a:r>
            <a:endParaRPr lang="ru-RU" sz="36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9474" y="2410691"/>
            <a:ext cx="11221482" cy="623642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ЕЖЕКВАРТАЛЬНО, до 10-го числа 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месяца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 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исходя из среднесписочной численности работников за предыдущий квартал</a:t>
            </a:r>
          </a:p>
          <a:p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не учитываются работники представительств и филиалов в других регионах, а также те, кто работает во вредных или опасных условиях труда</a:t>
            </a:r>
          </a:p>
          <a:p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округление дробного числа производится в сторону уменьшения до целого значения. В случае если размер рассчитанной квоты менее единицы, значение квоты принимается равным единице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1042650" cy="185578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Расчет численности работников в целях выполнения квоты </a:t>
            </a:r>
            <a:b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(п.2 Правил выполнения квоты)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Содержимое 3" descr="Лгого - Работа России.png">
            <a:extLst>
              <a:ext uri="{FF2B5EF4-FFF2-40B4-BE49-F238E27FC236}">
                <a16:creationId xmlns:a16="http://schemas.microsoft.com/office/drawing/2014/main" xmlns="" id="{7CA58728-4A06-7786-0205-01728873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9474" y="2410691"/>
            <a:ext cx="11042651" cy="6236422"/>
          </a:xfrm>
        </p:spPr>
        <p:txBody>
          <a:bodyPr/>
          <a:lstStyle/>
          <a:p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Заключить трудовой договор с инвалидом на любой срок и принять его на рабочее место в вашей организации. При трудоустройстве одного инвалида I группы исполнение квоты считается кратным 2 рабочим местам для трудоустройства инвалидов (</a:t>
            </a:r>
            <a:r>
              <a:rPr lang="ru-RU" sz="2800" b="1" spc="-1" dirty="0" err="1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подп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. «а» п.3 Правил выполнения квоты)</a:t>
            </a:r>
          </a:p>
          <a:p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Заключение трудового договора инвалида с иным работодателем, заключившим соглашение с работодателем, которому установлена квота (подп. «б» и «в» п.3 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Правил выполнения квоты)</a:t>
            </a:r>
            <a:endParaRPr lang="ru-RU" sz="28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Заключить договор с организацией, которая обеспечивает выполнение квоты для групп организаций (</a:t>
            </a:r>
            <a:r>
              <a:rPr lang="ru-RU" sz="2800" b="1" spc="-1" dirty="0" err="1" smtClean="0">
                <a:solidFill>
                  <a:srgbClr val="4A88DA"/>
                </a:solidFill>
                <a:latin typeface="Montserrat" panose="00000500000000000000" pitchFamily="2" charset="-52"/>
              </a:rPr>
              <a:t>подп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. «г» п.3 Правил выполнения квоты)</a:t>
            </a:r>
            <a:endParaRPr lang="ru-RU" sz="28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0179213" cy="185578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В каком случае квота считается выполненной </a:t>
            </a:r>
            <a:b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(п.3 Правил выполнения квоты)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Содержимое 3" descr="Лгого - Работа России.png">
            <a:extLst>
              <a:ext uri="{FF2B5EF4-FFF2-40B4-BE49-F238E27FC236}">
                <a16:creationId xmlns:a16="http://schemas.microsoft.com/office/drawing/2014/main" xmlns="" id="{7CA58728-4A06-7786-0205-01728873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270" y="2410691"/>
            <a:ext cx="11185855" cy="6236422"/>
          </a:xfrm>
        </p:spPr>
        <p:txBody>
          <a:bodyPr/>
          <a:lstStyle/>
          <a:p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если работодатели являются общественными объединениями инвалидов и образованными ими организациями 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(</a:t>
            </a:r>
            <a:r>
              <a:rPr lang="ru-RU" sz="2400" b="1" spc="-1" dirty="0" err="1" smtClean="0">
                <a:solidFill>
                  <a:srgbClr val="4A88DA"/>
                </a:solidFill>
                <a:latin typeface="Montserrat" panose="00000500000000000000" pitchFamily="2" charset="-52"/>
              </a:rPr>
              <a:t>подп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. «а» п.4 Правил выполнения квоты)</a:t>
            </a:r>
            <a:endParaRPr lang="ru-RU" sz="24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при признании работодателя несостоятельным (банкротом) и открытии конкурсного производства 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(</a:t>
            </a:r>
            <a:r>
              <a:rPr lang="ru-RU" sz="2400" b="1" spc="-1" dirty="0" err="1" smtClean="0">
                <a:solidFill>
                  <a:srgbClr val="4A88DA"/>
                </a:solidFill>
                <a:latin typeface="Montserrat" panose="00000500000000000000" pitchFamily="2" charset="-52"/>
              </a:rPr>
              <a:t>подп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. «б» п.4 Правил выполнения квоты)</a:t>
            </a:r>
            <a:endParaRPr lang="ru-RU" sz="24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при уменьшении численности работников до 35 человек 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(подп. «в» п.4 Правил выполнения квоты)</a:t>
            </a:r>
            <a:endParaRPr lang="ru-RU" sz="24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при отсутствии на учете в Центре занятости безработных инвалидов, инвалидов, зарегистрированных в качестве ищущих работу соответствующих профессионально- квалификационным требованиям к вакансиям, заявленным работодателем, либо при отсутствии в Чукотском АО организаций или ИП, готовых заключить соглашение 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(подп. «г» п.4 Правил выполнения квоты)</a:t>
            </a:r>
            <a:endParaRPr lang="ru-RU" sz="24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0474376" cy="185578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В каком случае работодатель освобождается от выполнения установленной квоты </a:t>
            </a:r>
            <a:b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(п.4 Правил выполнения квоты)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Содержимое 3" descr="Лгого - Работа России.png">
            <a:extLst>
              <a:ext uri="{FF2B5EF4-FFF2-40B4-BE49-F238E27FC236}">
                <a16:creationId xmlns:a16="http://schemas.microsoft.com/office/drawing/2014/main" xmlns="" id="{7CA58728-4A06-7786-0205-01728873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9474" y="3191069"/>
            <a:ext cx="11221482" cy="442101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Форма № 7 </a:t>
            </a:r>
            <a:r>
              <a:rPr lang="ru-RU" sz="3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– </a:t>
            </a:r>
            <a:r>
              <a:rPr lang="ru-RU" sz="36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Информация о выполнении квоты для приема на работу инвалидов</a:t>
            </a:r>
            <a:endParaRPr lang="ru-RU" sz="36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ежемесячно </a:t>
            </a:r>
            <a:r>
              <a:rPr lang="ru-RU" sz="3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не позднее 10-го числа месяца, следующего за отчетным</a:t>
            </a:r>
          </a:p>
          <a:p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в электронном виде </a:t>
            </a:r>
            <a:r>
              <a:rPr lang="ru-RU" sz="3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через портал «Работа в России» https://trudvsem.ru </a:t>
            </a:r>
          </a:p>
        </p:txBody>
      </p:sp>
      <p:pic>
        <p:nvPicPr>
          <p:cNvPr id="4" name="Содержимое 3" descr="Лгого - Работа России.png">
            <a:extLst>
              <a:ext uri="{FF2B5EF4-FFF2-40B4-BE49-F238E27FC236}">
                <a16:creationId xmlns:a16="http://schemas.microsoft.com/office/drawing/2014/main" xmlns="" id="{7CA58728-4A06-7786-0205-01728873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0179213" cy="18557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Отчет (информация) о выполнении квоты для приема на работу инвалидов</a:t>
            </a:r>
            <a:b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 (Приказ Минтруда России </a:t>
            </a:r>
            <a:b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от 16 апреля 2024 года № 195н)</a:t>
            </a:r>
          </a:p>
        </p:txBody>
      </p:sp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766" y="2115684"/>
            <a:ext cx="11578442" cy="709492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Осуществляет работодателю содействие: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в подборе работников из числа инвалидов, зарегистрированных в ЦЗН</a:t>
            </a:r>
          </a:p>
          <a:p>
            <a:pPr>
              <a:buFont typeface="Wingdings" pitchFamily="2" charset="2"/>
              <a:buChar char="§"/>
            </a:pP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в расчете квоты и установлении численности фактически трудоустроенных инвалидов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Обращается (при отсутствии на учете инвалидов</a:t>
            </a: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, соответствующих профессионально-квалификационным требованиям к вакантным рабочим местам, заявленным работодателем):</a:t>
            </a:r>
          </a:p>
          <a:p>
            <a:pPr>
              <a:buNone/>
            </a:pP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     - к общественным объединениям инвалидов - </a:t>
            </a: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за содействием в поиске работников</a:t>
            </a:r>
            <a:endParaRPr lang="ru-RU" sz="20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>
              <a:buNone/>
            </a:pP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     - к организациям или ИП - </a:t>
            </a: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за информацией о согласии заключить соглашение с работодателем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Информирует работодателя:</a:t>
            </a:r>
          </a:p>
          <a:p>
            <a:pPr>
              <a:buNone/>
            </a:pPr>
            <a:r>
              <a:rPr lang="ru-RU" sz="2000" b="1" spc="-1" dirty="0" smtClean="0">
                <a:solidFill>
                  <a:srgbClr val="FD6541"/>
                </a:solidFill>
                <a:latin typeface="Montserrat" panose="00000500000000000000" pitchFamily="2" charset="-52"/>
                <a:ea typeface="+mj-ea"/>
                <a:cs typeface="+mj-cs"/>
              </a:rPr>
              <a:t>     </a:t>
            </a: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- о возможности трудоустройства инвалидов в счет выполнения квоты или о заключении соглашения</a:t>
            </a:r>
          </a:p>
          <a:p>
            <a:pPr>
              <a:buNone/>
            </a:pP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     - о невозможности выполнения квоты в текущем квартале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Предоставляет информацию </a:t>
            </a: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(по запросам работодателя) </a:t>
            </a: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об организациях и ИП, согласных на трудоустройство инвалидов в соответствии с соглашением</a:t>
            </a:r>
          </a:p>
          <a:p>
            <a:pPr>
              <a:buFont typeface="Wingdings" pitchFamily="2" charset="2"/>
              <a:buChar char="§"/>
            </a:pP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Реализует иные меры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solidFill>
                <a:srgbClr val="FD6541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9475" y="259896"/>
            <a:ext cx="11042650" cy="185578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Содействие Центра занятости в подборе работников из числа инвалидов </a:t>
            </a:r>
            <a:b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(п.5 Правил выполнения квоты)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Содержимое 3" descr="Лгого - Работа России.png">
            <a:extLst>
              <a:ext uri="{FF2B5EF4-FFF2-40B4-BE49-F238E27FC236}">
                <a16:creationId xmlns:a16="http://schemas.microsoft.com/office/drawing/2014/main" xmlns="" id="{7CA58728-4A06-7786-0205-01728873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9474" y="2291939"/>
            <a:ext cx="11042651" cy="5510150"/>
          </a:xfrm>
        </p:spPr>
        <p:txBody>
          <a:bodyPr/>
          <a:lstStyle/>
          <a:p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Статья 5.42 – за неисполнение работодателем обязанности по созданию или выделению рабочих мест для трудоустройства инвалидов в соответствии с установленной квотой для приема на работу инвалидов, а также отказ работодателя в приеме на работу инвалида в пределах установленной квоты - для должностных лиц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штраф 20000-30000 руб., 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для ИП </a:t>
            </a:r>
            <a:r>
              <a:rPr lang="ru-RU" sz="2800" b="1" dirty="0">
                <a:solidFill>
                  <a:srgbClr val="FD6541"/>
                </a:solidFill>
                <a:latin typeface="Montserrat" panose="00000500000000000000" pitchFamily="2" charset="-52"/>
              </a:rPr>
              <a:t>штраф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30000-50000 </a:t>
            </a:r>
            <a:r>
              <a:rPr lang="ru-RU" sz="2800" b="1" dirty="0">
                <a:solidFill>
                  <a:srgbClr val="FD6541"/>
                </a:solidFill>
                <a:latin typeface="Montserrat" panose="00000500000000000000" pitchFamily="2" charset="-52"/>
              </a:rPr>
              <a:t>руб., 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для </a:t>
            </a:r>
            <a:r>
              <a:rPr lang="ru-RU" sz="2800" b="1" spc="-1" dirty="0">
                <a:solidFill>
                  <a:srgbClr val="4A88DA"/>
                </a:solidFill>
                <a:latin typeface="Montserrat" panose="00000500000000000000" pitchFamily="2" charset="-52"/>
              </a:rPr>
              <a:t>юридических лиц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штраф 50000-100000 руб.</a:t>
            </a:r>
            <a:endParaRPr lang="ru-RU" sz="2800" b="1" spc="-1" dirty="0">
              <a:solidFill>
                <a:srgbClr val="4A88DA"/>
              </a:solidFill>
              <a:latin typeface="Montserrat" panose="00000500000000000000" pitchFamily="2" charset="-52"/>
            </a:endParaRPr>
          </a:p>
          <a:p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Статья 19.7 – за </a:t>
            </a:r>
            <a:r>
              <a:rPr lang="ru-RU" sz="2800" b="1" spc="-1" dirty="0" err="1" smtClean="0">
                <a:solidFill>
                  <a:srgbClr val="4A88DA"/>
                </a:solidFill>
                <a:latin typeface="Montserrat" panose="00000500000000000000" pitchFamily="2" charset="-52"/>
              </a:rPr>
              <a:t>непредоставление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 или несвоевременное предоставление сведений – для должностных лиц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предупреждение или штраф 300-500 руб.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, для юридических лиц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предупреждение или штраф 3000-5000 руб.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92531" y="436150"/>
            <a:ext cx="11042650" cy="185578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Ответственность работодателей </a:t>
            </a:r>
            <a:b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(КоАП РФ предусмотрены штрафы)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Содержимое 3" descr="Лгого - Работа России.png">
            <a:extLst>
              <a:ext uri="{FF2B5EF4-FFF2-40B4-BE49-F238E27FC236}">
                <a16:creationId xmlns:a16="http://schemas.microsoft.com/office/drawing/2014/main" xmlns="" id="{7CA58728-4A06-7786-0205-01728873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7999</TotalTime>
  <Words>640</Words>
  <Application>Microsoft Office PowerPoint</Application>
  <PresentationFormat>A3 (297x420 мм)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 Light</vt:lpstr>
      <vt:lpstr>Wingdings</vt:lpstr>
      <vt:lpstr>Calibri</vt:lpstr>
      <vt:lpstr>Montserrat</vt:lpstr>
      <vt:lpstr>Arial</vt:lpstr>
      <vt:lpstr>Office Theme</vt:lpstr>
      <vt:lpstr>Презентация PowerPoint</vt:lpstr>
      <vt:lpstr>С 1 сентября 2024 года вступили в силу изменения законодательства о квотировании рабочих мест для трудоустройства инвалидов</vt:lpstr>
      <vt:lpstr>Размер квоты в Чукотском автономном округе установлен в размере – 2% от среднесписочной численности работников</vt:lpstr>
      <vt:lpstr>Расчет численности работников в целях выполнения квоты  (п.2 Правил выполнения квоты)</vt:lpstr>
      <vt:lpstr>В каком случае квота считается выполненной  (п.3 Правил выполнения квоты)</vt:lpstr>
      <vt:lpstr>В каком случае работодатель освобождается от выполнения установленной квоты  (п.4 Правил выполнения квоты)</vt:lpstr>
      <vt:lpstr>Отчет (информация) о выполнении квоты для приема на работу инвалидов  (Приказ Минтруда России  от 16 апреля 2024 года № 195н)</vt:lpstr>
      <vt:lpstr>Содействие Центра занятости в подборе работников из числа инвалидов  (п.5 Правил выполнения квоты)</vt:lpstr>
      <vt:lpstr>Ответственность работодателей  (КоАП РФ предусмотрены штрафы)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Илья Николаевич Ершов</dc:creator>
  <cp:lastModifiedBy>Елена Геннадьевна Уварова</cp:lastModifiedBy>
  <cp:revision>351</cp:revision>
  <cp:lastPrinted>2021-12-08T15:49:46Z</cp:lastPrinted>
  <dcterms:created xsi:type="dcterms:W3CDTF">2021-12-07T09:13:50Z</dcterms:created>
  <dcterms:modified xsi:type="dcterms:W3CDTF">2025-06-30T00:30:38Z</dcterms:modified>
</cp:coreProperties>
</file>