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rawings/drawing3.xml" ContentType="application/vnd.openxmlformats-officedocument.drawingml.chartshape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94" r:id="rId3"/>
    <p:sldId id="302" r:id="rId4"/>
    <p:sldId id="295" r:id="rId5"/>
    <p:sldId id="297" r:id="rId6"/>
    <p:sldId id="296" r:id="rId7"/>
    <p:sldId id="298" r:id="rId8"/>
    <p:sldId id="299" r:id="rId9"/>
    <p:sldId id="300" r:id="rId10"/>
    <p:sldId id="301" r:id="rId11"/>
    <p:sldId id="303" r:id="rId12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9120" autoAdjust="0"/>
  </p:normalViewPr>
  <p:slideViewPr>
    <p:cSldViewPr snapToGrid="0">
      <p:cViewPr>
        <p:scale>
          <a:sx n="100" d="100"/>
          <a:sy n="100" d="100"/>
        </p:scale>
        <p:origin x="-936" y="-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evgeniy.shevlyakov\Downloads\&#1063;&#1040;&#1054;%20&#1082;&#1086;&#1085;&#1090;&#1088;&#1086;&#1083;&#1100;&#1085;&#1099;&#1081;%20&#1083;&#1086;&#1074;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evgeniy.shevlyakov\Downloads\&#1063;&#1040;&#1054;%20&#1082;&#1086;&#1085;&#1090;&#1088;&#1086;&#1083;&#1100;&#1085;&#1099;&#1081;%20&#1083;&#1086;&#1074;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evgeniy.shevlyakov\Downloads\&#1063;&#1040;&#1054;%20&#1082;&#1086;&#1085;&#1090;&#1088;&#1086;&#1083;&#1100;&#1085;&#1099;&#1081;%20&#1083;&#1086;&#107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14437948512602883"/>
          <c:y val="5.1400554097404488E-2"/>
          <c:w val="0.81747216825579649"/>
          <c:h val="0.78067429005721167"/>
        </c:manualLayout>
      </c:layout>
      <c:lineChart>
        <c:grouping val="standard"/>
        <c:ser>
          <c:idx val="1"/>
          <c:order val="0"/>
          <c:tx>
            <c:strRef>
              <c:f>Кета!$AF$1</c:f>
              <c:strCache>
                <c:ptCount val="1"/>
                <c:pt idx="0">
                  <c:v>Уловы кеты контрольной сети (КС) устье лимана р. Анадырь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marker>
            <c:symbol val="circle"/>
            <c:size val="6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cat>
            <c:numRef>
              <c:f>Кета!$Y$53:$Y$57</c:f>
              <c:numCache>
                <c:formatCode>d/m;@</c:formatCode>
                <c:ptCount val="5"/>
                <c:pt idx="0">
                  <c:v>45509</c:v>
                </c:pt>
                <c:pt idx="1">
                  <c:v>45514</c:v>
                </c:pt>
                <c:pt idx="2">
                  <c:v>45519</c:v>
                </c:pt>
                <c:pt idx="3">
                  <c:v>45524</c:v>
                </c:pt>
                <c:pt idx="4">
                  <c:v>45529</c:v>
                </c:pt>
              </c:numCache>
            </c:numRef>
          </c:cat>
          <c:val>
            <c:numRef>
              <c:f>Кета!$AG$53:$AG$57</c:f>
              <c:numCache>
                <c:formatCode>General</c:formatCode>
                <c:ptCount val="5"/>
                <c:pt idx="0">
                  <c:v>1.5</c:v>
                </c:pt>
                <c:pt idx="1">
                  <c:v>7.9</c:v>
                </c:pt>
                <c:pt idx="2">
                  <c:v>17.2</c:v>
                </c:pt>
                <c:pt idx="3">
                  <c:v>4</c:v>
                </c:pt>
                <c:pt idx="4">
                  <c:v>0.23</c:v>
                </c:pt>
              </c:numCache>
            </c:numRef>
          </c:val>
          <c:smooth val="1"/>
        </c:ser>
        <c:marker val="1"/>
        <c:axId val="82764160"/>
        <c:axId val="82766080"/>
      </c:lineChart>
      <c:dateAx>
        <c:axId val="82764160"/>
        <c:scaling>
          <c:orientation val="minMax"/>
        </c:scaling>
        <c:axPos val="b"/>
        <c:numFmt formatCode="[$-419]d\ mmm;@" sourceLinked="0"/>
        <c:tickLblPos val="nextTo"/>
        <c:txPr>
          <a:bodyPr rot="-2280000" vert="horz"/>
          <a:lstStyle/>
          <a:p>
            <a:pPr>
              <a:defRPr/>
            </a:pPr>
            <a:endParaRPr lang="ru-RU"/>
          </a:p>
        </c:txPr>
        <c:crossAx val="82766080"/>
        <c:crosses val="autoZero"/>
        <c:auto val="1"/>
        <c:lblOffset val="100"/>
        <c:baseTimeUnit val="days"/>
        <c:majorUnit val="5"/>
        <c:majorTimeUnit val="days"/>
      </c:dateAx>
      <c:valAx>
        <c:axId val="82766080"/>
        <c:scaling>
          <c:orientation val="minMax"/>
          <c:max val="22"/>
          <c:min val="0"/>
        </c:scaling>
        <c:axPos val="l"/>
        <c:majorGridlines>
          <c:spPr>
            <a:ln>
              <a:solidFill>
                <a:schemeClr val="bg1">
                  <a:lumMod val="85000"/>
                  <a:alpha val="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100"/>
                </a:pPr>
                <a:r>
                  <a:rPr lang="ru-RU" sz="1100" b="1" i="0" baseline="0">
                    <a:effectLst/>
                  </a:rPr>
                  <a:t>Улов на усилие КС (экз./час)</a:t>
                </a:r>
                <a:endParaRPr lang="ru-RU" sz="1100">
                  <a:effectLst/>
                </a:endParaRPr>
              </a:p>
            </c:rich>
          </c:tx>
          <c:layout/>
        </c:title>
        <c:numFmt formatCode="0" sourceLinked="0"/>
        <c:tickLblPos val="nextTo"/>
        <c:crossAx val="8276416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2503966207453182"/>
          <c:y val="3.519640106685179E-4"/>
          <c:w val="0.83345842082568034"/>
          <c:h val="0.24234415159990796"/>
        </c:manualLayout>
      </c:layout>
    </c:legend>
    <c:plotVisOnly val="1"/>
    <c:dispBlanksAs val="gap"/>
  </c:chart>
  <c:spPr>
    <a:ln>
      <a:noFill/>
    </a:ln>
  </c:sp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1151693540063462"/>
          <c:y val="5.1400554097404488E-2"/>
          <c:w val="0.85033468245802113"/>
          <c:h val="0.78155032208435449"/>
        </c:manualLayout>
      </c:layout>
      <c:lineChart>
        <c:grouping val="standard"/>
        <c:ser>
          <c:idx val="1"/>
          <c:order val="0"/>
          <c:tx>
            <c:strRef>
              <c:f>Кета!$AB$1</c:f>
              <c:strCache>
                <c:ptCount val="1"/>
                <c:pt idx="0">
                  <c:v>Уловы кеты контрольной сети (КС) Американская кошка</c:v>
                </c:pt>
              </c:strCache>
            </c:strRef>
          </c:tx>
          <c:marker>
            <c:symbol val="circle"/>
            <c:size val="5"/>
          </c:marker>
          <c:cat>
            <c:numRef>
              <c:f>Кета!$X$31:$X$51</c:f>
              <c:numCache>
                <c:formatCode>d/m;@</c:formatCode>
                <c:ptCount val="21"/>
                <c:pt idx="0">
                  <c:v>45507</c:v>
                </c:pt>
                <c:pt idx="1">
                  <c:v>45508</c:v>
                </c:pt>
                <c:pt idx="2">
                  <c:v>45509</c:v>
                </c:pt>
                <c:pt idx="3">
                  <c:v>45510</c:v>
                </c:pt>
                <c:pt idx="4">
                  <c:v>45511</c:v>
                </c:pt>
                <c:pt idx="5">
                  <c:v>45512</c:v>
                </c:pt>
                <c:pt idx="6">
                  <c:v>45513</c:v>
                </c:pt>
                <c:pt idx="7">
                  <c:v>45514</c:v>
                </c:pt>
                <c:pt idx="8">
                  <c:v>45515</c:v>
                </c:pt>
                <c:pt idx="9">
                  <c:v>45516</c:v>
                </c:pt>
                <c:pt idx="10">
                  <c:v>45517</c:v>
                </c:pt>
                <c:pt idx="11">
                  <c:v>45518</c:v>
                </c:pt>
                <c:pt idx="12">
                  <c:v>45519</c:v>
                </c:pt>
                <c:pt idx="13">
                  <c:v>45520</c:v>
                </c:pt>
                <c:pt idx="14">
                  <c:v>45521</c:v>
                </c:pt>
                <c:pt idx="15">
                  <c:v>45522</c:v>
                </c:pt>
                <c:pt idx="16">
                  <c:v>45523</c:v>
                </c:pt>
                <c:pt idx="17">
                  <c:v>45524</c:v>
                </c:pt>
                <c:pt idx="18">
                  <c:v>45525</c:v>
                </c:pt>
                <c:pt idx="19">
                  <c:v>45526</c:v>
                </c:pt>
                <c:pt idx="20">
                  <c:v>45527</c:v>
                </c:pt>
              </c:numCache>
            </c:numRef>
          </c:cat>
          <c:val>
            <c:numRef>
              <c:f>Кета!$AE$31:$AE$51</c:f>
              <c:numCache>
                <c:formatCode>General</c:formatCode>
                <c:ptCount val="21"/>
                <c:pt idx="6">
                  <c:v>0.67000000000000026</c:v>
                </c:pt>
                <c:pt idx="7">
                  <c:v>2.8</c:v>
                </c:pt>
                <c:pt idx="8">
                  <c:v>6.9</c:v>
                </c:pt>
                <c:pt idx="9" formatCode="0.0">
                  <c:v>0.42105263157894746</c:v>
                </c:pt>
                <c:pt idx="10" formatCode="0.0">
                  <c:v>2.8</c:v>
                </c:pt>
                <c:pt idx="11" formatCode="0.0">
                  <c:v>6.9</c:v>
                </c:pt>
                <c:pt idx="12" formatCode="0.0">
                  <c:v>7.5</c:v>
                </c:pt>
                <c:pt idx="13" formatCode="0.0">
                  <c:v>7</c:v>
                </c:pt>
                <c:pt idx="14" formatCode="0.0">
                  <c:v>5.5757575757575761</c:v>
                </c:pt>
                <c:pt idx="15" formatCode="0.0">
                  <c:v>2</c:v>
                </c:pt>
              </c:numCache>
            </c:numRef>
          </c:val>
          <c:smooth val="1"/>
        </c:ser>
        <c:marker val="1"/>
        <c:axId val="92969600"/>
        <c:axId val="92979584"/>
      </c:lineChart>
      <c:dateAx>
        <c:axId val="92969600"/>
        <c:scaling>
          <c:orientation val="minMax"/>
        </c:scaling>
        <c:axPos val="b"/>
        <c:numFmt formatCode="[$-419]d\ mmm;@" sourceLinked="0"/>
        <c:tickLblPos val="nextTo"/>
        <c:txPr>
          <a:bodyPr rot="-2460000" vert="horz"/>
          <a:lstStyle/>
          <a:p>
            <a:pPr>
              <a:defRPr/>
            </a:pPr>
            <a:endParaRPr lang="ru-RU"/>
          </a:p>
        </c:txPr>
        <c:crossAx val="92979584"/>
        <c:crosses val="autoZero"/>
        <c:auto val="1"/>
        <c:lblOffset val="100"/>
        <c:baseTimeUnit val="days"/>
        <c:majorUnit val="1"/>
        <c:majorTimeUnit val="days"/>
      </c:dateAx>
      <c:valAx>
        <c:axId val="92979584"/>
        <c:scaling>
          <c:orientation val="minMax"/>
          <c:max val="10"/>
          <c:min val="0"/>
        </c:scaling>
        <c:axPos val="l"/>
        <c:majorGridlines>
          <c:spPr>
            <a:ln>
              <a:solidFill>
                <a:schemeClr val="bg1">
                  <a:lumMod val="85000"/>
                  <a:alpha val="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100"/>
                </a:pPr>
                <a:r>
                  <a:rPr lang="ru-RU" sz="1100" b="1" i="0" baseline="0">
                    <a:effectLst/>
                  </a:rPr>
                  <a:t>Улов на усилие КС (экз./час)</a:t>
                </a:r>
                <a:endParaRPr lang="ru-RU" sz="1100">
                  <a:effectLst/>
                </a:endParaRPr>
              </a:p>
            </c:rich>
          </c:tx>
          <c:layout/>
        </c:title>
        <c:numFmt formatCode="0" sourceLinked="0"/>
        <c:tickLblPos val="nextTo"/>
        <c:crossAx val="9296960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2737301176947638"/>
          <c:y val="4.705982137760651E-2"/>
          <c:w val="0.59079182562336663"/>
          <c:h val="0.24234415159990796"/>
        </c:manualLayout>
      </c:layout>
    </c:legend>
    <c:plotVisOnly val="1"/>
    <c:dispBlanksAs val="gap"/>
  </c:chart>
  <c:spPr>
    <a:ln>
      <a:noFill/>
    </a:ln>
  </c:sp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13953766900511086"/>
          <c:y val="4.6913276956268457E-2"/>
          <c:w val="0.83633466762033271"/>
          <c:h val="0.73307672587487094"/>
        </c:manualLayout>
      </c:layout>
      <c:lineChart>
        <c:grouping val="standard"/>
        <c:ser>
          <c:idx val="1"/>
          <c:order val="0"/>
          <c:tx>
            <c:strRef>
              <c:f>Кета!$AF$1</c:f>
              <c:strCache>
                <c:ptCount val="1"/>
                <c:pt idx="0">
                  <c:v>Уловы кеты контрольной сети (КС) устье лимана р. Анадырь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marker>
            <c:symbol val="circle"/>
            <c:size val="6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cat>
            <c:numRef>
              <c:f>Кета!$X$31:$X$51</c:f>
              <c:numCache>
                <c:formatCode>d/m;@</c:formatCode>
                <c:ptCount val="21"/>
                <c:pt idx="0">
                  <c:v>45507</c:v>
                </c:pt>
                <c:pt idx="1">
                  <c:v>45508</c:v>
                </c:pt>
                <c:pt idx="2">
                  <c:v>45509</c:v>
                </c:pt>
                <c:pt idx="3">
                  <c:v>45510</c:v>
                </c:pt>
                <c:pt idx="4">
                  <c:v>45511</c:v>
                </c:pt>
                <c:pt idx="5">
                  <c:v>45512</c:v>
                </c:pt>
                <c:pt idx="6">
                  <c:v>45513</c:v>
                </c:pt>
                <c:pt idx="7">
                  <c:v>45514</c:v>
                </c:pt>
                <c:pt idx="8">
                  <c:v>45515</c:v>
                </c:pt>
                <c:pt idx="9">
                  <c:v>45516</c:v>
                </c:pt>
                <c:pt idx="10">
                  <c:v>45517</c:v>
                </c:pt>
                <c:pt idx="11">
                  <c:v>45518</c:v>
                </c:pt>
                <c:pt idx="12">
                  <c:v>45519</c:v>
                </c:pt>
                <c:pt idx="13">
                  <c:v>45520</c:v>
                </c:pt>
                <c:pt idx="14">
                  <c:v>45521</c:v>
                </c:pt>
                <c:pt idx="15">
                  <c:v>45522</c:v>
                </c:pt>
                <c:pt idx="16">
                  <c:v>45523</c:v>
                </c:pt>
                <c:pt idx="17">
                  <c:v>45524</c:v>
                </c:pt>
                <c:pt idx="18">
                  <c:v>45525</c:v>
                </c:pt>
                <c:pt idx="19">
                  <c:v>45526</c:v>
                </c:pt>
                <c:pt idx="20">
                  <c:v>45527</c:v>
                </c:pt>
              </c:numCache>
            </c:numRef>
          </c:cat>
          <c:val>
            <c:numRef>
              <c:f>Кета!$AG$31:$AG$51</c:f>
              <c:numCache>
                <c:formatCode>0.0</c:formatCode>
                <c:ptCount val="21"/>
                <c:pt idx="0">
                  <c:v>2.5</c:v>
                </c:pt>
                <c:pt idx="1">
                  <c:v>0</c:v>
                </c:pt>
                <c:pt idx="2">
                  <c:v>1.8888888888888893</c:v>
                </c:pt>
                <c:pt idx="3">
                  <c:v>3</c:v>
                </c:pt>
                <c:pt idx="4">
                  <c:v>22.173913043478265</c:v>
                </c:pt>
                <c:pt idx="5">
                  <c:v>9.81012658227848</c:v>
                </c:pt>
                <c:pt idx="6">
                  <c:v>4.615384615384615</c:v>
                </c:pt>
                <c:pt idx="7">
                  <c:v>0</c:v>
                </c:pt>
                <c:pt idx="8">
                  <c:v>1</c:v>
                </c:pt>
                <c:pt idx="9">
                  <c:v>0.70000000000000018</c:v>
                </c:pt>
                <c:pt idx="10">
                  <c:v>50</c:v>
                </c:pt>
                <c:pt idx="11">
                  <c:v>12.5</c:v>
                </c:pt>
                <c:pt idx="12">
                  <c:v>6.4</c:v>
                </c:pt>
                <c:pt idx="13">
                  <c:v>4</c:v>
                </c:pt>
                <c:pt idx="14" formatCode="General">
                  <c:v>0.1</c:v>
                </c:pt>
                <c:pt idx="15" formatCode="General">
                  <c:v>0.05</c:v>
                </c:pt>
                <c:pt idx="17" formatCode="General">
                  <c:v>0</c:v>
                </c:pt>
                <c:pt idx="19" formatCode="General">
                  <c:v>0</c:v>
                </c:pt>
                <c:pt idx="20" formatCode="General">
                  <c:v>0.70000000000000018</c:v>
                </c:pt>
              </c:numCache>
            </c:numRef>
          </c:val>
          <c:smooth val="1"/>
        </c:ser>
        <c:marker val="1"/>
        <c:axId val="92986752"/>
        <c:axId val="94860800"/>
      </c:lineChart>
      <c:dateAx>
        <c:axId val="92986752"/>
        <c:scaling>
          <c:orientation val="minMax"/>
        </c:scaling>
        <c:axPos val="b"/>
        <c:numFmt formatCode="[$-419]d\ mmm;@" sourceLinked="0"/>
        <c:tickLblPos val="nextTo"/>
        <c:txPr>
          <a:bodyPr rot="-5400000" vert="horz"/>
          <a:lstStyle/>
          <a:p>
            <a:pPr>
              <a:defRPr/>
            </a:pPr>
            <a:endParaRPr lang="ru-RU"/>
          </a:p>
        </c:txPr>
        <c:crossAx val="94860800"/>
        <c:crosses val="autoZero"/>
        <c:auto val="1"/>
        <c:lblOffset val="100"/>
        <c:baseTimeUnit val="days"/>
        <c:majorUnit val="1"/>
      </c:dateAx>
      <c:valAx>
        <c:axId val="94860800"/>
        <c:scaling>
          <c:orientation val="minMax"/>
          <c:min val="0"/>
        </c:scaling>
        <c:axPos val="l"/>
        <c:majorGridlines>
          <c:spPr>
            <a:ln>
              <a:solidFill>
                <a:schemeClr val="bg1">
                  <a:lumMod val="85000"/>
                  <a:alpha val="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100"/>
                </a:pPr>
                <a:r>
                  <a:rPr lang="ru-RU" sz="1100" b="1" i="0" baseline="0">
                    <a:effectLst/>
                  </a:rPr>
                  <a:t>Улов на усилие КС (экз./час)</a:t>
                </a:r>
                <a:endParaRPr lang="ru-RU" sz="1100">
                  <a:effectLst/>
                </a:endParaRPr>
              </a:p>
            </c:rich>
          </c:tx>
          <c:layout/>
        </c:title>
        <c:numFmt formatCode="0" sourceLinked="0"/>
        <c:tickLblPos val="nextTo"/>
        <c:crossAx val="9298675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273730841166337"/>
          <c:y val="8.9059322588355225E-3"/>
          <c:w val="0.59079182562336663"/>
          <c:h val="0.24234415159990796"/>
        </c:manualLayout>
      </c:layout>
    </c:legend>
    <c:plotVisOnly val="1"/>
    <c:dispBlanksAs val="gap"/>
  </c:chart>
  <c:spPr>
    <a:ln>
      <a:noFill/>
    </a:ln>
  </c:sp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0.12317</cdr:x>
      <cdr:y>0.04514</cdr:y>
    </cdr:from>
    <cdr:to>
      <cdr:x>0.28717</cdr:x>
      <cdr:y>0.40296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525596" y="123825"/>
          <a:ext cx="699837" cy="9815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050" b="1">
            <a:latin typeface="Calibri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0.12317</cdr:x>
      <cdr:y>0.04514</cdr:y>
    </cdr:from>
    <cdr:to>
      <cdr:x>0.28717</cdr:x>
      <cdr:y>0.40296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525596" y="123825"/>
          <a:ext cx="699837" cy="9815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050" b="1">
            <a:latin typeface="Calibri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0.12317</cdr:x>
      <cdr:y>0.04514</cdr:y>
    </cdr:from>
    <cdr:to>
      <cdr:x>0.28717</cdr:x>
      <cdr:y>0.40296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525596" y="123825"/>
          <a:ext cx="699837" cy="9815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050" b="1">
            <a:latin typeface="Calibri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A45A2-FF64-44F6-89CE-2CA63A4A6E78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3EC17-4E87-4F22-BB4A-C2515949EB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13008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>
              <a:latin typeface="Arial" pitchFamily="34" charset="0"/>
            </a:endParaRP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011A56-1493-442B-8BC5-45AFD89EB6B4}" type="slidenum">
              <a:rPr lang="ru-RU" smtClean="0">
                <a:latin typeface="Arial" pitchFamily="34" charset="0"/>
              </a:rPr>
              <a:pPr/>
              <a:t>1</a:t>
            </a:fld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0612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3EC17-4E87-4F22-BB4A-C2515949EB20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98506-6B56-49A9-B5C8-DFF020D09F89}" type="datetimeFigureOut">
              <a:rPr lang="ru-RU"/>
              <a:pPr>
                <a:defRPr/>
              </a:pPr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55CBB-AE10-4DC6-8EBE-74997C9D77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903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2017C-EF21-417E-993C-14DE063BAC0B}" type="datetimeFigureOut">
              <a:rPr lang="ru-RU"/>
              <a:pPr>
                <a:defRPr/>
              </a:pPr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03BD3-73D3-42D7-97B7-2CE2E7A235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5498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4947B-38E3-48B5-BC9C-C213B4A6C9EC}" type="datetimeFigureOut">
              <a:rPr lang="ru-RU"/>
              <a:pPr>
                <a:defRPr/>
              </a:pPr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E254B-2949-48AD-86A3-8B6A1BC090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49449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8E2A8-4502-4A43-A103-09344A08E679}" type="datetimeFigureOut">
              <a:rPr lang="ru-RU"/>
              <a:pPr>
                <a:defRPr/>
              </a:pPr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4DE62-73EF-4450-AAD9-CEBA185585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910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736A4-D3CC-4771-91B2-15EF95480900}" type="datetimeFigureOut">
              <a:rPr lang="ru-RU"/>
              <a:pPr>
                <a:defRPr/>
              </a:pPr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DF38C-17F8-414C-ABE6-1998597BEA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51022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56E32-8FF0-4D64-B3B8-59B523A1ABCD}" type="datetimeFigureOut">
              <a:rPr lang="ru-RU"/>
              <a:pPr>
                <a:defRPr/>
              </a:pPr>
              <a:t>30.09.2024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0615A-76C1-4730-A5A3-732CCD4240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498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75FAE-F9B8-4CE6-8574-3B4EA64E22E4}" type="datetimeFigureOut">
              <a:rPr lang="ru-RU"/>
              <a:pPr>
                <a:defRPr/>
              </a:pPr>
              <a:t>30.09.2024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0EF05-6438-4553-821E-78BDBF5946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3489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C6667-6F8B-4570-B1A9-FAB715D7777D}" type="datetimeFigureOut">
              <a:rPr lang="ru-RU"/>
              <a:pPr>
                <a:defRPr/>
              </a:pPr>
              <a:t>30.09.2024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19BC-962B-4F29-93DB-C571F1AD24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1198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F5035-F3D7-418A-85AD-A997E56BC965}" type="datetimeFigureOut">
              <a:rPr lang="ru-RU"/>
              <a:pPr>
                <a:defRPr/>
              </a:pPr>
              <a:t>30.09.2024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C8A63-FF81-4707-B275-47437ACFFD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969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594BA-1BBF-4BF7-B92B-D29DA9AFF9E1}" type="datetimeFigureOut">
              <a:rPr lang="ru-RU"/>
              <a:pPr>
                <a:defRPr/>
              </a:pPr>
              <a:t>30.09.2024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9F074-9252-4641-B53B-47EE72F06F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3288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BD02E-A824-42B5-A048-D947BF8B8466}" type="datetimeFigureOut">
              <a:rPr lang="ru-RU"/>
              <a:pPr>
                <a:defRPr/>
              </a:pPr>
              <a:t>30.09.2024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5549D-ADFB-4434-B188-9805121CC0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87539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8920163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3AB9675-5119-49CB-86BF-61C10BDB7C50}" type="datetimeFigureOut">
              <a:rPr lang="ru-RU"/>
              <a:pPr>
                <a:defRPr/>
              </a:pPr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ED5DE34-6B85-4DC1-924E-F2799BDF8A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650" y="365125"/>
            <a:ext cx="1215319" cy="8204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053" descr="DSC04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1184467" y="1"/>
            <a:ext cx="100753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latin typeface="Arial" pitchFamily="34" charset="0"/>
            </a:endParaRPr>
          </a:p>
        </p:txBody>
      </p:sp>
      <p:sp>
        <p:nvSpPr>
          <p:cNvPr id="9222" name="Rectangle 8"/>
          <p:cNvSpPr>
            <a:spLocks noChangeArrowheads="1"/>
          </p:cNvSpPr>
          <p:nvPr/>
        </p:nvSpPr>
        <p:spPr bwMode="auto">
          <a:xfrm>
            <a:off x="3504142" y="201536"/>
            <a:ext cx="518371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/>
              <a:t>Тихоокеанский филиал ФГБНУ «ВНИРО» («ТИНРО») </a:t>
            </a:r>
          </a:p>
          <a:p>
            <a:pPr algn="ctr"/>
            <a:endParaRPr lang="en-US" b="1" dirty="0"/>
          </a:p>
        </p:txBody>
      </p:sp>
      <p:sp>
        <p:nvSpPr>
          <p:cNvPr id="9223" name="Прямоугольник 8"/>
          <p:cNvSpPr>
            <a:spLocks noChangeArrowheads="1"/>
          </p:cNvSpPr>
          <p:nvPr/>
        </p:nvSpPr>
        <p:spPr bwMode="auto">
          <a:xfrm>
            <a:off x="576793" y="6434960"/>
            <a:ext cx="112331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/>
              <a:t>Владивосток, </a:t>
            </a:r>
            <a:r>
              <a:rPr lang="ru-RU" b="1" dirty="0" smtClean="0"/>
              <a:t>2024</a:t>
            </a:r>
            <a:endParaRPr lang="ru-RU" b="1" dirty="0"/>
          </a:p>
        </p:txBody>
      </p:sp>
      <p:sp>
        <p:nvSpPr>
          <p:cNvPr id="9224" name="Прямоугольник 9"/>
          <p:cNvSpPr>
            <a:spLocks noChangeArrowheads="1"/>
          </p:cNvSpPr>
          <p:nvPr/>
        </p:nvSpPr>
        <p:spPr bwMode="auto">
          <a:xfrm>
            <a:off x="529168" y="1571447"/>
            <a:ext cx="11328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 smtClean="0"/>
              <a:t>Оперативные материалы научному обеспечению лососевой Путины 202</a:t>
            </a:r>
            <a:r>
              <a:rPr lang="en-US" sz="2800" b="1" dirty="0" smtClean="0"/>
              <a:t>4</a:t>
            </a:r>
            <a:r>
              <a:rPr lang="ru-RU" sz="2800" b="1" dirty="0" smtClean="0"/>
              <a:t> года в Чукотском Автономном округе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74D630-38CC-41BA-8D19-44FC65467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19" y="-1"/>
            <a:ext cx="2260081" cy="15022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"/>
            <a:ext cx="1987468" cy="153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143500" y="1036420"/>
            <a:ext cx="665573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 smtClean="0"/>
              <a:t>10. Обследование нерестилищ тихоокеанских лососей </a:t>
            </a:r>
          </a:p>
          <a:p>
            <a:pPr algn="ctr"/>
            <a:r>
              <a:rPr lang="ru-RU" b="1" dirty="0" smtClean="0"/>
              <a:t>в бассейнах р. Белая  и р. Анадырь в районе 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марковских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нерестилищ </a:t>
            </a:r>
            <a:r>
              <a:rPr lang="ru-RU" b="1" dirty="0" smtClean="0"/>
              <a:t>10-11.09.2024 г.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3272" y="2614612"/>
            <a:ext cx="7898728" cy="424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349489" cy="3580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90925"/>
            <a:ext cx="4410075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Диаграмма 45"/>
          <p:cNvPicPr>
            <a:picLocks noChangeArrowheads="1"/>
          </p:cNvPicPr>
          <p:nvPr/>
        </p:nvPicPr>
        <p:blipFill>
          <a:blip r:embed="rId2" cstate="print"/>
          <a:srcRect r="-53" b="-18"/>
          <a:stretch>
            <a:fillRect/>
          </a:stretch>
        </p:blipFill>
        <p:spPr bwMode="auto">
          <a:xfrm>
            <a:off x="981075" y="1019175"/>
            <a:ext cx="8372475" cy="443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219200" y="362635"/>
            <a:ext cx="75239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11. Динамика численности подходов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анадырской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кеты в 1970-2023 гг.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27321" y="220665"/>
            <a:ext cx="62200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Мониторинговые исследования в Чукотском АО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26001" y="1052600"/>
            <a:ext cx="6339391" cy="4982440"/>
            <a:chOff x="243322" y="613807"/>
            <a:chExt cx="3667775" cy="248247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322" y="613807"/>
              <a:ext cx="3667775" cy="2482478"/>
            </a:xfrm>
            <a:prstGeom prst="rect">
              <a:avLst/>
            </a:prstGeom>
          </p:spPr>
        </p:pic>
        <p:grpSp>
          <p:nvGrpSpPr>
            <p:cNvPr id="3" name="Группа 2"/>
            <p:cNvGrpSpPr/>
            <p:nvPr/>
          </p:nvGrpSpPr>
          <p:grpSpPr>
            <a:xfrm>
              <a:off x="1182599" y="1379480"/>
              <a:ext cx="2614363" cy="1571958"/>
              <a:chOff x="1182599" y="1379480"/>
              <a:chExt cx="2614363" cy="1571958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1257530" y="2171218"/>
                <a:ext cx="68480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b="1" dirty="0" smtClean="0"/>
                  <a:t>с. </a:t>
                </a:r>
                <a:r>
                  <a:rPr lang="ru-RU" sz="800" b="1" dirty="0" err="1" smtClean="0"/>
                  <a:t>Марково</a:t>
                </a:r>
                <a:endParaRPr lang="ru-RU" sz="800" b="1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365452" y="2236945"/>
                <a:ext cx="1279517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ru-RU" sz="800" b="1" dirty="0" err="1" smtClean="0">
                    <a:effectLst>
                      <a:glow rad="381000">
                        <a:schemeClr val="bg1"/>
                      </a:glow>
                    </a:effectLst>
                  </a:rPr>
                  <a:t>Мейныпильгинская</a:t>
                </a:r>
                <a:r>
                  <a:rPr lang="ru-RU" sz="800" b="1" dirty="0" smtClean="0">
                    <a:effectLst>
                      <a:glow rad="381000">
                        <a:schemeClr val="bg1"/>
                      </a:glow>
                    </a:effectLst>
                  </a:rPr>
                  <a:t> ОРС</a:t>
                </a:r>
                <a:endParaRPr lang="ru-RU" sz="800" b="1" dirty="0">
                  <a:effectLst>
                    <a:glow rad="381000">
                      <a:schemeClr val="bg1"/>
                    </a:glow>
                  </a:effectLst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719423" y="1730158"/>
                <a:ext cx="107753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ru-RU" sz="800" b="1" dirty="0" smtClean="0">
                    <a:effectLst>
                      <a:glow rad="381000">
                        <a:schemeClr val="bg1"/>
                      </a:glow>
                    </a:effectLst>
                  </a:rPr>
                  <a:t>Анадырский Лиман</a:t>
                </a:r>
                <a:endParaRPr lang="ru-RU" sz="800" b="1" dirty="0">
                  <a:effectLst>
                    <a:glow rad="381000">
                      <a:schemeClr val="bg1"/>
                    </a:glow>
                  </a:effectLst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585537" y="2735994"/>
                <a:ext cx="7649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b="1" dirty="0" smtClean="0"/>
                  <a:t>пос. </a:t>
                </a:r>
                <a:r>
                  <a:rPr lang="ru-RU" sz="800" b="1" dirty="0" err="1" smtClean="0"/>
                  <a:t>Хатырка</a:t>
                </a:r>
                <a:endParaRPr lang="ru-RU" sz="800" b="1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819313" y="1932495"/>
                <a:ext cx="962123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ru-RU" sz="800" b="1" dirty="0" smtClean="0">
                    <a:effectLst>
                      <a:glow rad="381000">
                        <a:schemeClr val="bg1"/>
                      </a:glow>
                    </a:effectLst>
                  </a:rPr>
                  <a:t>Устье р. Анадырь</a:t>
                </a:r>
                <a:endParaRPr lang="ru-RU" sz="800" b="1" dirty="0">
                  <a:effectLst>
                    <a:glow rad="381000">
                      <a:schemeClr val="bg1"/>
                    </a:glow>
                  </a:effectLst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19212910">
                <a:off x="1182599" y="1379480"/>
                <a:ext cx="67678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i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р. Анадырь</a:t>
                </a:r>
                <a:endParaRPr lang="ru-RU" sz="800" i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6803136" y="1052324"/>
            <a:ext cx="5153233" cy="1077218"/>
          </a:xfrm>
          <a:prstGeom prst="rect">
            <a:avLst/>
          </a:prstGeom>
          <a:noFill/>
          <a:effectLst>
            <a:glow rad="2032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р. Анадырь и Лиман </a:t>
            </a:r>
            <a:r>
              <a:rPr lang="ru-RU" sz="1600" dirty="0" smtClean="0"/>
              <a:t>– </a:t>
            </a:r>
            <a:r>
              <a:rPr lang="ru-RU" sz="1600" dirty="0" smtClean="0">
                <a:effectLst>
                  <a:glow rad="546100">
                    <a:schemeClr val="bg1">
                      <a:alpha val="69000"/>
                    </a:schemeClr>
                  </a:glow>
                </a:effectLst>
              </a:rPr>
              <a:t>1 сотрудник ТИНРО </a:t>
            </a:r>
            <a:r>
              <a:rPr lang="ru-RU" sz="1600" dirty="0" smtClean="0"/>
              <a:t>для </a:t>
            </a:r>
            <a:r>
              <a:rPr lang="ru-RU" sz="1600" i="1" dirty="0" smtClean="0">
                <a:solidFill>
                  <a:schemeClr val="accent4">
                    <a:lumMod val="50000"/>
                  </a:schemeClr>
                </a:solidFill>
              </a:rPr>
              <a:t>организации </a:t>
            </a:r>
            <a:r>
              <a:rPr lang="ru-RU" sz="1600" i="1" dirty="0">
                <a:solidFill>
                  <a:schemeClr val="accent4">
                    <a:lumMod val="50000"/>
                  </a:schemeClr>
                </a:solidFill>
              </a:rPr>
              <a:t>гидроакустического </a:t>
            </a:r>
            <a:r>
              <a:rPr lang="ru-RU" sz="1600" i="1" dirty="0" smtClean="0">
                <a:solidFill>
                  <a:schemeClr val="accent4">
                    <a:lumMod val="50000"/>
                  </a:schemeClr>
                </a:solidFill>
              </a:rPr>
              <a:t>створа</a:t>
            </a:r>
            <a:r>
              <a:rPr lang="ru-RU" sz="1600" dirty="0" smtClean="0"/>
              <a:t>; </a:t>
            </a:r>
            <a:r>
              <a:rPr lang="ru-RU" sz="1600" dirty="0"/>
              <a:t>2 сотрудника </a:t>
            </a:r>
            <a:r>
              <a:rPr lang="ru-RU" sz="1600" dirty="0" err="1" smtClean="0"/>
              <a:t>ЧукотНИО</a:t>
            </a:r>
            <a:r>
              <a:rPr lang="ru-RU" sz="1600" dirty="0" smtClean="0"/>
              <a:t> - </a:t>
            </a:r>
            <a:r>
              <a:rPr lang="ru-RU" sz="1600" i="1" dirty="0">
                <a:solidFill>
                  <a:schemeClr val="accent4">
                    <a:lumMod val="50000"/>
                  </a:schemeClr>
                </a:solidFill>
              </a:rPr>
              <a:t>контрольный лов лососей в Анадырском лимане и горле р</a:t>
            </a:r>
            <a:r>
              <a:rPr lang="ru-RU" sz="1600" i="1" dirty="0" smtClean="0">
                <a:solidFill>
                  <a:schemeClr val="accent4">
                    <a:lumMod val="50000"/>
                  </a:schemeClr>
                </a:solidFill>
              </a:rPr>
              <a:t>. Анадырь</a:t>
            </a:r>
            <a:endParaRPr lang="ru-RU" sz="1600" i="1" u="sng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37880" y="2526329"/>
            <a:ext cx="5594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с. </a:t>
            </a:r>
            <a:r>
              <a:rPr lang="ru-RU" sz="1600" b="1" dirty="0" err="1" smtClean="0"/>
              <a:t>Марково</a:t>
            </a:r>
            <a:r>
              <a:rPr lang="ru-RU" sz="1600" b="1" dirty="0" smtClean="0"/>
              <a:t> </a:t>
            </a:r>
            <a:r>
              <a:rPr lang="ru-RU" sz="1600" dirty="0"/>
              <a:t>– 2 сотрудника (ИБПС РАН, г. Магадан) </a:t>
            </a:r>
            <a:r>
              <a:rPr lang="ru-RU" sz="1600" dirty="0" smtClean="0"/>
              <a:t>- </a:t>
            </a:r>
            <a:r>
              <a:rPr lang="ru-RU" sz="1600" i="1" dirty="0">
                <a:solidFill>
                  <a:schemeClr val="accent4">
                    <a:lumMod val="50000"/>
                  </a:schemeClr>
                </a:solidFill>
              </a:rPr>
              <a:t>мониторинг динамики подхода кеты на </a:t>
            </a:r>
            <a:r>
              <a:rPr lang="ru-RU" sz="1600" i="1" dirty="0" smtClean="0">
                <a:solidFill>
                  <a:schemeClr val="accent4">
                    <a:lumMod val="50000"/>
                  </a:schemeClr>
                </a:solidFill>
              </a:rPr>
              <a:t>нерестилища.  </a:t>
            </a:r>
            <a:endParaRPr lang="ru-RU" sz="16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03136" y="3593616"/>
            <a:ext cx="5663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пос. </a:t>
            </a:r>
            <a:r>
              <a:rPr lang="ru-RU" sz="1600" b="1" dirty="0" err="1" smtClean="0"/>
              <a:t>Хатырка</a:t>
            </a:r>
            <a:r>
              <a:rPr lang="ru-RU" sz="1600" b="1" dirty="0" smtClean="0"/>
              <a:t> </a:t>
            </a:r>
            <a:r>
              <a:rPr lang="ru-RU" sz="1600" dirty="0" smtClean="0"/>
              <a:t>– 1 сотрудник для </a:t>
            </a:r>
            <a:r>
              <a:rPr lang="ru-RU" sz="1600" i="1" dirty="0" smtClean="0">
                <a:solidFill>
                  <a:schemeClr val="accent4">
                    <a:lumMod val="50000"/>
                  </a:schemeClr>
                </a:solidFill>
              </a:rPr>
              <a:t>работы на предприятии и сбора промысловой информации. </a:t>
            </a:r>
            <a:endParaRPr lang="ru-RU" sz="1600" i="1" u="sng" dirty="0"/>
          </a:p>
        </p:txBody>
      </p:sp>
      <p:sp>
        <p:nvSpPr>
          <p:cNvPr id="30" name="TextBox 29"/>
          <p:cNvSpPr txBox="1"/>
          <p:nvPr/>
        </p:nvSpPr>
        <p:spPr>
          <a:xfrm>
            <a:off x="6837880" y="4394593"/>
            <a:ext cx="52178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 smtClean="0"/>
              <a:t>Мейныпильгинская</a:t>
            </a:r>
            <a:r>
              <a:rPr lang="ru-RU" sz="1600" b="1" dirty="0" smtClean="0"/>
              <a:t> ОРС </a:t>
            </a:r>
            <a:r>
              <a:rPr lang="ru-RU" sz="1600" dirty="0" smtClean="0"/>
              <a:t>– 2 сотрудника ТИНРО + 1 сотрудник </a:t>
            </a:r>
            <a:r>
              <a:rPr lang="ru-RU" sz="1600" dirty="0" err="1" smtClean="0"/>
              <a:t>ЧукотНИО</a:t>
            </a:r>
            <a:r>
              <a:rPr lang="ru-RU" sz="1600" dirty="0" smtClean="0"/>
              <a:t>. (</a:t>
            </a:r>
            <a:r>
              <a:rPr lang="ru-RU" sz="1600" i="1" dirty="0">
                <a:solidFill>
                  <a:schemeClr val="accent4">
                    <a:lumMod val="50000"/>
                  </a:schemeClr>
                </a:solidFill>
              </a:rPr>
              <a:t>мониторинг подходов нерки, сбор и обработка материалов к оперативному регулированию </a:t>
            </a:r>
            <a:r>
              <a:rPr lang="ru-RU" sz="1600" i="1" dirty="0" smtClean="0">
                <a:solidFill>
                  <a:schemeClr val="accent4">
                    <a:lumMod val="50000"/>
                  </a:schemeClr>
                </a:solidFill>
              </a:rPr>
              <a:t>промысла</a:t>
            </a:r>
            <a:r>
              <a:rPr lang="ru-RU" sz="1600" dirty="0" smtClean="0"/>
              <a:t>). </a:t>
            </a:r>
            <a:endParaRPr lang="ru-RU" sz="1600" u="sng" dirty="0"/>
          </a:p>
        </p:txBody>
      </p:sp>
    </p:spTree>
    <p:extLst>
      <p:ext uri="{BB962C8B-B14F-4D97-AF65-F5344CB8AC3E}">
        <p14:creationId xmlns="" xmlns:p14="http://schemas.microsoft.com/office/powerpoint/2010/main" val="387026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904169" y="2986368"/>
          <a:ext cx="4230511" cy="3171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5868840" y="3598208"/>
          <a:ext cx="4892969" cy="2728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/>
        </p:nvGraphicFramePr>
        <p:xfrm>
          <a:off x="5720202" y="612750"/>
          <a:ext cx="5090673" cy="3175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65446" y="1296990"/>
            <a:ext cx="47162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Мониторинг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подходов кеты к рекам </a:t>
            </a:r>
          </a:p>
          <a:p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Анадырского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лимана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6577" b="6335"/>
          <a:stretch>
            <a:fillRect/>
          </a:stretch>
        </p:blipFill>
        <p:spPr bwMode="auto">
          <a:xfrm>
            <a:off x="223284" y="2243469"/>
            <a:ext cx="5940425" cy="364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6834" b="7091"/>
          <a:stretch>
            <a:fillRect/>
          </a:stretch>
        </p:blipFill>
        <p:spPr bwMode="auto">
          <a:xfrm>
            <a:off x="6251575" y="2275367"/>
            <a:ext cx="5940425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312814" y="1511227"/>
            <a:ext cx="5708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Распределение производителей нерки  в бассейне озёр</a:t>
            </a:r>
            <a:endParaRPr lang="ru-RU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456262" y="1489686"/>
            <a:ext cx="54528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Трек полетов при обследовании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Мейныпильгынской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озерно-речной системы в 2024 г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2687002" y="394533"/>
            <a:ext cx="67329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4. Обследование нерестилищ тихоокеанских лососей в бассейне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Мейныпильгинской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озерно-речной системы 27.08.2024 г.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 l="31334" t="12492"/>
          <a:stretch>
            <a:fillRect/>
          </a:stretch>
        </p:blipFill>
        <p:spPr bwMode="auto">
          <a:xfrm>
            <a:off x="127592" y="138222"/>
            <a:ext cx="5943600" cy="591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 t="21989" b="15042"/>
          <a:stretch>
            <a:fillRect/>
          </a:stretch>
        </p:blipFill>
        <p:spPr bwMode="auto">
          <a:xfrm>
            <a:off x="6188149" y="1685793"/>
            <a:ext cx="5854995" cy="501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6230679" y="1245414"/>
            <a:ext cx="57699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Нерест нерки в оз. Подарок (бас. р.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Пекульвеем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37459" y="6214363"/>
            <a:ext cx="57699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1" hangingPunct="1"/>
            <a:r>
              <a:rPr lang="ru-RU" dirty="0" smtClean="0"/>
              <a:t>Нерест нерки в р. </a:t>
            </a:r>
            <a:r>
              <a:rPr lang="ru-RU" dirty="0" err="1" smtClean="0"/>
              <a:t>Ваамычгын</a:t>
            </a:r>
            <a:r>
              <a:rPr lang="ru-RU" dirty="0" smtClean="0"/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039293" y="0"/>
            <a:ext cx="57203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5. Обследование нерестилищ тихоокеанских лососей  в бассейне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Мейныпильгинской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озерно-речной системы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36987" y="1617552"/>
            <a:ext cx="5643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Распределение производителей кеты  в бас. р. </a:t>
            </a:r>
            <a:r>
              <a:rPr lang="ru-RU" dirty="0" err="1" smtClean="0"/>
              <a:t>Хатырка</a:t>
            </a:r>
            <a:endParaRPr lang="ru-RU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01235" y="1628185"/>
            <a:ext cx="57077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Трек полетов при обследовании бас. р.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Хатырка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в 2024 г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558409" y="618093"/>
            <a:ext cx="9107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/>
              <a:t>6. Обследование нерестилищ тихоокеанских лососей в бассейне р. </a:t>
            </a:r>
            <a:r>
              <a:rPr lang="ru-RU" b="1" dirty="0" err="1" smtClean="0"/>
              <a:t>Хатырка</a:t>
            </a:r>
            <a:r>
              <a:rPr lang="ru-RU" b="1" dirty="0" smtClean="0"/>
              <a:t> 28.08.2024 г.</a:t>
            </a:r>
            <a:endParaRPr lang="ru-RU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/>
          <a:srcRect t="6247" r="4822" b="6444"/>
          <a:stretch>
            <a:fillRect/>
          </a:stretch>
        </p:blipFill>
        <p:spPr bwMode="auto">
          <a:xfrm>
            <a:off x="180754" y="2275368"/>
            <a:ext cx="5646738" cy="366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 l="2544" t="6822" r="2148" b="7199"/>
          <a:stretch>
            <a:fillRect/>
          </a:stretch>
        </p:blipFill>
        <p:spPr bwMode="auto">
          <a:xfrm>
            <a:off x="6177516" y="2317898"/>
            <a:ext cx="5661025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964864" y="1202608"/>
            <a:ext cx="48319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 smtClean="0"/>
              <a:t>7. Обследование нерестилищ тихоокеанских лососей в бассейне р. </a:t>
            </a:r>
            <a:r>
              <a:rPr lang="ru-RU" b="1" dirty="0" err="1" smtClean="0"/>
              <a:t>Хатырка</a:t>
            </a:r>
            <a:r>
              <a:rPr lang="ru-RU" b="1" dirty="0" smtClean="0"/>
              <a:t> </a:t>
            </a:r>
            <a:endParaRPr lang="ru-RU" dirty="0"/>
          </a:p>
        </p:txBody>
      </p:sp>
      <p:pic>
        <p:nvPicPr>
          <p:cNvPr id="20482" name="Picture 2" descr="photo_5384082483445885184_y"/>
          <p:cNvPicPr>
            <a:picLocks noChangeAspect="1" noChangeArrowheads="1"/>
          </p:cNvPicPr>
          <p:nvPr/>
        </p:nvPicPr>
        <p:blipFill>
          <a:blip r:embed="rId2" cstate="print"/>
          <a:srcRect l="12868" t="9113"/>
          <a:stretch>
            <a:fillRect/>
          </a:stretch>
        </p:blipFill>
        <p:spPr bwMode="auto">
          <a:xfrm>
            <a:off x="329609" y="3338622"/>
            <a:ext cx="5061098" cy="310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photo_5384082483445885181_y"/>
          <p:cNvPicPr>
            <a:picLocks noChangeAspect="1" noChangeArrowheads="1"/>
          </p:cNvPicPr>
          <p:nvPr/>
        </p:nvPicPr>
        <p:blipFill>
          <a:blip r:embed="rId3" cstate="print"/>
          <a:srcRect b="19467"/>
          <a:stretch>
            <a:fillRect/>
          </a:stretch>
        </p:blipFill>
        <p:spPr bwMode="auto">
          <a:xfrm>
            <a:off x="5964864" y="3253563"/>
            <a:ext cx="5932488" cy="318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photo_5384082483445885172_y"/>
          <p:cNvPicPr>
            <a:picLocks noChangeAspect="1" noChangeArrowheads="1"/>
          </p:cNvPicPr>
          <p:nvPr/>
        </p:nvPicPr>
        <p:blipFill>
          <a:blip r:embed="rId4" cstate="print"/>
          <a:srcRect l="14345" t="14264" b="7843"/>
          <a:stretch>
            <a:fillRect/>
          </a:stretch>
        </p:blipFill>
        <p:spPr bwMode="auto">
          <a:xfrm>
            <a:off x="340242" y="148856"/>
            <a:ext cx="506109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366007" y="6488668"/>
            <a:ext cx="4911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Подпорные нерестилища кеты в бас. р. </a:t>
            </a:r>
            <a:r>
              <a:rPr lang="ru-RU" dirty="0" err="1" smtClean="0"/>
              <a:t>Хатырка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96836" y="6488668"/>
            <a:ext cx="4705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Русловые нерестилища кеты в бас. р. </a:t>
            </a:r>
            <a:r>
              <a:rPr lang="ru-RU" dirty="0" err="1" smtClean="0"/>
              <a:t>Хатырка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1404" y="2909040"/>
            <a:ext cx="6858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Нерестилища кеты на выходах грунтовых вод в бас. р. </a:t>
            </a:r>
            <a:r>
              <a:rPr lang="ru-RU" dirty="0" err="1" smtClean="0"/>
              <a:t>Рытгыльвеем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36987" y="1617552"/>
            <a:ext cx="5637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Распределение производителей кеты  в бас. р. Великая</a:t>
            </a:r>
            <a:endParaRPr lang="ru-RU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04025" y="1628185"/>
            <a:ext cx="57021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Трек полетов при обследовании бас. р. Великая в 2024 г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558409" y="618093"/>
            <a:ext cx="9098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/>
              <a:t>8. Обследование нерестилищ тихоокеанских лососей в бассейне р. Великая 29.08.2024 г.</a:t>
            </a: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t="6625" b="6807"/>
          <a:stretch>
            <a:fillRect/>
          </a:stretch>
        </p:blipFill>
        <p:spPr bwMode="auto">
          <a:xfrm>
            <a:off x="276225" y="2314575"/>
            <a:ext cx="5940425" cy="369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 t="6445" b="6989"/>
          <a:stretch>
            <a:fillRect/>
          </a:stretch>
        </p:blipFill>
        <p:spPr bwMode="auto">
          <a:xfrm>
            <a:off x="6251575" y="2362200"/>
            <a:ext cx="5940425" cy="363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12462" y="1588977"/>
            <a:ext cx="5407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Распределение производителей кеты  в бас. р. Белая</a:t>
            </a:r>
            <a:endParaRPr lang="ru-RU" dirty="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198674" y="460544"/>
            <a:ext cx="91527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 smtClean="0"/>
              <a:t>9. Обследование нерестилищ тихоокеанских лососей </a:t>
            </a:r>
          </a:p>
          <a:p>
            <a:pPr algn="ctr"/>
            <a:r>
              <a:rPr lang="ru-RU" b="1" dirty="0" smtClean="0"/>
              <a:t>в бассейнах р. Белая  и р. Анадырь в районе 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марковских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нерестилищах» </a:t>
            </a:r>
            <a:r>
              <a:rPr lang="ru-RU" b="1" dirty="0" smtClean="0"/>
              <a:t>10-11.09.2024 г.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" y="2181225"/>
            <a:ext cx="58769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7424" y="2038350"/>
            <a:ext cx="581977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7165687" y="1493727"/>
            <a:ext cx="39443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Распределение производителей кеты </a:t>
            </a:r>
          </a:p>
          <a:p>
            <a:pPr algn="ctr"/>
            <a:r>
              <a:rPr lang="ru-RU" dirty="0" smtClean="0"/>
              <a:t>на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 err="1" smtClean="0">
                <a:ea typeface="Calibri" pitchFamily="34" charset="0"/>
                <a:cs typeface="Times New Roman" pitchFamily="18" charset="0"/>
              </a:rPr>
              <a:t>марковских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 нерестилищах»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Новый макет ВНИРО.potx" id="{FBBC32ED-CE94-4F24-802B-C5FD8F8C62A7}" vid="{544DA483-6D24-43F2-874F-3F8137AB35F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Новый макет ВНИРО</Template>
  <TotalTime>4186</TotalTime>
  <Words>423</Words>
  <Application>Microsoft Office PowerPoint</Application>
  <PresentationFormat>Произвольный</PresentationFormat>
  <Paragraphs>48</Paragraphs>
  <Slides>11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Яковлев</dc:creator>
  <cp:lastModifiedBy>evgeniy.shevlyakov</cp:lastModifiedBy>
  <cp:revision>279</cp:revision>
  <dcterms:created xsi:type="dcterms:W3CDTF">2020-02-12T08:06:58Z</dcterms:created>
  <dcterms:modified xsi:type="dcterms:W3CDTF">2024-09-30T04:31:49Z</dcterms:modified>
</cp:coreProperties>
</file>