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670" autoAdjust="0"/>
  </p:normalViewPr>
  <p:slideViewPr>
    <p:cSldViewPr>
      <p:cViewPr>
        <p:scale>
          <a:sx n="80" d="100"/>
          <a:sy n="80" d="100"/>
        </p:scale>
        <p:origin x="-900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60592"/>
              </p:ext>
            </p:extLst>
          </p:nvPr>
        </p:nvGraphicFramePr>
        <p:xfrm>
          <a:off x="1" y="0"/>
          <a:ext cx="9108503" cy="645520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71999"/>
                <a:gridCol w="1542786"/>
                <a:gridCol w="873542"/>
                <a:gridCol w="1046135"/>
                <a:gridCol w="1074041"/>
              </a:tblGrid>
              <a:tr h="7647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2018 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30 декабря 2019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0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49,39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49,51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100,2</a:t>
                      </a:r>
                    </a:p>
                  </a:txBody>
                  <a:tcPr marL="6695" marR="6695" marT="6695" marB="0" anchor="ctr"/>
                </a:tc>
              </a:tr>
              <a:tr h="2473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74 112,0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74 112,0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41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102,4 </a:t>
                      </a:r>
                      <a:r>
                        <a:rPr lang="ru-RU" sz="1100" u="none" strike="noStrike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 0,0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75 565,9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77 853,0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95,2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101,0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6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65 878,8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67 502,0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94,5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99,8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50679"/>
              </p:ext>
            </p:extLst>
          </p:nvPr>
        </p:nvGraphicFramePr>
        <p:xfrm>
          <a:off x="35496" y="836712"/>
          <a:ext cx="9108504" cy="549763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58693"/>
                <a:gridCol w="1718241"/>
                <a:gridCol w="835834"/>
                <a:gridCol w="1083104"/>
                <a:gridCol w="1112632"/>
              </a:tblGrid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Обрабатывающие производства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млн. руб. 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923,8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1 055,0</a:t>
                      </a: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114,2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% к предыдущему году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90,3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90,3</a:t>
                      </a:r>
                      <a:endParaRPr lang="ru-RU" sz="1100" u="none" strike="noStrike" kern="1200" baseline="300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+mj-lt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2629">
                <a:tc>
                  <a:txBody>
                    <a:bodyPr/>
                    <a:lstStyle/>
                    <a:p>
                      <a:pPr marL="36000" indent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D: Обеспечение электрической энергией, газом и паром; кондиционирование воздуха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8 448,8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8 805,0</a:t>
                      </a: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104,2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производства - РАЗДЕЛ D: Обеспечение электрической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энергией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, газом и паром; кондиционирование воздуха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102,7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0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Объем отгруженных товаров собственного производства, выполненных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работ и услуг собственными силами - РАЗДЕЛ E Производство и распределение электроэнергии,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газа и воды</a:t>
                      </a: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314,6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491,0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156,1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E: Производство и распределение электроэнергии, газа и воды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103,0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104,8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24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7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1 473,6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1 334,5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90,6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94,7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-7,2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62883"/>
              </p:ext>
            </p:extLst>
          </p:nvPr>
        </p:nvGraphicFramePr>
        <p:xfrm>
          <a:off x="0" y="30907"/>
          <a:ext cx="9144000" cy="73379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493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0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2748"/>
              </p:ext>
            </p:extLst>
          </p:nvPr>
        </p:nvGraphicFramePr>
        <p:xfrm>
          <a:off x="0" y="836712"/>
          <a:ext cx="9144002" cy="589829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427984"/>
                <a:gridCol w="1684448"/>
                <a:gridCol w="873204"/>
                <a:gridCol w="1045733"/>
                <a:gridCol w="1112633"/>
              </a:tblGrid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Малое и среднее предпринимательство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малых и средних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предприятий по состоянию на конец года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377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Среднесписочная численность работников (без внешних совместителей), занятых на малых и средних предприятиях 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2,31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2,40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 малых и средних предприятий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руб. 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10,1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13,51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133,8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0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Инвестиции в основной капитал за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счет всех источников финансирования (с учетом </a:t>
                      </a:r>
                      <a:r>
                        <a:rPr lang="ru-RU" sz="1100" u="none" strike="noStrike" dirty="0"/>
                        <a:t>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млрд. </a:t>
                      </a:r>
                      <a:r>
                        <a:rPr lang="ru-RU" sz="1100" u="none" strike="noStrike" dirty="0"/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FF0000"/>
                          </a:solidFill>
                        </a:rPr>
                        <a:t>16,5</a:t>
                      </a:r>
                      <a:r>
                        <a:rPr lang="ru-RU" sz="1100" u="none" strike="noStrike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76,7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</a:tr>
              <a:tr h="255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</a:t>
                      </a:r>
                      <a:r>
                        <a:rPr lang="ru-RU" sz="1100" u="none" strike="noStrike" dirty="0" smtClean="0"/>
                        <a:t>объема инвестиций в основной капитал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164,9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FF0000"/>
                          </a:solidFill>
                        </a:rPr>
                        <a:t>117,6</a:t>
                      </a:r>
                      <a:r>
                        <a:rPr lang="ru-RU" sz="1100" u="none" strike="noStrike" baseline="30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-47,3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</a:t>
                      </a:r>
                      <a:r>
                        <a:rPr lang="ru-RU" sz="1200" b="1" u="none" strike="noStrike" dirty="0" smtClean="0"/>
                        <a:t>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</a:t>
                      </a:r>
                      <a:r>
                        <a:rPr lang="ru-RU" sz="1100" u="none" strike="noStrike" dirty="0" smtClean="0"/>
                        <a:t> располагаемые денежные </a:t>
                      </a:r>
                      <a:r>
                        <a:rPr lang="ru-RU" sz="1100" u="none" strike="noStrike" dirty="0"/>
                        <a:t>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103,5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105,6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01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</a:t>
                      </a:r>
                      <a:r>
                        <a:rPr lang="ru-RU" sz="1100" u="none" strike="noStrike" dirty="0" smtClean="0"/>
                        <a:t>месяц (в среднем за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21 680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21 563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  <a:tr h="460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9,0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9,5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-0,5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1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Торговля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и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услуги населению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103,9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104,9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-1,0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53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9,59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9,57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101,7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101,5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-0,2 п.п.</a:t>
                      </a:r>
                    </a:p>
                  </a:txBody>
                  <a:tcPr marL="9525" marR="9525" marT="9525" marB="0" anchor="ctr"/>
                </a:tc>
              </a:tr>
              <a:tr h="354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5,18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5,11</a:t>
                      </a:r>
                      <a:endParaRPr lang="ru-RU" sz="1100" b="0" i="0" u="none" strike="noStrike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2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102,2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100,5</a:t>
                      </a:r>
                      <a:endParaRPr lang="ru-RU" sz="1100" b="0" i="0" u="none" strike="noStrike" baseline="300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-1,7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752"/>
              </p:ext>
            </p:extLst>
          </p:nvPr>
        </p:nvGraphicFramePr>
        <p:xfrm>
          <a:off x="0" y="44624"/>
          <a:ext cx="9120386" cy="72007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4530"/>
                <a:gridCol w="1714464"/>
                <a:gridCol w="871286"/>
                <a:gridCol w="1043433"/>
                <a:gridCol w="1106673"/>
              </a:tblGrid>
              <a:tr h="50047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857885"/>
              </p:ext>
            </p:extLst>
          </p:nvPr>
        </p:nvGraphicFramePr>
        <p:xfrm>
          <a:off x="0" y="908720"/>
          <a:ext cx="9120784" cy="440790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3032"/>
                <a:gridCol w="1713879"/>
                <a:gridCol w="870987"/>
                <a:gridCol w="1043078"/>
                <a:gridCol w="1109808"/>
              </a:tblGrid>
              <a:tr h="339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</a:t>
                      </a:r>
                      <a:r>
                        <a:rPr lang="ru-RU" sz="1200" b="1" u="none" strike="noStrike" dirty="0" smtClean="0"/>
                        <a:t>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Объем</a:t>
                      </a:r>
                      <a:r>
                        <a:rPr lang="ru-RU" sz="1100" u="none" strike="noStrike" baseline="0" dirty="0" smtClean="0"/>
                        <a:t> работ, выполненных по виду  деятельности «Строительство»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6 271,6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5 772,6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92,0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</a:t>
                      </a:r>
                      <a:r>
                        <a:rPr lang="ru-RU" sz="1100" u="none" strike="noStrike" dirty="0" smtClean="0"/>
                        <a:t>действие </a:t>
                      </a:r>
                      <a:r>
                        <a:rPr lang="ru-RU" sz="1100" u="none" strike="noStrike" dirty="0"/>
                        <a:t>жилых </a:t>
                      </a:r>
                      <a:r>
                        <a:rPr lang="ru-RU" sz="1100" u="none" strike="noStrike" dirty="0" smtClean="0"/>
                        <a:t>домов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87,7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 </a:t>
                      </a:r>
                      <a:r>
                        <a:rPr lang="ru-RU" sz="1100" b="1" u="none" strike="noStrike" dirty="0" smtClean="0"/>
                        <a:t>Труд и занятость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30,43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33,3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109,4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12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Номинальная начисленная среднемесячная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100 275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98 864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Среднемесячная  начисленная заработная плата наемных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91 526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89 976</a:t>
                      </a:r>
                      <a:endParaRPr lang="ru-RU" sz="11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</a:tr>
              <a:tr h="316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Реальная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105,7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104,0</a:t>
                      </a:r>
                      <a:endParaRPr lang="ru-RU" sz="1100" b="0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-1,7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3,1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0,2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-0,1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численность безработных граждан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1,03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0,93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90,3</a:t>
                      </a:r>
                    </a:p>
                  </a:txBody>
                  <a:tcPr marL="9525" marR="9525" marT="9525" marB="0" anchor="ctr"/>
                </a:tc>
              </a:tr>
              <a:tr h="464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0,66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0,68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103,0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57632"/>
              </p:ext>
            </p:extLst>
          </p:nvPr>
        </p:nvGraphicFramePr>
        <p:xfrm>
          <a:off x="0" y="44624"/>
          <a:ext cx="9144000" cy="72008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500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45312"/>
              </p:ext>
            </p:extLst>
          </p:nvPr>
        </p:nvGraphicFramePr>
        <p:xfrm>
          <a:off x="-2" y="6515675"/>
          <a:ext cx="9144002" cy="3423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1015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предварительные данные</a:t>
                      </a:r>
                    </a:p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оценка</a:t>
                      </a: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43507</TotalTime>
  <Words>887</Words>
  <Application>Microsoft Office PowerPoint</Application>
  <PresentationFormat>Экран (4:3)</PresentationFormat>
  <Paragraphs>293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Смирнова Наталья Владимировна</cp:lastModifiedBy>
  <cp:revision>220</cp:revision>
  <cp:lastPrinted>2017-06-21T21:55:09Z</cp:lastPrinted>
  <dcterms:created xsi:type="dcterms:W3CDTF">2016-06-09T05:10:45Z</dcterms:created>
  <dcterms:modified xsi:type="dcterms:W3CDTF">2020-02-13T04:32:19Z</dcterms:modified>
</cp:coreProperties>
</file>