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70" autoAdjust="0"/>
  </p:normalViewPr>
  <p:slideViewPr>
    <p:cSldViewPr>
      <p:cViewPr>
        <p:scale>
          <a:sx n="80" d="100"/>
          <a:sy n="80" d="100"/>
        </p:scale>
        <p:origin x="-762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87FCF-16EB-43E5-8AC2-5592DBACC632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D310-BC90-4159-87A3-1280FD5EC5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47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28480"/>
              </p:ext>
            </p:extLst>
          </p:nvPr>
        </p:nvGraphicFramePr>
        <p:xfrm>
          <a:off x="1" y="0"/>
          <a:ext cx="9108503" cy="645520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71999"/>
                <a:gridCol w="1542786"/>
                <a:gridCol w="873542"/>
                <a:gridCol w="1046135"/>
                <a:gridCol w="1074041"/>
              </a:tblGrid>
              <a:tr h="7647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30 декабря 2020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0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49,92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49,98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100,1</a:t>
                      </a: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73 979,51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85 223,3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115,2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41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102,8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 0,2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87 647,86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92 065,1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105,8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6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76 813,93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14 681,0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104,0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69871"/>
              </p:ext>
            </p:extLst>
          </p:nvPr>
        </p:nvGraphicFramePr>
        <p:xfrm>
          <a:off x="35496" y="836712"/>
          <a:ext cx="9108504" cy="549763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58693"/>
                <a:gridCol w="1718241"/>
                <a:gridCol w="835834"/>
                <a:gridCol w="1083104"/>
                <a:gridCol w="1112632"/>
              </a:tblGrid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Обрабатывающие производства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млн. руб. 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1 105,1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67 342,7</a:t>
                      </a:r>
                      <a:r>
                        <a:rPr lang="ru-RU" sz="1100" u="none" strike="noStrike" kern="1200" baseline="300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в 60,9 р.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100,9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251,9</a:t>
                      </a:r>
                      <a:endParaRPr lang="ru-RU" sz="1100" u="none" strike="noStrike" kern="1200" baseline="300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+mj-lt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2629">
                <a:tc>
                  <a:txBody>
                    <a:bodyPr/>
                    <a:lstStyle/>
                    <a:p>
                      <a:pPr marL="36000" indent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D: Обеспечение электрической энергией, газом и паром; кондиционирование воздуха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9 205,18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9 436,0</a:t>
                      </a: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102,5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100,3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103,5</a:t>
                      </a: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0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Объем отгруженных товаров собственного производства, выполненных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работ и услуг собственными силами - РАЗДЕЛ E Производство и распределение электроэнергии,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газа и воды</a:t>
                      </a: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523,64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605,4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115,6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E: Производство и распределение электроэнергии, газа и воды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102,0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115,6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24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7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1 208,36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1 648,5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136,4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116,2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921848"/>
              </p:ext>
            </p:extLst>
          </p:nvPr>
        </p:nvGraphicFramePr>
        <p:xfrm>
          <a:off x="0" y="30907"/>
          <a:ext cx="9144000" cy="73379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493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5100"/>
              </p:ext>
            </p:extLst>
          </p:nvPr>
        </p:nvGraphicFramePr>
        <p:xfrm>
          <a:off x="0" y="836712"/>
          <a:ext cx="9144002" cy="589829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27984"/>
                <a:gridCol w="1684448"/>
                <a:gridCol w="873204"/>
                <a:gridCol w="1045733"/>
                <a:gridCol w="1112633"/>
              </a:tblGrid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малых и средних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предприятий по состоянию на конец года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(без внешних совместителей), занятых на малых и средних предприятиях 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13,9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0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млрд. </a:t>
                      </a:r>
                      <a:r>
                        <a:rPr lang="ru-RU" sz="1100" u="none" strike="noStrike" dirty="0"/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25,9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114,6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55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141,9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101,0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100,9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01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22 556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22 213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0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8,7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1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104,43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103,78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53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10,12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10,49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103,0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54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5,35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5,23</a:t>
                      </a:r>
                      <a:endParaRPr lang="ru-RU" sz="1100" b="0" i="0" u="none" strike="noStrike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2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99,9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100,0</a:t>
                      </a:r>
                      <a:endParaRPr lang="ru-RU" sz="1100" b="0" i="0" u="none" strike="noStrike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519633"/>
              </p:ext>
            </p:extLst>
          </p:nvPr>
        </p:nvGraphicFramePr>
        <p:xfrm>
          <a:off x="0" y="44624"/>
          <a:ext cx="9120386" cy="72007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4530"/>
                <a:gridCol w="1714464"/>
                <a:gridCol w="871286"/>
                <a:gridCol w="1043433"/>
                <a:gridCol w="1106673"/>
              </a:tblGrid>
              <a:tr h="50047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18331"/>
              </p:ext>
            </p:extLst>
          </p:nvPr>
        </p:nvGraphicFramePr>
        <p:xfrm>
          <a:off x="0" y="908720"/>
          <a:ext cx="9120784" cy="428447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3032"/>
                <a:gridCol w="1713879"/>
                <a:gridCol w="870987"/>
                <a:gridCol w="1043078"/>
                <a:gridCol w="1109808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14 034,0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9 572,2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68,2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118,2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33,61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33,46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12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105 031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107 107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95 538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97 125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6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102,9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1,0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0,93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129,0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4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0,62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63126"/>
              </p:ext>
            </p:extLst>
          </p:nvPr>
        </p:nvGraphicFramePr>
        <p:xfrm>
          <a:off x="0" y="44624"/>
          <a:ext cx="9144000" cy="72008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500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759432"/>
              </p:ext>
            </p:extLst>
          </p:nvPr>
        </p:nvGraphicFramePr>
        <p:xfrm>
          <a:off x="-2" y="5661249"/>
          <a:ext cx="9144002" cy="153203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1532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оценка</a:t>
                      </a: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2 -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предварительные данные</a:t>
                      </a:r>
                      <a:endParaRPr lang="ru-RU" sz="1100" b="0" i="0" u="none" strike="noStrike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 с Методическими указаниями Росстата в 2020 году в объеме отгруженной продукции произошло перераспределение в рамках разделов: В (добыча полезных ископаемых) и С (обрабатывающие производства).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45228</TotalTime>
  <Words>916</Words>
  <Application>Microsoft Office PowerPoint</Application>
  <PresentationFormat>Экран (4:3)</PresentationFormat>
  <Paragraphs>294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Смирнова Наталья Владимировна</cp:lastModifiedBy>
  <cp:revision>243</cp:revision>
  <cp:lastPrinted>2020-12-25T06:01:22Z</cp:lastPrinted>
  <dcterms:created xsi:type="dcterms:W3CDTF">2016-06-09T05:10:45Z</dcterms:created>
  <dcterms:modified xsi:type="dcterms:W3CDTF">2020-12-29T04:10:45Z</dcterms:modified>
</cp:coreProperties>
</file>