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0" r:id="rId4"/>
    <p:sldId id="261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F1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05" autoAdjust="0"/>
    <p:restoredTop sz="94719" autoAdjust="0"/>
  </p:normalViewPr>
  <p:slideViewPr>
    <p:cSldViewPr>
      <p:cViewPr>
        <p:scale>
          <a:sx n="125" d="100"/>
          <a:sy n="125" d="100"/>
        </p:scale>
        <p:origin x="31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CD101E-D773-418E-B367-4705212E4140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38B82A-4466-4B37-A584-1F73B1B5BE2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5171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8B82A-4466-4B37-A584-1F73B1B5BE2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2247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294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4654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5687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022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7434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4710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986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5245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61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310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763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96A87-8D37-429F-BC98-92974BC918A5}" type="datetimeFigureOut">
              <a:rPr lang="ru-RU" smtClean="0"/>
              <a:pPr/>
              <a:t>29.05.2020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0C6F1B-1252-413D-A552-D51E2B01271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32452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2739877"/>
              </p:ext>
            </p:extLst>
          </p:nvPr>
        </p:nvGraphicFramePr>
        <p:xfrm>
          <a:off x="1" y="0"/>
          <a:ext cx="9108503" cy="6455203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571999"/>
                <a:gridCol w="1542786"/>
                <a:gridCol w="873542"/>
                <a:gridCol w="1046135"/>
                <a:gridCol w="1074041"/>
              </a:tblGrid>
              <a:tr h="764704"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Контроль реализации прогноза социально-экономического развития Чукотского автономного округа </a:t>
                      </a:r>
                      <a:b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600" b="1" u="none" strike="noStrike" dirty="0">
                          <a:solidFill>
                            <a:schemeClr val="tx1"/>
                          </a:solidFill>
                        </a:rPr>
                        <a:t>по показателям за </a:t>
                      </a:r>
                      <a:r>
                        <a:rPr lang="ru-RU" sz="1600" b="1" u="none" strike="noStrike" dirty="0" smtClean="0">
                          <a:solidFill>
                            <a:schemeClr val="tx1"/>
                          </a:solidFill>
                        </a:rPr>
                        <a:t>2019 год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(по </a:t>
                      </a:r>
                      <a:r>
                        <a:rPr lang="ru-RU" sz="1600" b="0" i="1" u="none" strike="noStrike" dirty="0">
                          <a:solidFill>
                            <a:schemeClr val="tx1"/>
                          </a:solidFill>
                        </a:rPr>
                        <a:t>состоянию на </a:t>
                      </a:r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31 мая 2020</a:t>
                      </a:r>
                    </a:p>
                    <a:p>
                      <a:pPr algn="ctr" fontAlgn="ctr"/>
                      <a:r>
                        <a:rPr lang="ru-RU" sz="1600" b="0" i="1" u="none" strike="noStrike" dirty="0" smtClean="0">
                          <a:solidFill>
                            <a:schemeClr val="tx1"/>
                          </a:solidFill>
                        </a:rPr>
                        <a:t> года)</a:t>
                      </a:r>
                      <a:endParaRPr lang="ru-RU" sz="1600" b="0" i="1" u="none" strike="noStrike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marL="6695" marR="6695" marT="6695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7326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0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Демографические 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Численность постоянного населения (среднегодовая)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тыс. человек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49,98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247326"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ru-RU" sz="1200" b="1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Валовой региональный продукт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9679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Валовой региональный продукт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73 979,51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73 979,51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341478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физического объема валового регионального продукта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102,6</a:t>
                      </a:r>
                      <a:r>
                        <a:rPr lang="ru-RU" sz="1100" u="none" strike="noStrike" baseline="300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  0,0 </a:t>
                      </a:r>
                      <a:r>
                        <a:rPr lang="ru-RU" sz="1100" b="0" i="0" u="none" strike="noStrike" baseline="0" dirty="0" err="1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п.п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.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Промышленное производство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87 647,86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87775,00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100,1</a:t>
                      </a:r>
                    </a:p>
                  </a:txBody>
                  <a:tcPr marL="9525" marR="9525" marT="9525" marB="0" anchor="ctr"/>
                </a:tc>
              </a:tr>
              <a:tr h="109074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Индекс промышленного производства (РАЗДЕЛ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Добыча полезных ископаемых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Обрабатывающие производства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D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Обеспечение электрической энергией, газом и паром; кондиционирование воздуха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РАЗДЕЛ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E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 Водоснабжение; водоотведение, организация сбора и утилизации отходов,</a:t>
                      </a:r>
                      <a:r>
                        <a:rPr lang="ru-RU" sz="1100" u="none" strike="noStrike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деятельность по ликвидации загрязнений)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103,3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4732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6167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76 813,93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75824,00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98,7</a:t>
                      </a:r>
                    </a:p>
                  </a:txBody>
                  <a:tcPr marL="9525" marR="9525" marT="9525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Индекс производства - РАЗДЕЛ </a:t>
                      </a:r>
                      <a:r>
                        <a:rPr lang="en-US" sz="1100" u="none" strike="noStrike" dirty="0" smtClean="0">
                          <a:solidFill>
                            <a:schemeClr val="tx1"/>
                          </a:solidFill>
                        </a:rPr>
                        <a:t>B</a:t>
                      </a:r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: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Добыча полезных ископаемых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0257" marR="6695" marT="669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103,3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840070"/>
              </p:ext>
            </p:extLst>
          </p:nvPr>
        </p:nvGraphicFramePr>
        <p:xfrm>
          <a:off x="35496" y="836712"/>
          <a:ext cx="9108504" cy="5416786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58693"/>
                <a:gridCol w="1718241"/>
                <a:gridCol w="835834"/>
                <a:gridCol w="1083104"/>
                <a:gridCol w="1112632"/>
              </a:tblGrid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Обрабатывающие производства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млн. руб. 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1 105,10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1896,00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171,6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производства - РАЗДЕЛ </a:t>
                      </a:r>
                      <a:r>
                        <a:rPr lang="en-US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C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Обрабатывающие производства</a:t>
                      </a:r>
                    </a:p>
                  </a:txBody>
                  <a:tcPr marL="60257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% к предыдущему году</a:t>
                      </a:r>
                    </a:p>
                  </a:txBody>
                  <a:tcPr marL="6695" marR="6695" marT="669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100,9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176,8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75,9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latin typeface="+mj-lt"/>
                        </a:rPr>
                        <a:t>Обеспечение электрической энергией, газом и паром; кондиционирование воздуха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732629">
                <a:tc>
                  <a:txBody>
                    <a:bodyPr/>
                    <a:lstStyle/>
                    <a:p>
                      <a:pPr marL="36000" indent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Объем отгруженных товаров собственного производства, выполненных работ и услуг собственными силами - РАЗДЕЛ D: Обеспечение электрической энергией, газом и паром; кондиционирование воздуха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9 205,18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9 519,00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103,4</a:t>
                      </a:r>
                    </a:p>
                  </a:txBody>
                  <a:tcPr marL="9525" marR="9525" marT="9525" marB="0" anchor="ctr"/>
                </a:tc>
              </a:tr>
              <a:tr h="448224">
                <a:tc>
                  <a:txBody>
                    <a:bodyPr/>
                    <a:lstStyle/>
                    <a:p>
                      <a:pPr marL="36000" algn="l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Индекс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производства - РАЗДЕЛ D: Обеспечение электрической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энергией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, газом и паром; кондиционирование воздуха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99,7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281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Водоснабжение; водоотведение, организация сбора и утилизации отходов, деятельность по ликвидации загрязнений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586092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Объем отгруженных товаров собственного производства, выполненных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работ и услуг собственными силами - РАЗДЕЛ E Производство и распределение электроэнергии,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газа и воды</a:t>
                      </a: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523,64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536,00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102,4</a:t>
                      </a:r>
                    </a:p>
                  </a:txBody>
                  <a:tcPr marL="9525" marR="9525" marT="9525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- РАЗДЕЛ E: Производство и распределение электроэнергии, газа и воды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100,6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-1,4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2411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   Сельское хозяйство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0702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  <a:latin typeface="+mj-lt"/>
                          <a:cs typeface="Arial" pitchFamily="34" charset="0"/>
                        </a:rPr>
                        <a:t>Объем продукции сельского хозяйства в хозяйствах всех категорий 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1 208,36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1544,9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127,9</a:t>
                      </a:r>
                    </a:p>
                  </a:txBody>
                  <a:tcPr marL="9525" marR="9525" marT="9525" marB="0" anchor="ctr"/>
                </a:tc>
              </a:tr>
              <a:tr h="448224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производства продукции сельского хозяйства в хозяйствах всех категорий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109,1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506967"/>
              </p:ext>
            </p:extLst>
          </p:nvPr>
        </p:nvGraphicFramePr>
        <p:xfrm>
          <a:off x="0" y="30907"/>
          <a:ext cx="9144000" cy="73379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49366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401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9701734"/>
              </p:ext>
            </p:extLst>
          </p:nvPr>
        </p:nvGraphicFramePr>
        <p:xfrm>
          <a:off x="0" y="836712"/>
          <a:ext cx="9144002" cy="5898292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427984"/>
                <a:gridCol w="1684448"/>
                <a:gridCol w="873204"/>
                <a:gridCol w="1045733"/>
                <a:gridCol w="1112633"/>
              </a:tblGrid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Малое и среднее предпринимательство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kern="1200" dirty="0">
                          <a:solidFill>
                            <a:srgbClr val="FF0000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Количество </a:t>
                      </a: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малых и средних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предприятий по состоянию на конец года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единиц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390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407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104,4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Среднесписочная численность работников (без внешних совместителей), занятых на малых и средних предприятиях 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2,60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2,60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0,0 </a:t>
                      </a:r>
                      <a:r>
                        <a:rPr lang="ru-RU" sz="1100" u="none" strike="noStrike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п.п</a:t>
                      </a: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marL="0" algn="l" defTabSz="914400" rtl="0" eaLnBrk="1" fontAlgn="ctr" latinLnBrk="0" hangingPunct="1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Оборот малых и средних предприятий</a:t>
                      </a: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млрд. </a:t>
                      </a:r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руб. </a:t>
                      </a: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13,90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16,09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115,8</a:t>
                      </a: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985" marR="6985" marT="6985" marB="0" anchor="ctr">
                    <a:solidFill>
                      <a:srgbClr val="E9F1F5"/>
                    </a:solidFill>
                  </a:tcPr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/>
                        <a:t>    </a:t>
                      </a:r>
                      <a:r>
                        <a:rPr lang="ru-RU" sz="1200" b="1" u="none" strike="noStrike" dirty="0"/>
                        <a:t>Инвестиции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87071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>
                          <a:solidFill>
                            <a:schemeClr val="tx1"/>
                          </a:solidFill>
                        </a:rPr>
                        <a:t>Инвестиции в основной капитал за </a:t>
                      </a:r>
                      <a:r>
                        <a:rPr lang="ru-RU" sz="1100" u="none" strike="noStrike" dirty="0">
                          <a:solidFill>
                            <a:schemeClr val="tx1"/>
                          </a:solidFill>
                        </a:rPr>
                        <a:t>счет всех источников финансирования (с учетом </a:t>
                      </a:r>
                      <a:r>
                        <a:rPr lang="ru-RU" sz="1100" u="none" strike="noStrike" dirty="0"/>
                        <a:t>субъектов малого предпринимательства и объемов инвестиций не наблюдаемых прямыми статистическими методами)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млрд. </a:t>
                      </a:r>
                      <a:r>
                        <a:rPr lang="ru-RU" sz="1100" u="none" strike="noStrike" dirty="0"/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25,9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114,6</a:t>
                      </a:r>
                    </a:p>
                  </a:txBody>
                  <a:tcPr marL="9525" marR="9525" marT="9525" marB="0" anchor="ctr"/>
                </a:tc>
              </a:tr>
              <a:tr h="25581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Индекс физического </a:t>
                      </a:r>
                      <a:r>
                        <a:rPr lang="ru-RU" sz="1100" u="none" strike="noStrike" dirty="0" smtClean="0"/>
                        <a:t>объема инвестиций в основной капитал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141,9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16,3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548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  </a:t>
                      </a:r>
                      <a:r>
                        <a:rPr lang="ru-RU" sz="1200" b="1" u="none" strike="noStrike" dirty="0"/>
                        <a:t>Денежные доходы </a:t>
                      </a:r>
                      <a:r>
                        <a:rPr lang="ru-RU" sz="1200" b="1" u="none" strike="noStrike" dirty="0" smtClean="0"/>
                        <a:t>населения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ru-RU" sz="1100" b="0" i="0" u="none" strike="noStrike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rgbClr val="FF0000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707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Реальные </a:t>
                      </a:r>
                      <a:r>
                        <a:rPr lang="ru-RU" sz="1100" u="none" strike="noStrike" dirty="0" smtClean="0"/>
                        <a:t> располагаемые денежные </a:t>
                      </a:r>
                      <a:r>
                        <a:rPr lang="ru-RU" sz="1100" u="none" strike="noStrike" dirty="0"/>
                        <a:t>доходы населения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97,0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-4,0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4017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Величина прожиточного минимума в среднем на душу населения в </a:t>
                      </a:r>
                      <a:r>
                        <a:rPr lang="ru-RU" sz="1100" u="none" strike="noStrike" dirty="0" smtClean="0"/>
                        <a:t>месяц (в среднем за год)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22 556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22 213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98,5</a:t>
                      </a:r>
                    </a:p>
                  </a:txBody>
                  <a:tcPr marL="9525" marR="9525" marT="9525" marB="0" anchor="ctr"/>
                </a:tc>
              </a:tr>
              <a:tr h="46018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населения с денежными доходами ниже прожиточного минимума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8,7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- 1,0 </a:t>
                      </a:r>
                      <a:r>
                        <a:rPr lang="ru-RU" sz="11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129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u="none" strike="noStrike" dirty="0">
                          <a:latin typeface="+mj-lt"/>
                          <a:cs typeface="Arial" pitchFamily="34" charset="0"/>
                        </a:rPr>
                        <a:t>  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Торговля </a:t>
                      </a:r>
                      <a:r>
                        <a:rPr lang="ru-RU" sz="1200" b="1" u="none" strike="noStrike" dirty="0">
                          <a:latin typeface="+mj-lt"/>
                          <a:cs typeface="Arial" pitchFamily="34" charset="0"/>
                        </a:rPr>
                        <a:t>и </a:t>
                      </a:r>
                      <a:r>
                        <a:rPr lang="ru-RU" sz="1200" b="1" u="none" strike="noStrike" dirty="0" smtClean="0">
                          <a:latin typeface="+mj-lt"/>
                          <a:cs typeface="Arial" pitchFamily="34" charset="0"/>
                        </a:rPr>
                        <a:t>услуги населению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u="none" strike="noStrike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itchFamily="34" charset="0"/>
                        </a:rPr>
                        <a:t> </a:t>
                      </a: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1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solidFill>
                            <a:srgbClr val="FF0000"/>
                          </a:solidFill>
                          <a:latin typeface="+mj-lt"/>
                          <a:cs typeface="Arial" pitchFamily="34" charset="0"/>
                        </a:rPr>
                        <a:t> </a:t>
                      </a:r>
                      <a:endParaRPr lang="ru-RU" sz="1100" b="0" i="0" u="none" strike="noStrike" dirty="0">
                        <a:solidFill>
                          <a:srgbClr val="FF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потребительских цен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декабрь к декабрю предыдущего года, 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104,43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-0,7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345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Оборот розничной торговли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103,7</a:t>
                      </a:r>
                    </a:p>
                  </a:txBody>
                  <a:tcPr marL="9525" marR="9525" marT="9525" marB="0" anchor="ctr"/>
                </a:tc>
              </a:tr>
              <a:tr h="36549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оборота розничной торговли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1,6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354585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Объем платных услуг населению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>
                          <a:latin typeface="+mj-lt"/>
                          <a:cs typeface="Arial" pitchFamily="34" charset="0"/>
                        </a:rPr>
                        <a:t>млрд. </a:t>
                      </a:r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руб.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5,09 </a:t>
                      </a:r>
                      <a:r>
                        <a:rPr lang="ru-RU" sz="1100" b="0" i="0" u="none" strike="noStrike" baseline="3000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95,1</a:t>
                      </a:r>
                    </a:p>
                  </a:txBody>
                  <a:tcPr marL="9525" marR="9525" marT="9525" marB="0" anchor="ctr"/>
                </a:tc>
              </a:tr>
              <a:tr h="29239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Индекс физического объема платных услуг населению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54754" marR="6084" marT="6084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>
                          <a:latin typeface="+mj-lt"/>
                          <a:cs typeface="Arial" pitchFamily="34" charset="0"/>
                        </a:rPr>
                        <a:t>% к предыдущему году 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j-lt"/>
                        <a:cs typeface="Arial" pitchFamily="34" charset="0"/>
                      </a:endParaRPr>
                    </a:p>
                  </a:txBody>
                  <a:tcPr marL="6084" marR="6084" marT="6084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99,9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97,6 </a:t>
                      </a:r>
                      <a:r>
                        <a:rPr lang="ru-RU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0739556"/>
              </p:ext>
            </p:extLst>
          </p:nvPr>
        </p:nvGraphicFramePr>
        <p:xfrm>
          <a:off x="0" y="44624"/>
          <a:ext cx="9120386" cy="720079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4530"/>
                <a:gridCol w="1714464"/>
                <a:gridCol w="871286"/>
                <a:gridCol w="1043433"/>
                <a:gridCol w="1106673"/>
              </a:tblGrid>
              <a:tr h="500478">
                <a:tc rowSpan="2"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7146224"/>
              </p:ext>
            </p:extLst>
          </p:nvPr>
        </p:nvGraphicFramePr>
        <p:xfrm>
          <a:off x="0" y="908720"/>
          <a:ext cx="9120784" cy="4407907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83032"/>
                <a:gridCol w="1713879"/>
                <a:gridCol w="870987"/>
                <a:gridCol w="1043078"/>
                <a:gridCol w="1109808"/>
              </a:tblGrid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/>
                        <a:t>  </a:t>
                      </a:r>
                      <a:r>
                        <a:rPr lang="ru-RU" sz="1200" b="1" u="none" strike="noStrike" dirty="0" smtClean="0"/>
                        <a:t>Строительство</a:t>
                      </a:r>
                      <a:endParaRPr lang="ru-RU" sz="12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/>
                        <a:t> 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100" b="1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Объем</a:t>
                      </a:r>
                      <a:r>
                        <a:rPr lang="ru-RU" sz="1100" u="none" strike="noStrike" baseline="0" dirty="0" smtClean="0"/>
                        <a:t> работ, выполненных по виду  деятельности «Строительство»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itchFamily="34" charset="0"/>
                        </a:rPr>
                        <a:t>млн. руб. </a:t>
                      </a:r>
                      <a:endParaRPr lang="ru-RU" sz="1100" b="0" i="0" u="none" strike="noStrike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Arial" pitchFamily="34" charset="0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14 034,00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 </a:t>
                      </a:r>
                      <a:r>
                        <a:rPr lang="ru-RU" sz="11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614,30</a:t>
                      </a:r>
                      <a:r>
                        <a:rPr lang="ru-RU" sz="1100" b="0" i="0" u="none" strike="noStrike" baseline="3000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61,4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Ввод в </a:t>
                      </a:r>
                      <a:r>
                        <a:rPr lang="ru-RU" sz="1100" u="none" strike="noStrike" dirty="0" smtClean="0"/>
                        <a:t>действие </a:t>
                      </a:r>
                      <a:r>
                        <a:rPr lang="ru-RU" sz="1100" u="none" strike="noStrike" dirty="0"/>
                        <a:t>жилых </a:t>
                      </a:r>
                      <a:r>
                        <a:rPr lang="ru-RU" sz="1100" u="none" strike="noStrike" dirty="0" smtClean="0"/>
                        <a:t>домов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кв. м общей площади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118,2</a:t>
                      </a:r>
                    </a:p>
                  </a:txBody>
                  <a:tcPr marL="9525" marR="9525" marT="9525" marB="0" anchor="ctr">
                    <a:solidFill>
                      <a:srgbClr val="E9F1F5"/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50" b="1" u="none" strike="noStrike" dirty="0" smtClean="0"/>
                        <a:t> </a:t>
                      </a:r>
                      <a:r>
                        <a:rPr lang="ru-RU" sz="1100" b="1" u="none" strike="noStrike" dirty="0" smtClean="0"/>
                        <a:t>Труд и занятость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u="none" strike="noStrike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7045" marR="7045" marT="7045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9457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занятых в экономике (среднегодовая)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33,61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33,61</a:t>
                      </a:r>
                      <a:r>
                        <a:rPr lang="ru-RU" sz="1100" b="0" i="0" u="none" strike="noStrike" baseline="300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100,0</a:t>
                      </a:r>
                      <a:endParaRPr lang="ru-RU" sz="1100" b="0" i="0" u="none" strike="noStrike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  <a:tr h="401206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Номинальная начисленная среднемесячная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r>
                        <a:rPr lang="ru-RU" sz="1100" b="0" i="0" u="none" strike="noStrike" baseline="0" dirty="0" smtClean="0">
                          <a:solidFill>
                            <a:schemeClr val="dk1"/>
                          </a:solidFill>
                          <a:latin typeface="+mn-lt"/>
                        </a:rPr>
                        <a:t> в месяц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105 031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106 846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101,7</a:t>
                      </a: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 smtClean="0"/>
                        <a:t>Среднемесячная  начисленная заработная плата наемных работников в организациях, у индивидуальных предпринимателей и физических лиц (среднемесячный доход от трудовой деятельности)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руб.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95 538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97 125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101,7</a:t>
                      </a:r>
                    </a:p>
                  </a:txBody>
                  <a:tcPr marL="9525" marR="9525" marT="9525" marB="0" anchor="ctr"/>
                </a:tc>
              </a:tr>
              <a:tr h="316447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u="none" strike="noStrike" dirty="0" smtClean="0"/>
                        <a:t>Реальная заработная плата работников организаций</a:t>
                      </a:r>
                      <a:endParaRPr lang="ru-RU" sz="11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 smtClean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101,9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102,8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безработицы (по методологии МОТ)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Уровень зарегистрированной безработицы на конец года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%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0,1 </a:t>
                      </a:r>
                      <a:r>
                        <a:rPr lang="ru-RU" sz="1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п.п</a:t>
                      </a:r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</a:p>
                  </a:txBody>
                  <a:tcPr marL="9525" marR="9525" marT="9525" marB="0" anchor="ctr"/>
                </a:tc>
              </a:tr>
              <a:tr h="293436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Общая численность безработных граждан</a:t>
                      </a:r>
                      <a:endParaRPr lang="ru-RU" sz="1100" u="none" strike="noStrike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тыс. человек</a:t>
                      </a: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125,8</a:t>
                      </a:r>
                    </a:p>
                  </a:txBody>
                  <a:tcPr marL="9525" marR="9525" marT="9525" marB="0" anchor="ctr"/>
                </a:tc>
              </a:tr>
              <a:tr h="464589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u="none" strike="noStrike" dirty="0"/>
                        <a:t>Численность безработных, зарегистрированных в  государственных учреждениях службы занятости населения (на конец года)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3402" marR="7045" marT="704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u="none" strike="noStrike" dirty="0"/>
                        <a:t>тыс. человек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045" marR="7045" marT="704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0,62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89,9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5747230"/>
              </p:ext>
            </p:extLst>
          </p:nvPr>
        </p:nvGraphicFramePr>
        <p:xfrm>
          <a:off x="0" y="44624"/>
          <a:ext cx="9144000" cy="72008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4395882"/>
                <a:gridCol w="1718903"/>
                <a:gridCol w="873542"/>
                <a:gridCol w="1046135"/>
                <a:gridCol w="1109538"/>
              </a:tblGrid>
              <a:tr h="500479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Единица измерения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оценка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факт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endParaRPr lang="ru-RU" sz="1200" b="1" u="none" strike="noStrike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отклонение, %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 fontAlgn="b"/>
                      <a:r>
                        <a:rPr lang="ru-RU" sz="1200" b="1" u="none" strike="noStrike" dirty="0">
                          <a:solidFill>
                            <a:schemeClr val="tx1"/>
                          </a:solidFill>
                        </a:rPr>
                        <a:t> 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2196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solidFill>
                            <a:schemeClr val="tx1"/>
                          </a:solidFill>
                        </a:rPr>
                        <a:t>2019</a:t>
                      </a:r>
                      <a:endParaRPr lang="ru-RU" sz="1200" b="1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l" fontAlgn="b"/>
                      <a:endParaRPr lang="ru-RU" sz="1200" b="1" i="0" u="none" strike="noStrike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695" marR="6695" marT="6695" marB="0" anchor="b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820032"/>
              </p:ext>
            </p:extLst>
          </p:nvPr>
        </p:nvGraphicFramePr>
        <p:xfrm>
          <a:off x="-2" y="6515675"/>
          <a:ext cx="9144002" cy="342325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9144002"/>
              </a:tblGrid>
              <a:tr h="101541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1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–</a:t>
                      </a:r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 оценка</a:t>
                      </a:r>
                    </a:p>
                    <a:p>
                      <a:pPr algn="l" fontAlgn="ctr"/>
                      <a:r>
                        <a:rPr lang="ru-RU" sz="1100" b="0" i="0" u="none" strike="noStrike" baseline="3000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 </a:t>
                      </a:r>
                      <a:r>
                        <a:rPr lang="ru-RU" sz="11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- предварительные данные</a:t>
                      </a:r>
                    </a:p>
                  </a:txBody>
                  <a:tcPr marL="63402" marR="7045" marT="7045" marB="0" anchor="ctr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45916</TotalTime>
  <Words>900</Words>
  <Application>Microsoft Office PowerPoint</Application>
  <PresentationFormat>Экран (4:3)</PresentationFormat>
  <Paragraphs>293</Paragraphs>
  <Slides>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Федичкина Анастасия Владимировна</dc:creator>
  <cp:lastModifiedBy>Смирнова Наталья Владимировна</cp:lastModifiedBy>
  <cp:revision>246</cp:revision>
  <cp:lastPrinted>2020-05-20T04:17:13Z</cp:lastPrinted>
  <dcterms:created xsi:type="dcterms:W3CDTF">2016-06-09T05:10:45Z</dcterms:created>
  <dcterms:modified xsi:type="dcterms:W3CDTF">2020-05-28T23:01:50Z</dcterms:modified>
</cp:coreProperties>
</file>