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2" r:id="rId3"/>
    <p:sldId id="264" r:id="rId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7" autoAdjust="0"/>
    <p:restoredTop sz="94515" autoAdjust="0"/>
  </p:normalViewPr>
  <p:slideViewPr>
    <p:cSldViewPr>
      <p:cViewPr>
        <p:scale>
          <a:sx n="100" d="100"/>
          <a:sy n="100" d="100"/>
        </p:scale>
        <p:origin x="-117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D101E-D773-418E-B367-4705212E414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8B82A-4466-4B37-A584-1F73B1B5BE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51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8B82A-4466-4B37-A584-1F73B1B5BE2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247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8B82A-4466-4B37-A584-1F73B1B5BE2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247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8B82A-4466-4B37-A584-1F73B1B5BE2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247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94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65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68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2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43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71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86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2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8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31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76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96A87-8D37-429F-BC98-92974BC918A5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24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940022"/>
              </p:ext>
            </p:extLst>
          </p:nvPr>
        </p:nvGraphicFramePr>
        <p:xfrm>
          <a:off x="0" y="116632"/>
          <a:ext cx="9143999" cy="6367739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5220071"/>
                <a:gridCol w="1224136"/>
                <a:gridCol w="864096"/>
                <a:gridCol w="864096"/>
                <a:gridCol w="971600"/>
              </a:tblGrid>
              <a:tr h="61702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  <a:t>Контроль реализации прогноза социально-экономического развития Чукотского автономного округа </a:t>
                      </a:r>
                      <a:b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  <a:t>по показателям за </a:t>
                      </a:r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</a:rPr>
                        <a:t>2020 год </a:t>
                      </a:r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</a:rPr>
                        <a:t>(по </a:t>
                      </a:r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</a:rPr>
                        <a:t>состоянию на </a:t>
                      </a:r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</a:rPr>
                        <a:t>31 мая 2021 года)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95" marR="6695" marT="669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6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41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Демографические 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Численность постоянного населения (среднегодовая)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тыс. человек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49,30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49,91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101,2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9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Валовой региональный продукт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0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Валовой региональный продукт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273,74 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97 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273,74 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339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Индекс физического объема валового регионального продукта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103,1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103,1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  0,0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п.п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241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Промышленное производство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40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Объем промышленного производства (РАЗДЕЛ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Добыча полезных ископаемых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Обрабатывающие производства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Обеспечение электрической энергией, газом и паром; кондиционирование воздуха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Водоснабжение; водоотведение, организация сбора и утилизации отходов,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деятельность по ликвидации загрязнений)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121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493,60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128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187,53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105,5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59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Индекс промышленного производства (РАЗДЕЛ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Добыча полезных ископаемых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Обрабатывающие производства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Обеспечение электрической энергией, газом и паром; кондиционирование воздуха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Водоснабжение; водоотведение, организация сбора и утилизации отходов,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деятельность по ликвидации загрязнений)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98,2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98,1 </a:t>
                      </a:r>
                      <a:r>
                        <a:rPr lang="ru-RU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-0,1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68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i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Индексы производства по видам экономической </a:t>
                      </a:r>
                      <a:r>
                        <a:rPr lang="ru-RU" sz="1200" i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деятельности:</a:t>
                      </a:r>
                      <a:endParaRPr lang="ru-RU" sz="1200" i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9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Индекс производства - 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Добыча полезных ископаемых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97,5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98,1 </a:t>
                      </a:r>
                      <a:r>
                        <a:rPr lang="ru-RU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0,6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339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Индекс производства - РАЗДЕЛ </a:t>
                      </a: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Обрабатывающие производства</a:t>
                      </a: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% к предыдущему году</a:t>
                      </a: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93,8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86,2 </a:t>
                      </a:r>
                      <a:r>
                        <a:rPr lang="ru-RU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-7,6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393835">
                <a:tc>
                  <a:txBody>
                    <a:bodyPr/>
                    <a:lstStyle/>
                    <a:p>
                      <a:pPr marL="36000" algn="l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Индекс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производства - РАЗДЕЛ D: Обеспечение электрической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энергией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, газом и паром; кондиционирование воздуха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104,4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99,3 </a:t>
                      </a:r>
                      <a:r>
                        <a:rPr lang="ru-RU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-5,1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4654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производства - РАЗДЕЛ </a:t>
                      </a:r>
                      <a:r>
                        <a:rPr lang="ru-RU" sz="1100" u="none" strike="noStrike" dirty="0" smtClean="0">
                          <a:latin typeface="+mj-lt"/>
                          <a:cs typeface="Arial" pitchFamily="34" charset="0"/>
                        </a:rPr>
                        <a:t>E: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Водоснабжение; водоотведение, организация сбора и утилизации отходов,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деятельность по ликвидации загрязнений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102,0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99,6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-2,4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805164"/>
              </p:ext>
            </p:extLst>
          </p:nvPr>
        </p:nvGraphicFramePr>
        <p:xfrm>
          <a:off x="1" y="0"/>
          <a:ext cx="9143999" cy="6876113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499991"/>
                <a:gridCol w="1800200"/>
                <a:gridCol w="1008112"/>
                <a:gridCol w="936104"/>
                <a:gridCol w="899592"/>
              </a:tblGrid>
              <a:tr h="2106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66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701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latin typeface="+mj-lt"/>
                          <a:cs typeface="Arial" pitchFamily="34" charset="0"/>
                        </a:rPr>
                        <a:t>   Сельское хозяйство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7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Объем продукции сельского хозяйства в хозяйствах всех категорий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732,19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694,1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97,8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производства продукции сельского хозяйства в хозяйствах всех категорий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104,3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101,4 </a:t>
                      </a:r>
                      <a:r>
                        <a:rPr lang="ru-RU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-2,9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129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Малое и среднее предпринимательство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298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малых и средних предприятий, включая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микропредприятия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(на конец года)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единиц</a:t>
                      </a: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</a:tr>
              <a:tr h="38036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Среднесписочная численность работников на предприятиях малого и среднего предпринимательства (включая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микропредприятия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(без внешних совместителей)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человек</a:t>
                      </a: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2,62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</a:t>
                      </a: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п.п</a:t>
                      </a: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</a:tr>
              <a:tr h="27055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Оборот малых и средних предприятий, включая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микропредприятия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млрд.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руб. </a:t>
                      </a: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13,90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/>
                </a:tc>
              </a:tr>
              <a:tr h="2701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    </a:t>
                      </a:r>
                      <a:r>
                        <a:rPr lang="ru-RU" sz="1200" b="1" u="none" strike="noStrike" dirty="0"/>
                        <a:t>Инвестиции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68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Инвестиции в основной капитал за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счет всех источников финансирования (с учетом </a:t>
                      </a:r>
                      <a:r>
                        <a:rPr lang="ru-RU" sz="1100" u="none" strike="noStrike" dirty="0"/>
                        <a:t>субъектов малого предпринимательства и объемов инвестиций не наблюдаемых прямыми статистическими методами)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млн. 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145,13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31 626,7 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104,9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0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Индекс физического </a:t>
                      </a:r>
                      <a:r>
                        <a:rPr lang="ru-RU" sz="1100" u="none" strike="noStrike" dirty="0" smtClean="0"/>
                        <a:t>объема инвестиций в основной капитал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109,6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109,1 </a:t>
                      </a:r>
                      <a:r>
                        <a:rPr lang="ru-RU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-0,5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305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  </a:t>
                      </a:r>
                      <a:r>
                        <a:rPr lang="ru-RU" sz="1200" b="1" u="none" strike="noStrike" dirty="0"/>
                        <a:t>Денежные доходы </a:t>
                      </a:r>
                      <a:r>
                        <a:rPr lang="ru-RU" sz="1200" b="1" u="none" strike="noStrike" dirty="0" smtClean="0"/>
                        <a:t>населения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00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Реальные </a:t>
                      </a:r>
                      <a:r>
                        <a:rPr lang="ru-RU" sz="1100" u="none" strike="noStrike" dirty="0" smtClean="0"/>
                        <a:t> располагаемые денежные </a:t>
                      </a:r>
                      <a:r>
                        <a:rPr lang="ru-RU" sz="1100" u="none" strike="noStrike" dirty="0"/>
                        <a:t>доходы населения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106,1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3,5 </a:t>
                      </a:r>
                      <a:r>
                        <a:rPr lang="ru-RU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-2,6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4147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Величина прожиточного минимума в среднем на душу населения в </a:t>
                      </a:r>
                      <a:r>
                        <a:rPr lang="ru-RU" sz="1100" u="none" strike="noStrike" dirty="0" smtClean="0"/>
                        <a:t>месяц (в среднем за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437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417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104,4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43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населения с денежными доходами ниже прожиточного минимума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8,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0,7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600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+mj-lt"/>
                          <a:cs typeface="Arial" pitchFamily="34" charset="0"/>
                        </a:rPr>
                        <a:t>   </a:t>
                      </a:r>
                      <a:r>
                        <a:rPr lang="ru-RU" sz="1200" b="1" u="none" strike="noStrike" dirty="0" smtClean="0">
                          <a:latin typeface="+mj-lt"/>
                          <a:cs typeface="Arial" pitchFamily="34" charset="0"/>
                        </a:rPr>
                        <a:t>Торговля </a:t>
                      </a:r>
                      <a:r>
                        <a:rPr lang="ru-RU" sz="1200" b="1" u="none" strike="noStrike" dirty="0">
                          <a:latin typeface="+mj-lt"/>
                          <a:cs typeface="Arial" pitchFamily="34" charset="0"/>
                        </a:rPr>
                        <a:t>и </a:t>
                      </a:r>
                      <a:r>
                        <a:rPr lang="ru-RU" sz="1200" b="1" u="none" strike="noStrike" dirty="0" smtClean="0">
                          <a:latin typeface="+mj-lt"/>
                          <a:cs typeface="Arial" pitchFamily="34" charset="0"/>
                        </a:rPr>
                        <a:t>услуги населению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потребительских цен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декабрь к декабрю предыдущего года,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03,09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101,91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1,2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Оборот розничной торговли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млн. 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02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0,35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834,5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98,3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физического объема оборота розничной торговли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101,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101,2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-0,4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Объем платных услуг населению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млн. 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2,16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723,7 </a:t>
                      </a:r>
                      <a:r>
                        <a:rPr lang="ru-RU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91,5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физического объема платных услуг населению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89,2 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-7,1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53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49452"/>
              </p:ext>
            </p:extLst>
          </p:nvPr>
        </p:nvGraphicFramePr>
        <p:xfrm>
          <a:off x="1" y="0"/>
          <a:ext cx="9129099" cy="473154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564550"/>
                <a:gridCol w="1564061"/>
                <a:gridCol w="875517"/>
                <a:gridCol w="1048501"/>
                <a:gridCol w="1076470"/>
              </a:tblGrid>
              <a:tr h="1995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404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85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  </a:t>
                      </a:r>
                      <a:r>
                        <a:rPr lang="ru-RU" sz="1200" b="1" u="none" strike="noStrike" dirty="0" smtClean="0"/>
                        <a:t>Строительство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0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Объем</a:t>
                      </a:r>
                      <a:r>
                        <a:rPr lang="ru-RU" sz="1100" u="none" strike="noStrike" baseline="0" dirty="0" smtClean="0"/>
                        <a:t> работ, выполненных по виду  деятельности «Строительство»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938,00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7 644,90 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85,5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329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Ввод в </a:t>
                      </a:r>
                      <a:r>
                        <a:rPr lang="ru-RU" sz="1100" u="none" strike="noStrike" dirty="0" smtClean="0"/>
                        <a:t>действие </a:t>
                      </a:r>
                      <a:r>
                        <a:rPr lang="ru-RU" sz="1100" u="none" strike="noStrike" dirty="0"/>
                        <a:t>жилых </a:t>
                      </a:r>
                      <a:r>
                        <a:rPr lang="ru-RU" sz="1100" u="none" strike="noStrike" dirty="0" smtClean="0"/>
                        <a:t>домов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кв. м общей площади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56,7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12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/>
                        <a:t> </a:t>
                      </a:r>
                      <a:r>
                        <a:rPr lang="ru-RU" sz="1100" b="1" u="none" strike="noStrike" dirty="0" smtClean="0"/>
                        <a:t>Труд и занятость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5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занятых в экономике (среднегодовая)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человек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33,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33,05 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3290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/>
                        <a:t>Номинальная начисленная среднемесячная заработная плата работников организаций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руб.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в месяц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16 035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121 314 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104,5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6330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Среднемесячная  начисленная заработная плата наемных работников в организациях, у индивидуальных предпринимателей и физических лиц (среднемесячный доход от трудовой деятельности)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105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478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106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912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101,4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0326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/>
                        <a:t>Реальная заработная плата работников организаций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110,7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4,5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289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Уровень безработицы (по методологии МОТ)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- 0,7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032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Уровень зарегистрированной безработицы на конец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0,1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229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Общая численность безработных граждан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человек</a:t>
                      </a: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1,12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1,37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122,3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606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безработных, зарегистрированных в  государственных учреждениях службы занятости населения (на конец года)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человек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0,6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0,64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95,5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957732"/>
              </p:ext>
            </p:extLst>
          </p:nvPr>
        </p:nvGraphicFramePr>
        <p:xfrm>
          <a:off x="-2" y="6381328"/>
          <a:ext cx="9144002" cy="34232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9144002"/>
              </a:tblGrid>
              <a:tr h="457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-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оценка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r>
                        <a:rPr lang="ru-RU" sz="1100" b="0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- предварительные данные</a:t>
                      </a:r>
                    </a:p>
                  </a:txBody>
                  <a:tcPr marL="63402" marR="7045" marT="704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8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47930</TotalTime>
  <Words>808</Words>
  <Application>Microsoft Office PowerPoint</Application>
  <PresentationFormat>Экран (4:3)</PresentationFormat>
  <Paragraphs>244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Федичкина Анастасия Владимировна</dc:creator>
  <cp:lastModifiedBy>Фоминых Вероника Игоревна</cp:lastModifiedBy>
  <cp:revision>305</cp:revision>
  <cp:lastPrinted>2021-05-24T06:41:41Z</cp:lastPrinted>
  <dcterms:created xsi:type="dcterms:W3CDTF">2016-06-09T05:10:45Z</dcterms:created>
  <dcterms:modified xsi:type="dcterms:W3CDTF">2021-05-24T06:43:56Z</dcterms:modified>
</cp:coreProperties>
</file>