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12" autoAdjust="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72228-55FF-4DE2-A67A-009BD6C10DE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1D530-49A1-493E-93DB-449BF98B3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118A1-83A9-4601-A95A-728175A9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B50FF9-11AC-49E3-BC97-B1DB7C5DB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49469-7A19-4A63-A908-17DC8C86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1776E-0DF8-4829-A388-827C86B3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5F35D-20AF-4EDC-B6FB-A4B76FAF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76E31-209D-4A00-B0B3-48BABA6A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78AAC-8197-46DF-8A21-106E01A3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78798-60AA-41EB-81CB-E06ED9D1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0AB2F2-8C5A-4993-996D-1332B4E3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AC3BF-99FD-4064-A7FB-A48507B0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F5D4A5-89E3-4D22-874C-65DE2F439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860DF4-99DC-4C21-B833-15FD91134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0AAC1-D5E6-4382-A23A-4DCBF996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F487E-72DC-4131-B5BD-BF3ABBD3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50EDE-A39D-49C3-9DD7-76360241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48E35-4FEE-468C-88C1-C83DFAB6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D6AC2-E425-454A-99AF-86C99728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F3C0F-488A-4736-B64D-39FE11D9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B9F74-4712-4EF8-A1DC-347CCE0C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61151-99FA-47D5-8C61-EC8C38B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DE729-5650-406F-AFDE-F519CE9B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472B0-D499-428B-9476-B97D677AD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609E-A4BA-4AA2-9CD4-7D9EB6C8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A2C49-FA39-4D9C-B0E0-DD73468C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A89EC-F0A1-4FF2-B479-C6D43772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26EC9-5E5B-485B-AE08-E76FA3BD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2956C-78FC-4480-93F1-1E2B5AC49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D5C42-2D98-4827-B715-3914D504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0BD1F-07C7-45D7-9CF8-E9A87554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92162-46D9-4688-86C3-BD082EA8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DAA6E-EBCB-4F9C-A204-58FDB4FB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EF74-5E9C-4C62-874F-B8731541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3CA8B-05F8-492C-AB36-7CEC8F875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71D7F5-1FD9-4FAA-9291-8BFADCAED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19AE35-2113-4E04-9AD6-752B0DAFF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3101FA-587C-430B-ADC8-333082ABD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DF2634-87C9-4BF0-94FC-29B528D6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9CE15D-4980-4F9F-85D7-344F5713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5ABBF6-E128-400D-986E-C18421AF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5078D-2B37-4FA6-BB81-3246F53D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6B23D7-A780-4753-A48E-E02529C3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7FD652-BE5D-42CD-95D1-E02BC7F2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67F056-B6D5-47FB-9940-924F6B92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374B93-01BB-4783-98ED-A83E321A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D27D54-BC38-4FE2-A136-3A82C776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E40E55-50F7-4D18-A9D7-B3EFF0C3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6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0177-DF22-492E-A6FB-034F48CE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E6480-FEF6-4684-A3E0-E5132E10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A1FED2-89BE-4603-9B0E-433AA46E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0CAF3-B394-4541-BA16-0887AB95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2453A-C79D-4435-A528-4CD92A85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43419-A8D5-44FA-8E41-CFB3A75F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6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418D1-2ADC-4988-9C5C-79ADE983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E58166-8D08-457A-930F-0FDAF234D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E17DD1-075B-4271-8C75-AE0719DF0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37290-00C6-4293-99A8-53955FB0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42458-9C8A-43DB-BAC5-17CBFE01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92F50-4F5A-49E6-8DD8-E147B928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D5BFC-ABB0-47EC-8055-F710EF9E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432DE-3330-43B1-952F-A9C17589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68C3D-536B-4940-8EE1-5006A621B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F30C-1ADF-4F31-8F8D-6A3C2F47943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00533-A180-464F-9DAF-1140A2D8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F158C-0358-4A15-A927-949D6C34F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" y="6355360"/>
            <a:ext cx="1213969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1523999" y="1204828"/>
            <a:ext cx="9529011" cy="437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ограничений, налагаемых на гражданина, замещавшего должность государственной (муниципальной) службы, при заключении им трудового или гражданско-правового договора с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136405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6A343-E5F4-4C57-AF2F-04FBC2CCE28B}"/>
              </a:ext>
            </a:extLst>
          </p:cNvPr>
          <p:cNvSpPr txBox="1"/>
          <p:nvPr/>
        </p:nvSpPr>
        <p:spPr>
          <a:xfrm>
            <a:off x="5589679" y="2377894"/>
            <a:ext cx="57560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Мотивированное заключение содержит: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изложенную в обращении;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полученную на основании запросов; мотивированный вывод;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принятия одного из решений комиссией – дать согласие на замещение должности или отказать.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981D2-0EB9-4971-BAEE-CA89B60004B6}"/>
              </a:ext>
            </a:extLst>
          </p:cNvPr>
          <p:cNvSpPr/>
          <p:nvPr/>
        </p:nvSpPr>
        <p:spPr>
          <a:xfrm>
            <a:off x="6209462" y="203956"/>
            <a:ext cx="5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обращения и мотивированного заключения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829EB0-2D39-40B8-BBF6-E8C0D9A6F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7" y="1167323"/>
            <a:ext cx="3639381" cy="45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6A343-E5F4-4C57-AF2F-04FBC2CCE28B}"/>
              </a:ext>
            </a:extLst>
          </p:cNvPr>
          <p:cNvSpPr txBox="1"/>
          <p:nvPr/>
        </p:nvSpPr>
        <p:spPr>
          <a:xfrm>
            <a:off x="336487" y="1127896"/>
            <a:ext cx="89198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12 Федерального закона «О противодействии коррупции»: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замещавший должность государственной или муниципальной службы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включенную в перечень, установленный нормативными правовыми актами Российской Федерации,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лет после увольнения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государственной или муниципальной службы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замещать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 трудового договора должности в организации и (или) выполнять в данной организации работы (оказывать данной организации услуги) в течение месяца стоимостью более ста тысяч рублей на условиях гражданско-правового договора (гражданско-правовых договоров), если отдельные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государственного, муниципального (административного) управления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организацией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входили в должностные (служебные) обязанности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или муниципального служащего,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согласия соответствующей комиссии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соблюдению требований к служебному поведению государственных или муниципальных служащих и урегулированию конфликта интересов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C0603B-AEE1-4D5D-BC7D-ED3EE2819255}"/>
              </a:ext>
            </a:extLst>
          </p:cNvPr>
          <p:cNvSpPr/>
          <p:nvPr/>
        </p:nvSpPr>
        <p:spPr>
          <a:xfrm>
            <a:off x="7253056" y="222780"/>
            <a:ext cx="373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механизм реализации ограничений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DD97D-6633-4267-BD44-43815DBDE5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3248" r="21160" b="6126"/>
          <a:stretch/>
        </p:blipFill>
        <p:spPr>
          <a:xfrm>
            <a:off x="9256295" y="1659914"/>
            <a:ext cx="2817765" cy="44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0C35B7-8237-46F8-8289-E592E1CBCEA8}"/>
              </a:ext>
            </a:extLst>
          </p:cNvPr>
          <p:cNvSpPr/>
          <p:nvPr/>
        </p:nvSpPr>
        <p:spPr>
          <a:xfrm>
            <a:off x="333821" y="1894699"/>
            <a:ext cx="5513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Губернатора от 15 июля 2015 года № 57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836A42-7129-479A-A5C7-1B569C6C6F5A}"/>
              </a:ext>
            </a:extLst>
          </p:cNvPr>
          <p:cNvSpPr/>
          <p:nvPr/>
        </p:nvSpPr>
        <p:spPr>
          <a:xfrm>
            <a:off x="7464472" y="220870"/>
            <a:ext cx="337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законодательство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C9B097-5A3B-4A9E-AAA8-076D2A0B3CC9}"/>
              </a:ext>
            </a:extLst>
          </p:cNvPr>
          <p:cNvSpPr/>
          <p:nvPr/>
        </p:nvSpPr>
        <p:spPr>
          <a:xfrm>
            <a:off x="333821" y="2863904"/>
            <a:ext cx="537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нормативные акты органов местного самоуправления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B326DB-B43A-4800-ADD1-63650D78D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2" y="1549181"/>
            <a:ext cx="6233941" cy="367884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E099172-1BB0-4C07-8980-51D41FB3484F}"/>
              </a:ext>
            </a:extLst>
          </p:cNvPr>
          <p:cNvSpPr/>
          <p:nvPr/>
        </p:nvSpPr>
        <p:spPr>
          <a:xfrm>
            <a:off x="333821" y="3850119"/>
            <a:ext cx="5513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 органов исполнительной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64979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E0FB5-91B5-464F-9D3E-449B29EE1AAE}"/>
              </a:ext>
            </a:extLst>
          </p:cNvPr>
          <p:cNvSpPr/>
          <p:nvPr/>
        </p:nvSpPr>
        <p:spPr>
          <a:xfrm>
            <a:off x="5847480" y="70840"/>
            <a:ext cx="634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Условия распространения на гражданина ограничений, предусмотренных ст. 12 ФЗ «О противодействии коррупции»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30F035-B362-4180-B4B6-9FB258AFBDDE}"/>
              </a:ext>
            </a:extLst>
          </p:cNvPr>
          <p:cNvSpPr/>
          <p:nvPr/>
        </p:nvSpPr>
        <p:spPr>
          <a:xfrm>
            <a:off x="5847479" y="1324597"/>
            <a:ext cx="61680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Факт нахождения в должности, которую замещал гражданин по последнему месту службы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соответствующем перечне, определяющем должности государственной (муниципальной) службы, при замещении которых государственные (муниципальные служащие) обязаны предоставлять сведения о доходах, о расходах, об имуществе и обязательствах имущественного характера;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D4FD65-2856-4156-8400-CAFA70C02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4" y="1885634"/>
            <a:ext cx="5310337" cy="319708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BE2B16-9E3A-403F-A4AB-782974EC26E9}"/>
              </a:ext>
            </a:extLst>
          </p:cNvPr>
          <p:cNvSpPr/>
          <p:nvPr/>
        </p:nvSpPr>
        <p:spPr>
          <a:xfrm>
            <a:off x="5847479" y="3833094"/>
            <a:ext cx="6168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В должностные (служебные) обязанности гражданина – бывшего государственного (муниципального) служащего входили отдельные функции государственного, муниципального (административного) управления организацией, в которую он трудоустраивается на данный момент;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58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E3756E-9FF5-488E-9C64-6874401DAE27}"/>
              </a:ext>
            </a:extLst>
          </p:cNvPr>
          <p:cNvSpPr/>
          <p:nvPr/>
        </p:nvSpPr>
        <p:spPr>
          <a:xfrm>
            <a:off x="336483" y="3994567"/>
            <a:ext cx="6135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Указанные ограничения не распространяются, если в период прохождения государственной (муниципальной) службы замещаемая им должность не была включена в соответствующие перечни.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BE0758-09F8-463B-8045-6537D1301EA2}"/>
              </a:ext>
            </a:extLst>
          </p:cNvPr>
          <p:cNvSpPr/>
          <p:nvPr/>
        </p:nvSpPr>
        <p:spPr>
          <a:xfrm>
            <a:off x="336484" y="1149746"/>
            <a:ext cx="6135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3. Заключение бывшим государственным (муниципальным) служащим трудового договора вне зависимости от размера заработной платы либо при заключении гражданско-правового договора, стоимостью выполнения работ (оказания услуг) по которому составляет более ста тысяч рублей в течении месяца;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E43F2-CD92-4391-BDE3-FF607BCC1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46" y="1149746"/>
            <a:ext cx="4544065" cy="454406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51F97B-84D9-4105-AE79-7D4942F1BE98}"/>
              </a:ext>
            </a:extLst>
          </p:cNvPr>
          <p:cNvSpPr/>
          <p:nvPr/>
        </p:nvSpPr>
        <p:spPr>
          <a:xfrm>
            <a:off x="336482" y="3134688"/>
            <a:ext cx="6135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4. Прошло менее двух лет со дня увольнения гражданина с государственной (муниципальной) службы.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17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6A343-E5F4-4C57-AF2F-04FBC2CCE28B}"/>
              </a:ext>
            </a:extLst>
          </p:cNvPr>
          <p:cNvSpPr txBox="1"/>
          <p:nvPr/>
        </p:nvSpPr>
        <p:spPr>
          <a:xfrm>
            <a:off x="5847481" y="2126702"/>
            <a:ext cx="607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начинает свое действие со дня увольнения с государственной (муниципальной) службы и заканчивается через два года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F1B876-3942-4D6D-9D96-772D08D99108}"/>
              </a:ext>
            </a:extLst>
          </p:cNvPr>
          <p:cNvSpPr/>
          <p:nvPr/>
        </p:nvSpPr>
        <p:spPr>
          <a:xfrm>
            <a:off x="6041021" y="219271"/>
            <a:ext cx="61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Сроки, учитываемые при соблюдении данного ограничения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46FAD6-1CD7-4B17-BF78-F9A80B54EA67}"/>
              </a:ext>
            </a:extLst>
          </p:cNvPr>
          <p:cNvSpPr/>
          <p:nvPr/>
        </p:nvSpPr>
        <p:spPr>
          <a:xfrm>
            <a:off x="5847480" y="3784750"/>
            <a:ext cx="6071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гражданин трудоустраивается неоднократно в различные организации, то получать согласие придется в отношении каждого случая его трудоустройства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36D239-61F8-4EB5-8609-776AC78EA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94" y="1116051"/>
            <a:ext cx="3722169" cy="46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6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6A343-E5F4-4C57-AF2F-04FBC2CCE28B}"/>
              </a:ext>
            </a:extLst>
          </p:cNvPr>
          <p:cNvSpPr txBox="1"/>
          <p:nvPr/>
        </p:nvSpPr>
        <p:spPr>
          <a:xfrm>
            <a:off x="336483" y="2192963"/>
            <a:ext cx="567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подается гражданином в подразделение кадровой службы государственного (муниципального) органа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981D2-0EB9-4971-BAEE-CA89B60004B6}"/>
              </a:ext>
            </a:extLst>
          </p:cNvPr>
          <p:cNvSpPr/>
          <p:nvPr/>
        </p:nvSpPr>
        <p:spPr>
          <a:xfrm>
            <a:off x="7253056" y="199219"/>
            <a:ext cx="347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направления обращения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89D98F-A58B-4521-B736-8C268649D8B0}"/>
              </a:ext>
            </a:extLst>
          </p:cNvPr>
          <p:cNvSpPr/>
          <p:nvPr/>
        </p:nvSpPr>
        <p:spPr>
          <a:xfrm>
            <a:off x="336483" y="3594152"/>
            <a:ext cx="5759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обращения регламентируется Распоряжением Губернатора Чукотского автономного округа от 11 июля 2016 года № 184-рг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3B4F6-7234-452E-A8B2-ADADEA25B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66" y="1930773"/>
            <a:ext cx="3300387" cy="33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5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6A343-E5F4-4C57-AF2F-04FBC2CCE28B}"/>
              </a:ext>
            </a:extLst>
          </p:cNvPr>
          <p:cNvSpPr txBox="1"/>
          <p:nvPr/>
        </p:nvSpPr>
        <p:spPr>
          <a:xfrm>
            <a:off x="6096000" y="1168770"/>
            <a:ext cx="575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рассмотрение обращения осуществляется кадровой службой.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981D2-0EB9-4971-BAEE-CA89B60004B6}"/>
              </a:ext>
            </a:extLst>
          </p:cNvPr>
          <p:cNvSpPr/>
          <p:nvPr/>
        </p:nvSpPr>
        <p:spPr>
          <a:xfrm>
            <a:off x="7754373" y="204027"/>
            <a:ext cx="269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Рассмотрение обращения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89D98F-A58B-4521-B736-8C268649D8B0}"/>
              </a:ext>
            </a:extLst>
          </p:cNvPr>
          <p:cNvSpPr/>
          <p:nvPr/>
        </p:nvSpPr>
        <p:spPr>
          <a:xfrm>
            <a:off x="6096000" y="2403944"/>
            <a:ext cx="5759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подготовке мотивированного заключения должностное лицо кадрового подразделения имеет право проводить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собеседование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лицом, представившим обращение, а также получать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письменные пояснения.</a:t>
            </a:r>
            <a:endParaRPr lang="ru-RU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068BEF-A6AD-41E1-A827-455D1CC20A55}"/>
              </a:ext>
            </a:extLst>
          </p:cNvPr>
          <p:cNvSpPr/>
          <p:nvPr/>
        </p:nvSpPr>
        <p:spPr>
          <a:xfrm>
            <a:off x="6096000" y="4238836"/>
            <a:ext cx="5759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При проведении собеседования, либо получении письменного разъяснения </a:t>
            </a:r>
            <a:r>
              <a:rPr lang="ru-RU" b="1" dirty="0">
                <a:latin typeface="Times New Roman" panose="02020603050405020304" pitchFamily="18" charset="0"/>
              </a:rPr>
              <a:t>рекомендуем </a:t>
            </a:r>
            <a:r>
              <a:rPr lang="ru-RU" dirty="0">
                <a:latin typeface="Times New Roman" panose="02020603050405020304" pitchFamily="18" charset="0"/>
              </a:rPr>
              <a:t>уточнять информацию, изложенную в обращении, а также получать дополнительные сведения о причинах выбора организации, в которую планирует трудоустраиваться бывший государственный (муниципальный) служащий.</a:t>
            </a:r>
            <a:endParaRPr lang="ru-RU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2917FF-E0E9-4D08-AA97-C7D7C8096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2" y="1106314"/>
            <a:ext cx="4949141" cy="49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1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176638"/>
            <a:ext cx="554298" cy="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890781" y="-84278"/>
            <a:ext cx="63622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60"/>
            <a:ext cx="12191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" y="747107"/>
            <a:ext cx="6916573" cy="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0" y="4499"/>
            <a:ext cx="6362275" cy="8020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6A343-E5F4-4C57-AF2F-04FBC2CCE28B}"/>
              </a:ext>
            </a:extLst>
          </p:cNvPr>
          <p:cNvSpPr txBox="1"/>
          <p:nvPr/>
        </p:nvSpPr>
        <p:spPr>
          <a:xfrm>
            <a:off x="339941" y="2324512"/>
            <a:ext cx="575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и мотивированное заключение в течение 3 дней представляются председателю комиссии.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0F0C03-347B-4EA3-9072-8426E164A351}"/>
              </a:ext>
            </a:extLst>
          </p:cNvPr>
          <p:cNvSpPr txBox="1">
            <a:spLocks/>
          </p:cNvSpPr>
          <p:nvPr/>
        </p:nvSpPr>
        <p:spPr>
          <a:xfrm>
            <a:off x="6008323" y="16344"/>
            <a:ext cx="6183675" cy="78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981D2-0EB9-4971-BAEE-CA89B60004B6}"/>
              </a:ext>
            </a:extLst>
          </p:cNvPr>
          <p:cNvSpPr/>
          <p:nvPr/>
        </p:nvSpPr>
        <p:spPr>
          <a:xfrm>
            <a:off x="6209462" y="203956"/>
            <a:ext cx="5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обращения и мотивированного заключения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5594D3-214B-4464-A49E-77B542AB0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69" y="1219611"/>
            <a:ext cx="4418778" cy="4418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A8F84C-FAB8-4DFB-B4B0-CFCDDD548328}"/>
              </a:ext>
            </a:extLst>
          </p:cNvPr>
          <p:cNvSpPr txBox="1"/>
          <p:nvPr/>
        </p:nvSpPr>
        <p:spPr>
          <a:xfrm>
            <a:off x="336484" y="3274159"/>
            <a:ext cx="575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направления запросов – вышеуказанные документы представляются председателю комиссии в течение 45 дней с момента поступления обращения. При этом указанный срок может быть продлен на 30 дней.</a:t>
            </a:r>
          </a:p>
        </p:txBody>
      </p:sp>
    </p:spTree>
    <p:extLst>
      <p:ext uri="{BB962C8B-B14F-4D97-AF65-F5344CB8AC3E}">
        <p14:creationId xmlns:p14="http://schemas.microsoft.com/office/powerpoint/2010/main" val="4249618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692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Степина Екатерина Владимировна</dc:creator>
  <cp:lastModifiedBy>Юнаковский Павел Валерьевич</cp:lastModifiedBy>
  <cp:revision>59</cp:revision>
  <dcterms:created xsi:type="dcterms:W3CDTF">2022-09-28T22:37:53Z</dcterms:created>
  <dcterms:modified xsi:type="dcterms:W3CDTF">2023-04-07T01:50:56Z</dcterms:modified>
</cp:coreProperties>
</file>