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\Desktop\&#1076;&#1083;&#1103;%20&#1052;&#1072;&#1088;&#1080;&#1080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User\Downloads\&#1050;&#1085;&#1080;&#1075;&#1072;1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User\Downloads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Возраст</a:t>
            </a:r>
          </a:p>
        </c:rich>
      </c:tx>
      <c:layout>
        <c:manualLayout>
          <c:xMode val="edge"/>
          <c:yMode val="edge"/>
          <c:x val="2.3107384831349789E-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3000">
                  <a:schemeClr val="bg1">
                    <a:lumMod val="75000"/>
                  </a:schemeClr>
                </a:gs>
                <a:gs pos="57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[1]возраст!$E$1:$E$3</c:f>
              <c:strCache>
                <c:ptCount val="3"/>
                <c:pt idx="0">
                  <c:v>35 - 50 лет</c:v>
                </c:pt>
                <c:pt idx="1">
                  <c:v>20 - 35 лет</c:v>
                </c:pt>
                <c:pt idx="2">
                  <c:v>до 20 лет</c:v>
                </c:pt>
              </c:strCache>
            </c:strRef>
          </c:cat>
          <c:val>
            <c:numRef>
              <c:f>[1]возраст!$G$1:$G$3</c:f>
              <c:numCache>
                <c:formatCode>General</c:formatCode>
                <c:ptCount val="3"/>
                <c:pt idx="0">
                  <c:v>68.75</c:v>
                </c:pt>
                <c:pt idx="1">
                  <c:v>25</c:v>
                </c:pt>
                <c:pt idx="2">
                  <c:v>6.25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84-49AF-B044-C91FEF3E7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89"/>
        <c:axId val="208946176"/>
        <c:axId val="187255616"/>
      </c:barChart>
      <c:catAx>
        <c:axId val="20894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255616"/>
        <c:crosses val="autoZero"/>
        <c:auto val="1"/>
        <c:lblAlgn val="ctr"/>
        <c:lblOffset val="100"/>
        <c:noMultiLvlLbl val="0"/>
      </c:catAx>
      <c:valAx>
        <c:axId val="187255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94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Лист13!$A$2</c:f>
          <c:strCache>
            <c:ptCount val="1"/>
            <c:pt idx="0">
              <c:v>Видели ли Вы информацию об антикоррупционных мероприятиях в СМИ (статьи в газетах, сюжеты на телевидении, на официальных сайтах нашего органа власти)?</c:v>
            </c:pt>
          </c:strCache>
        </c:strRef>
      </c:tx>
      <c:layout>
        <c:manualLayout>
          <c:xMode val="edge"/>
          <c:yMode val="edge"/>
          <c:x val="0.106832203325149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7177177320264282"/>
          <c:y val="0.34013523365051268"/>
          <c:w val="0.33997006432354276"/>
          <c:h val="0.6235302809371050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96-442D-A976-E3D6F8B040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96-442D-A976-E3D6F8B040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Лист13!$D$2:$D$3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Лист13!$E$2:$E$3</c:f>
              <c:numCache>
                <c:formatCode>General</c:formatCode>
                <c:ptCount val="2"/>
                <c:pt idx="0">
                  <c:v>43.75</c:v>
                </c:pt>
                <c:pt idx="1">
                  <c:v>56.25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96-442D-A976-E3D6F8B04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197241287191"/>
          <c:y val="8.0492364096155025E-2"/>
          <c:w val="0.55891518735614309"/>
          <c:h val="0.6280231661665309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14-49EB-9D82-D7FCF710FF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14-49EB-9D82-D7FCF710FF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Лист12!$E$2:$E$3</c:f>
              <c:strCache>
                <c:ptCount val="2"/>
                <c:pt idx="0">
                  <c:v>коррупция начинается с мелких взяток – «подарков» рядовым чиновникам, специалистам бюджетных учреждений</c:v>
                </c:pt>
                <c:pt idx="1">
                  <c:v>дача взяток на низовом уровне к серьёзным последствиям не приводит и сравнивать её с коррупцией во власти нельзя</c:v>
                </c:pt>
              </c:strCache>
            </c:strRef>
          </c:cat>
          <c:val>
            <c:numRef>
              <c:f>Лист12!$F$2:$F$3</c:f>
              <c:numCache>
                <c:formatCode>General</c:formatCode>
                <c:ptCount val="2"/>
                <c:pt idx="0">
                  <c:v>68.75</c:v>
                </c:pt>
                <c:pt idx="1">
                  <c:v>31.25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D14-49EB-9D82-D7FCF710FF7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431691177775019E-2"/>
          <c:y val="0.78404399500092337"/>
          <c:w val="0.97997178257135498"/>
          <c:h val="0.18120870949365295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0" i="0" u="none" strike="noStrike" cap="all" baseline="0">
                <a:effectLst/>
              </a:rPr>
              <a:t>Что, на Ваш взгляд, необходимо предпринять, чтобы коррупционеров и взяточников стало меньше?</a:t>
            </a:r>
            <a:r>
              <a:rPr lang="ru-RU" sz="1050" b="1" i="0" u="none" strike="noStrike" cap="all" baseline="0"/>
              <a:t> </a:t>
            </a:r>
            <a:endParaRPr lang="ru-RU" sz="1050"/>
          </a:p>
        </c:rich>
      </c:tx>
      <c:layout>
        <c:manualLayout>
          <c:xMode val="edge"/>
          <c:yMode val="edge"/>
          <c:x val="0.16595122484689417"/>
          <c:y val="2.77777777777777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Лист7!$E$1:$E$4</c:f>
              <c:strCache>
                <c:ptCount val="4"/>
                <c:pt idx="0">
                  <c:v>жестко контролировать распределение и расход бюджетных средств</c:v>
                </c:pt>
                <c:pt idx="1">
                  <c:v>проводить агитационную работу с населением по формированию нетерпимости к проявлениям коррупции</c:v>
                </c:pt>
                <c:pt idx="2">
                  <c:v>ужесточить законодательство по борьбе с коррупцией</c:v>
                </c:pt>
                <c:pt idx="3">
                  <c:v>повысить правовую грамотность населения</c:v>
                </c:pt>
              </c:strCache>
            </c:strRef>
          </c:cat>
          <c:val>
            <c:numRef>
              <c:f>Лист7!$G$1:$G$4</c:f>
              <c:numCache>
                <c:formatCode>General</c:formatCode>
                <c:ptCount val="4"/>
                <c:pt idx="0">
                  <c:v>31.25</c:v>
                </c:pt>
                <c:pt idx="1">
                  <c:v>25</c:v>
                </c:pt>
                <c:pt idx="2">
                  <c:v>25</c:v>
                </c:pt>
                <c:pt idx="3">
                  <c:v>18.75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CF-4EE3-8CF4-E64956BD9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200400384"/>
        <c:axId val="186494912"/>
      </c:barChart>
      <c:catAx>
        <c:axId val="20040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94912"/>
        <c:crosses val="autoZero"/>
        <c:auto val="1"/>
        <c:lblAlgn val="ctr"/>
        <c:lblOffset val="100"/>
        <c:noMultiLvlLbl val="0"/>
      </c:catAx>
      <c:valAx>
        <c:axId val="18649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40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Лист11!$A$2</c:f>
          <c:strCache>
            <c:ptCount val="1"/>
            <c:pt idx="0">
              <c:v>Считаете ли Вы взяткой вознаграждение работнику муниципального учреждения в знак благодарности за качественно предоставленную услугу?</c:v>
            </c:pt>
          </c:strCache>
        </c:strRef>
      </c:tx>
      <c:layout>
        <c:manualLayout>
          <c:xMode val="edge"/>
          <c:yMode val="edge"/>
          <c:x val="4.9989538271887231E-4"/>
          <c:y val="1.3436139194170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4E-42D1-9883-709E159E495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4E-42D1-9883-709E159E49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Лист11!$D$2:$D$3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Лист11!$E$2:$E$3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24E-42D1-9883-709E159E4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0" i="0" u="none" strike="noStrike" baseline="0">
                <a:effectLst/>
              </a:rPr>
              <a:t>По Вашему мнению каковы главные причины коррупции?</a:t>
            </a:r>
            <a:r>
              <a:rPr lang="ru-RU" sz="1100" b="0" i="0" u="none" strike="noStrike" baseline="0"/>
              <a:t> </a:t>
            </a:r>
            <a:endParaRPr lang="ru-RU" sz="11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3055555555555558E-2"/>
          <c:y val="0.13849089223128547"/>
          <c:w val="0.87222222222222212"/>
          <c:h val="0.58150785044085063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5E-4F83-9AC6-8DD447FB84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5E-4F83-9AC6-8DD447FB84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5E-4F83-9AC6-8DD447FB84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5E-4F83-9AC6-8DD447FB84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65E-4F83-9AC6-8DD447FB84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65E-4F83-9AC6-8DD447FB84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65E-4F83-9AC6-8DD447FB84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Лист2!$E$2:$E$7</c:f>
              <c:strCache>
                <c:ptCount val="6"/>
                <c:pt idx="0">
                  <c:v>Национальные традиции</c:v>
                </c:pt>
                <c:pt idx="1">
                  <c:v>Неадекватность наказания за факты коррупции</c:v>
                </c:pt>
                <c:pt idx="2">
                  <c:v>Низкий уровень культуры населения</c:v>
                </c:pt>
                <c:pt idx="3">
                  <c:v>Низкие зарплаты</c:v>
                </c:pt>
                <c:pt idx="4">
                  <c:v>Возможность принятия единоличного решения</c:v>
                </c:pt>
                <c:pt idx="5">
                  <c:v>Отсутствие общественного контроля</c:v>
                </c:pt>
              </c:strCache>
            </c:strRef>
          </c:cat>
          <c:val>
            <c:numRef>
              <c:f>Лист2!$F$2:$F$7</c:f>
              <c:numCache>
                <c:formatCode>General</c:formatCode>
                <c:ptCount val="6"/>
                <c:pt idx="0">
                  <c:v>6.25</c:v>
                </c:pt>
                <c:pt idx="1">
                  <c:v>12.5</c:v>
                </c:pt>
                <c:pt idx="2">
                  <c:v>12.5</c:v>
                </c:pt>
                <c:pt idx="3">
                  <c:v>18.75</c:v>
                </c:pt>
                <c:pt idx="4">
                  <c:v>25</c:v>
                </c:pt>
                <c:pt idx="5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65E-4F83-9AC6-8DD447FB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685258092738411E-2"/>
          <c:y val="0.74655224983104662"/>
          <c:w val="0.92974037620297467"/>
          <c:h val="0.24962201581089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Место проживания</a:t>
            </a:r>
          </a:p>
        </c:rich>
      </c:tx>
      <c:layout>
        <c:manualLayout>
          <c:xMode val="edge"/>
          <c:yMode val="edge"/>
          <c:x val="1.1215223097112859E-2"/>
          <c:y val="3.029691089435752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3000">
                  <a:schemeClr val="bg1">
                    <a:lumMod val="75000"/>
                  </a:schemeClr>
                </a:gs>
                <a:gs pos="57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'место жительства'!$F$1:$F$5</c:f>
              <c:strCache>
                <c:ptCount val="5"/>
                <c:pt idx="0">
                  <c:v>в Анадырском муниципальном районе</c:v>
                </c:pt>
                <c:pt idx="1">
                  <c:v>в другом субъекте РФ</c:v>
                </c:pt>
                <c:pt idx="2">
                  <c:v>в городе Анадырь</c:v>
                </c:pt>
                <c:pt idx="3">
                  <c:v>в Провиденском городском округе</c:v>
                </c:pt>
                <c:pt idx="4">
                  <c:v>в городском округе Эгвекинот</c:v>
                </c:pt>
              </c:strCache>
            </c:strRef>
          </c:cat>
          <c:val>
            <c:numRef>
              <c:f>'место жительства'!$H$1:$H$5</c:f>
              <c:numCache>
                <c:formatCode>General</c:formatCode>
                <c:ptCount val="5"/>
                <c:pt idx="0">
                  <c:v>12.5</c:v>
                </c:pt>
                <c:pt idx="1">
                  <c:v>6.25</c:v>
                </c:pt>
                <c:pt idx="2">
                  <c:v>43.75</c:v>
                </c:pt>
                <c:pt idx="3">
                  <c:v>31.25</c:v>
                </c:pt>
                <c:pt idx="4">
                  <c:v>6.25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4C-45B7-A15A-88A89A30F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-22"/>
        <c:axId val="133898240"/>
        <c:axId val="187257344"/>
      </c:barChart>
      <c:catAx>
        <c:axId val="13389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257344"/>
        <c:crosses val="autoZero"/>
        <c:auto val="1"/>
        <c:lblAlgn val="ctr"/>
        <c:lblOffset val="100"/>
        <c:noMultiLvlLbl val="0"/>
      </c:catAx>
      <c:valAx>
        <c:axId val="187257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389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 вопрос'!$A$2</c:f>
          <c:strCache>
            <c:ptCount val="1"/>
            <c:pt idx="0">
              <c:v>В какой из структур, по Вашему мнению, наиболее часто встречаются проявления злоупотреблений среди должностных лиц?</c:v>
            </c:pt>
          </c:strCache>
        </c:strRef>
      </c:tx>
      <c:layout>
        <c:manualLayout>
          <c:xMode val="edge"/>
          <c:yMode val="edge"/>
          <c:x val="5.6248667494657664E-3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 вопрос'!$E$2:$E$5</c:f>
              <c:strCache>
                <c:ptCount val="4"/>
                <c:pt idx="0">
                  <c:v>органы местного самоуправления</c:v>
                </c:pt>
                <c:pt idx="1">
                  <c:v>иное</c:v>
                </c:pt>
                <c:pt idx="2">
                  <c:v>сфера образования</c:v>
                </c:pt>
                <c:pt idx="3">
                  <c:v>жилищно-коммунальная сфера</c:v>
                </c:pt>
              </c:strCache>
            </c:strRef>
          </c:cat>
          <c:val>
            <c:numRef>
              <c:f>'3 вопрос'!$F$2:$F$5</c:f>
              <c:numCache>
                <c:formatCode>General</c:formatCode>
                <c:ptCount val="4"/>
                <c:pt idx="0">
                  <c:v>56.25</c:v>
                </c:pt>
                <c:pt idx="1">
                  <c:v>18.75</c:v>
                </c:pt>
                <c:pt idx="2">
                  <c:v>12.5</c:v>
                </c:pt>
                <c:pt idx="3">
                  <c:v>6.25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73-4867-A5A9-BD96975DA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133900800"/>
        <c:axId val="187259648"/>
      </c:barChart>
      <c:catAx>
        <c:axId val="13390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259648"/>
        <c:crosses val="autoZero"/>
        <c:auto val="1"/>
        <c:lblAlgn val="ctr"/>
        <c:lblOffset val="100"/>
        <c:noMultiLvlLbl val="0"/>
      </c:catAx>
      <c:valAx>
        <c:axId val="1872596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90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Что на Ваш взгляд более точно характеризует понятие коррупции? </a:t>
            </a:r>
          </a:p>
        </c:rich>
      </c:tx>
      <c:layout>
        <c:manualLayout>
          <c:xMode val="edge"/>
          <c:yMode val="edge"/>
          <c:x val="0.33799295643149618"/>
          <c:y val="2.177214967281328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44-4204-9E25-41E612E960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44-4204-9E25-41E612E960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A44-4204-9E25-41E612E960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A44-4204-9E25-41E612E960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Лист3!$D$7:$D$10</c:f>
              <c:strCache>
                <c:ptCount val="4"/>
                <c:pt idx="0">
                  <c:v>использование служебного положения в личных интересах</c:v>
                </c:pt>
                <c:pt idx="1">
                  <c:v>хищение бюджетных средств</c:v>
                </c:pt>
                <c:pt idx="2">
                  <c:v>дача/получение взятки</c:v>
                </c:pt>
                <c:pt idx="3">
                  <c:v>иное</c:v>
                </c:pt>
              </c:strCache>
            </c:strRef>
          </c:cat>
          <c:val>
            <c:numRef>
              <c:f>Лист3!$E$7:$E$10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A44-4204-9E25-41E612E960D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baseline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</a:rPr>
              <a:t>Как бы Вы оценили уровень коррупции в Вашем населенном пункте?</a:t>
            </a:r>
            <a:r>
              <a:rPr lang="ru-RU" sz="1100" b="1" i="0" u="none" strike="noStrike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endParaRPr lang="ru-RU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3446029328592214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7D-4521-9D1C-BA6812A056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7D-4521-9D1C-BA6812A056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47D-4521-9D1C-BA6812A056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47D-4521-9D1C-BA6812A056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Лист5!$E$2:$E$5</c:f>
              <c:strCache>
                <c:ptCount val="4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  <c:pt idx="3">
                  <c:v>коррупции нет</c:v>
                </c:pt>
              </c:strCache>
            </c:strRef>
          </c:cat>
          <c:val>
            <c:numRef>
              <c:f>Лист5!$F$2:$F$5</c:f>
              <c:numCache>
                <c:formatCode>General</c:formatCode>
                <c:ptCount val="4"/>
                <c:pt idx="0">
                  <c:v>37.5</c:v>
                </c:pt>
                <c:pt idx="1">
                  <c:v>37.5</c:v>
                </c:pt>
                <c:pt idx="2">
                  <c:v>18.75</c:v>
                </c:pt>
                <c:pt idx="3">
                  <c:v>6.25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47D-4521-9D1C-BA6812A056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>
                <a:solidFill>
                  <a:schemeClr val="tx1">
                    <a:lumMod val="50000"/>
                    <a:lumOff val="50000"/>
                  </a:schemeClr>
                </a:solidFill>
              </a:rPr>
              <a:t>Сталкивались ли Вы с недобросовестным исполнением должностными лицами в органах исполнительной власти своих обязанностей и как часто?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C3-4662-B830-415D2EBD15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C3-4662-B830-415D2EBD15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C3-4662-B830-415D2EBD15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C3-4662-B830-415D2EBD15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Лист4!$A$7:$A$10</c:f>
              <c:strCache>
                <c:ptCount val="4"/>
                <c:pt idx="0">
                  <c:v>иногда</c:v>
                </c:pt>
                <c:pt idx="1">
                  <c:v>постоянно</c:v>
                </c:pt>
                <c:pt idx="2">
                  <c:v>очень редко</c:v>
                </c:pt>
                <c:pt idx="3">
                  <c:v>никогда</c:v>
                </c:pt>
              </c:strCache>
            </c:strRef>
          </c:cat>
          <c:val>
            <c:numRef>
              <c:f>Лист4!$B$7:$B$10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9C3-4662-B830-415D2EBD15E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Лист1!$A$2</c:f>
          <c:strCache>
            <c:ptCount val="1"/>
            <c:pt idx="0">
              <c:v>Оцените в целом эффективность антикоррупционных мероприятий, проводимых на территории Чукотского автономного округа</c:v>
            </c:pt>
          </c:strCache>
        </c:strRef>
      </c:tx>
      <c:layout>
        <c:manualLayout>
          <c:xMode val="edge"/>
          <c:yMode val="edge"/>
          <c:x val="0.1889304461942257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64-4492-92A6-BE6A7575D3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64-4492-92A6-BE6A7575D3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64-4492-92A6-BE6A7575D3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Лист1!$E$2:$E$4</c:f>
              <c:strCache>
                <c:ptCount val="3"/>
                <c:pt idx="0">
                  <c:v>средняя эффективность</c:v>
                </c:pt>
                <c:pt idx="1">
                  <c:v>абсолютно неэффективны</c:v>
                </c:pt>
                <c:pt idx="2">
                  <c:v>очень эффективны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56.25</c:v>
                </c:pt>
                <c:pt idx="1">
                  <c:v>31.25</c:v>
                </c:pt>
                <c:pt idx="2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64-4492-92A6-BE6A7575D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 вопрос'!$A$2</c:f>
          <c:strCache>
            <c:ptCount val="1"/>
            <c:pt idx="0">
              <c:v>Давали ли Вы взятку?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B6-4283-9D60-730B29B2C1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B6-4283-9D60-730B29B2C1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'4 вопрос'!$C$2:$C$3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'4 вопрос'!$D$2:$D$3</c:f>
              <c:numCache>
                <c:formatCode>General</c:formatCode>
                <c:ptCount val="2"/>
                <c:pt idx="0">
                  <c:v>87.5</c:v>
                </c:pt>
                <c:pt idx="1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B6-4283-9D60-730B29B2C1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Лист10!$A$2</c:f>
          <c:strCache>
            <c:ptCount val="1"/>
            <c:pt idx="0">
              <c:v>По какой причине вы бы не согласились дать взятку?</c:v>
            </c:pt>
          </c:strCache>
        </c:strRef>
      </c:tx>
      <c:layout>
        <c:manualLayout>
          <c:xMode val="edge"/>
          <c:yMode val="edge"/>
          <c:x val="1.7567804024497017E-3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Лист10!$E$2:$E$6</c:f>
              <c:strCache>
                <c:ptCount val="5"/>
                <c:pt idx="0">
                  <c:v>взятка мне «не по карману»</c:v>
                </c:pt>
                <c:pt idx="1">
                  <c:v>я всегда даю, когда просят</c:v>
                </c:pt>
                <c:pt idx="2">
                  <c:v>остерегаюсь уголовной ответственности</c:v>
                </c:pt>
                <c:pt idx="3">
                  <c:v>мою проблему можно решить другими путями, без взятки</c:v>
                </c:pt>
                <c:pt idx="4">
                  <c:v>я принципиально не даю взятки</c:v>
                </c:pt>
              </c:strCache>
            </c:strRef>
          </c:cat>
          <c:val>
            <c:numRef>
              <c:f>Лист10!$F$2:$F$6</c:f>
              <c:numCache>
                <c:formatCode>General</c:formatCode>
                <c:ptCount val="5"/>
                <c:pt idx="0">
                  <c:v>6.25</c:v>
                </c:pt>
                <c:pt idx="1">
                  <c:v>6.25</c:v>
                </c:pt>
                <c:pt idx="2">
                  <c:v>6.25</c:v>
                </c:pt>
                <c:pt idx="3">
                  <c:v>31.25</c:v>
                </c:pt>
                <c:pt idx="4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00-450C-9508-EE7025179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134060032"/>
        <c:axId val="203341120"/>
      </c:barChart>
      <c:catAx>
        <c:axId val="13406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341120"/>
        <c:crosses val="autoZero"/>
        <c:auto val="1"/>
        <c:lblAlgn val="ctr"/>
        <c:lblOffset val="100"/>
        <c:noMultiLvlLbl val="0"/>
      </c:catAx>
      <c:valAx>
        <c:axId val="203341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06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3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9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3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64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90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6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2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9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2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05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0C0D3-8B17-4A13-B6C2-3756D89D6D13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343F7-EE4F-4B34-87CC-73E23EB7F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75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ОПРОС ОБ УРОВНЕ КОРРУПЦИИ В ЧУКОТСКОМ АВТОНОМНОМ ОКРУГЕ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75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3111"/>
              </p:ext>
            </p:extLst>
          </p:nvPr>
        </p:nvGraphicFramePr>
        <p:xfrm>
          <a:off x="0" y="1228436"/>
          <a:ext cx="5193145" cy="389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701248"/>
              </p:ext>
            </p:extLst>
          </p:nvPr>
        </p:nvGraphicFramePr>
        <p:xfrm>
          <a:off x="6682510" y="1228435"/>
          <a:ext cx="4572000" cy="376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573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Общая информация о респондентах</a:t>
            </a:r>
          </a:p>
        </p:txBody>
      </p:sp>
    </p:spTree>
    <p:extLst>
      <p:ext uri="{BB962C8B-B14F-4D97-AF65-F5344CB8AC3E}">
        <p14:creationId xmlns:p14="http://schemas.microsoft.com/office/powerpoint/2010/main" val="69651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299478"/>
              </p:ext>
            </p:extLst>
          </p:nvPr>
        </p:nvGraphicFramePr>
        <p:xfrm>
          <a:off x="203034" y="4405745"/>
          <a:ext cx="11988966" cy="220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186170"/>
              </p:ext>
            </p:extLst>
          </p:nvPr>
        </p:nvGraphicFramePr>
        <p:xfrm>
          <a:off x="0" y="1274618"/>
          <a:ext cx="5837382" cy="2729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201290"/>
              </p:ext>
            </p:extLst>
          </p:nvPr>
        </p:nvGraphicFramePr>
        <p:xfrm>
          <a:off x="5837382" y="1274618"/>
          <a:ext cx="6354618" cy="2729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52474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Мнение респондентов</a:t>
            </a:r>
          </a:p>
        </p:txBody>
      </p:sp>
    </p:spTree>
    <p:extLst>
      <p:ext uri="{BB962C8B-B14F-4D97-AF65-F5344CB8AC3E}">
        <p14:creationId xmlns:p14="http://schemas.microsoft.com/office/powerpoint/2010/main" val="223556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132546"/>
              </p:ext>
            </p:extLst>
          </p:nvPr>
        </p:nvGraphicFramePr>
        <p:xfrm>
          <a:off x="-150091" y="2706255"/>
          <a:ext cx="6800273" cy="3572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101691"/>
              </p:ext>
            </p:extLst>
          </p:nvPr>
        </p:nvGraphicFramePr>
        <p:xfrm>
          <a:off x="6031345" y="2475345"/>
          <a:ext cx="5671128" cy="410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207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412161"/>
              </p:ext>
            </p:extLst>
          </p:nvPr>
        </p:nvGraphicFramePr>
        <p:xfrm>
          <a:off x="0" y="726498"/>
          <a:ext cx="5128491" cy="3282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215332"/>
              </p:ext>
            </p:extLst>
          </p:nvPr>
        </p:nvGraphicFramePr>
        <p:xfrm>
          <a:off x="0" y="4114800"/>
          <a:ext cx="115731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021197"/>
              </p:ext>
            </p:extLst>
          </p:nvPr>
        </p:nvGraphicFramePr>
        <p:xfrm>
          <a:off x="6536226" y="157017"/>
          <a:ext cx="5036937" cy="3120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6798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289" y="88036"/>
            <a:ext cx="10515600" cy="752474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Мнение респондентов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377278"/>
              </p:ext>
            </p:extLst>
          </p:nvPr>
        </p:nvGraphicFramePr>
        <p:xfrm>
          <a:off x="133925" y="1339273"/>
          <a:ext cx="5749638" cy="511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110744"/>
              </p:ext>
            </p:extLst>
          </p:nvPr>
        </p:nvGraphicFramePr>
        <p:xfrm>
          <a:off x="6142181" y="1339273"/>
          <a:ext cx="5865091" cy="511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40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339052"/>
              </p:ext>
            </p:extLst>
          </p:nvPr>
        </p:nvGraphicFramePr>
        <p:xfrm>
          <a:off x="838201" y="1825625"/>
          <a:ext cx="5821218" cy="3780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876865"/>
              </p:ext>
            </p:extLst>
          </p:nvPr>
        </p:nvGraphicFramePr>
        <p:xfrm>
          <a:off x="6781800" y="2281670"/>
          <a:ext cx="4572000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Мнение респондентов</a:t>
            </a:r>
          </a:p>
        </p:txBody>
      </p:sp>
    </p:spTree>
    <p:extLst>
      <p:ext uri="{BB962C8B-B14F-4D97-AF65-F5344CB8AC3E}">
        <p14:creationId xmlns:p14="http://schemas.microsoft.com/office/powerpoint/2010/main" val="1332175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84</Words>
  <Application>Microsoft Office PowerPoint</Application>
  <PresentationFormat>Произвольный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ОПРОС ОБ УРОВНЕ КОРРУПЦИИ В ЧУКОТСКОМ АВТОНОМНОМ ОКРУГЕ</vt:lpstr>
      <vt:lpstr>Презентация PowerPoint</vt:lpstr>
      <vt:lpstr>Мнение респондентов</vt:lpstr>
      <vt:lpstr>Презентация PowerPoint</vt:lpstr>
      <vt:lpstr>Презентация PowerPoint</vt:lpstr>
      <vt:lpstr>Мнение респондентов</vt:lpstr>
      <vt:lpstr>Мнение респондентов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Ешижамсоева Оюна.</dc:creator>
  <cp:lastModifiedBy>Лугачёва Ольга Юрьевна</cp:lastModifiedBy>
  <cp:revision>13</cp:revision>
  <dcterms:created xsi:type="dcterms:W3CDTF">2023-12-08T01:10:34Z</dcterms:created>
  <dcterms:modified xsi:type="dcterms:W3CDTF">2023-12-13T22:57:23Z</dcterms:modified>
</cp:coreProperties>
</file>