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>
      <p:cViewPr>
        <p:scale>
          <a:sx n="80" d="100"/>
          <a:sy n="80" d="100"/>
        </p:scale>
        <p:origin x="-1164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35433"/>
              </p:ext>
            </p:extLst>
          </p:nvPr>
        </p:nvGraphicFramePr>
        <p:xfrm>
          <a:off x="1" y="0"/>
          <a:ext cx="9144000" cy="681080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83671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30 декабря 2017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9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5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50,23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49,82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259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66 950,3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707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,9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98,1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11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99,4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0,3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71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в расчете на душу населения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рублей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1 333,0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314,4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98,6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3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C: Добыча полезных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D: Обрабатывающие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E: Производство и распределение электроэнергии, газа и воды)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-1,6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7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C: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88 127,7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83 561,5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94,8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451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C: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90,3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-4,7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Обрабатывающие производства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7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D: Обрабатывающие производства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604,3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451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</a:rPr>
                        <a:t>Индекс производства - РАЗДЕЛ D: Обрабатывающие производства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12,7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44378"/>
              </p:ext>
            </p:extLst>
          </p:nvPr>
        </p:nvGraphicFramePr>
        <p:xfrm>
          <a:off x="0" y="692696"/>
          <a:ext cx="9144000" cy="624345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4189"/>
                <a:gridCol w="1718241"/>
                <a:gridCol w="873205"/>
                <a:gridCol w="1045733"/>
                <a:gridCol w="1112632"/>
              </a:tblGrid>
              <a:tr h="3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</a:rPr>
                        <a:t>Производство и распределение электроэнергии, газа и воды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8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10 039,3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9 998,0</a:t>
                      </a: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38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98,9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4,3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38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Средние тарифы на электроэнергию, отпущенную различным категориям потребителей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руб./тыс.кВт.ч.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12 583,7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12 559,4 </a:t>
                      </a:r>
                      <a:endParaRPr lang="ru-RU" sz="1100" u="none" strike="noStrike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1 167,5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309,3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112,1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38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103,2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0,1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Поголовье оленей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тыс. голов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151,5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154,7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2697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 Производство важнейших видов продукции в натуральном выражении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Уголь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тыс. 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290,0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231,1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79,7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Золото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96,1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Газ естественный (природный)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куб. 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26,1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100,4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233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Электроэнергия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кВт. 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683,0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691,9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101,3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Мясо оленей на убой (в живом весе)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1 707,0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180,7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Яйцо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тыс. штук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2 500,0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3 648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145,9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218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Овощи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тонн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141,0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83,4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Картофель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тонн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25,4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в 2,5 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Рынок товаров и услуг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105,9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0,5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6 639,0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664,1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100,4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19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98,9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-4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233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4 852,9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4 509,3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92,9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233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107,7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4,9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71999"/>
              </p:ext>
            </p:extLst>
          </p:nvPr>
        </p:nvGraphicFramePr>
        <p:xfrm>
          <a:off x="0" y="30907"/>
          <a:ext cx="9144000" cy="57930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3897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6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05126"/>
              </p:ext>
            </p:extLst>
          </p:nvPr>
        </p:nvGraphicFramePr>
        <p:xfrm>
          <a:off x="-2" y="872480"/>
          <a:ext cx="9144002" cy="586888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4190"/>
                <a:gridCol w="1718242"/>
                <a:gridCol w="873204"/>
                <a:gridCol w="1045733"/>
                <a:gridCol w="1112633"/>
              </a:tblGrid>
              <a:tr h="246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Малое и среднее предпринимательство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/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/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/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Количество </a:t>
                      </a:r>
                      <a:r>
                        <a:rPr lang="ru-RU" sz="1100" u="none" strike="noStrike" dirty="0" smtClean="0"/>
                        <a:t>малых и средних </a:t>
                      </a:r>
                      <a:r>
                        <a:rPr lang="ru-RU" sz="1100" u="none" strike="noStrike" dirty="0"/>
                        <a:t>предприятий по состоянию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единиц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/>
                </a:tc>
              </a:tr>
              <a:tr h="46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Среднесписочная численность работников (без внешних совместителей), занятых на малых и средних предприятиях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/>
                </a:tc>
              </a:tr>
              <a:tr h="2160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/>
                        <a:t>Оборот малых и средних предприятий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млн. руб.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8 444,5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12 640,6</a:t>
                      </a: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1,5 р.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1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Инвестиции в основной капитал за счет всех источников финансирования (с учетом 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101,9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12 756,6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105,4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39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объема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 к предыдущему году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82,8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1,9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760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Инвестиции в основной капитал за счет всех источников финансирования (без 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11 001,7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9 649,4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87,7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/>
                        <a:t>Индекс физического объема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 к предыдущему году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101,0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23,3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и расходы 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Доходы -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37 305,2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38 337,8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28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денежные 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94,5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-4,4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86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Денежные доходы в расчете на душу населения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61 895,5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63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909,1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/>
                        <a:t>Средний размер назначенных месячных пенсий пенсионеров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руб.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22 828,3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22 568,3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98,9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Реальный размер назначенных пенсий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 к предыдущему году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96,4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-0,8 </a:t>
                      </a:r>
                      <a:r>
                        <a:rPr lang="ru-RU" sz="1100" u="none" strike="noStrike" dirty="0" err="1" smtClean="0">
                          <a:solidFill>
                            <a:schemeClr val="tx1"/>
                          </a:solidFill>
                        </a:rPr>
                        <a:t>п.п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76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руб.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18 251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18 072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43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0,2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88211"/>
              </p:ext>
            </p:extLst>
          </p:nvPr>
        </p:nvGraphicFramePr>
        <p:xfrm>
          <a:off x="0" y="116632"/>
          <a:ext cx="9120386" cy="65204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4530"/>
                <a:gridCol w="1714464"/>
                <a:gridCol w="871286"/>
                <a:gridCol w="1043433"/>
                <a:gridCol w="1106673"/>
              </a:tblGrid>
              <a:tr h="4624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5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01582"/>
              </p:ext>
            </p:extLst>
          </p:nvPr>
        </p:nvGraphicFramePr>
        <p:xfrm>
          <a:off x="0" y="836712"/>
          <a:ext cx="9144002" cy="527352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4190"/>
                <a:gridCol w="1718242"/>
                <a:gridCol w="873204"/>
                <a:gridCol w="1045733"/>
                <a:gridCol w="1112633"/>
              </a:tblGrid>
              <a:tr h="282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 </a:t>
                      </a:r>
                      <a:r>
                        <a:rPr lang="ru-RU" sz="1200" b="1" u="none" strike="noStrike" dirty="0"/>
                        <a:t>Труд и занятость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тыс. человек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31,92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457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тыс. человек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0,72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97,2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0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0,4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0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0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Среднесписочная численность работников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тыс. человек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27,4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939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Фонд начисленной заработной платы всех работников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29 445,6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28 441,8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96,6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82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Среднемесячная заработная плата работников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85 416,4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647,2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101,4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82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Реальная </a:t>
                      </a:r>
                      <a:r>
                        <a:rPr lang="ru-RU" sz="1100" u="none" strike="noStrike" dirty="0"/>
                        <a:t>начисленная </a:t>
                      </a:r>
                      <a:r>
                        <a:rPr lang="ru-RU" sz="1100" u="none" strike="noStrike" dirty="0" smtClean="0"/>
                        <a:t>заработная </a:t>
                      </a:r>
                      <a:r>
                        <a:rPr lang="ru-RU" sz="1100" u="none" strike="noStrike" dirty="0"/>
                        <a:t>плата работников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% к предыдущему году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99,9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1,3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п. п.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82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Развитие социальной сферы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7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эксплуатацию жилых домов за счет всех источников 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41,9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381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детей в дошкольных образовательных учреждениях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тыс. чел.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3,73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101,6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609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обучающихся в общеобразовательных учреждениях (без вечерних (сменных) общеобразовательных учреждениях (на начало учебного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7,27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609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студентов образовательных учреждений среднего профессионального образования (на начало учебного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1,07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1,14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106,5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6508"/>
              </p:ext>
            </p:extLst>
          </p:nvPr>
        </p:nvGraphicFramePr>
        <p:xfrm>
          <a:off x="0" y="116632"/>
          <a:ext cx="9144000" cy="66195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4723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6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40152"/>
              </p:ext>
            </p:extLst>
          </p:nvPr>
        </p:nvGraphicFramePr>
        <p:xfrm>
          <a:off x="0" y="5445224"/>
          <a:ext cx="9144002" cy="67760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предварительные данные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оценка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19341</TotalTime>
  <Words>995</Words>
  <Application>Microsoft Office PowerPoint</Application>
  <PresentationFormat>Экран (4:3)</PresentationFormat>
  <Paragraphs>379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Фоминых Вероника Игоревна</cp:lastModifiedBy>
  <cp:revision>118</cp:revision>
  <cp:lastPrinted>2017-06-21T21:55:09Z</cp:lastPrinted>
  <dcterms:created xsi:type="dcterms:W3CDTF">2016-06-09T05:10:45Z</dcterms:created>
  <dcterms:modified xsi:type="dcterms:W3CDTF">2018-01-17T00:52:47Z</dcterms:modified>
</cp:coreProperties>
</file>