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00" r:id="rId1"/>
  </p:sldMasterIdLst>
  <p:notesMasterIdLst>
    <p:notesMasterId r:id="rId4"/>
  </p:notesMasterIdLst>
  <p:sldIdLst>
    <p:sldId id="257" r:id="rId2"/>
    <p:sldId id="258" r:id="rId3"/>
  </p:sldIdLst>
  <p:sldSz cx="9906000" cy="6858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1" autoAdjust="0"/>
    <p:restoredTop sz="98452" autoAdjust="0"/>
  </p:normalViewPr>
  <p:slideViewPr>
    <p:cSldViewPr>
      <p:cViewPr varScale="1">
        <p:scale>
          <a:sx n="117" d="100"/>
          <a:sy n="117" d="100"/>
        </p:scale>
        <p:origin x="-2022" y="-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948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000" tIns="45500" rIns="91000" bIns="4550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000" tIns="45500" rIns="91000" bIns="45500" rtlCol="0"/>
          <a:lstStyle>
            <a:lvl1pPr algn="r">
              <a:defRPr sz="1200"/>
            </a:lvl1pPr>
          </a:lstStyle>
          <a:p>
            <a:fld id="{C3044942-FA1B-4C80-910B-2E6908AC65B8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0" tIns="45500" rIns="91000" bIns="4550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000" tIns="45500" rIns="91000" bIns="4550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000" tIns="45500" rIns="91000" bIns="4550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000" tIns="45500" rIns="91000" bIns="45500" rtlCol="0" anchor="b"/>
          <a:lstStyle>
            <a:lvl1pPr algn="r">
              <a:defRPr sz="1200"/>
            </a:lvl1pPr>
          </a:lstStyle>
          <a:p>
            <a:fld id="{DACD67F8-F283-4EDD-A698-E4485865A1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583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D67F8-F283-4EDD-A698-E4485865A19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458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D67F8-F283-4EDD-A698-E4485865A19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906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906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906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906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6611" y="5052546"/>
            <a:ext cx="6106761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E2C3-71CB-4F7C-99F8-F9F5DFCE85F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3E19-5DC5-42A2-8E3B-1555F52310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5713" y="3132290"/>
            <a:ext cx="7773297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63750" y="731519"/>
            <a:ext cx="69342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E2C3-71CB-4F7C-99F8-F9F5DFCE85F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3E19-5DC5-42A2-8E3B-1555F5231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49905" y="376518"/>
            <a:ext cx="222885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1123" y="731520"/>
            <a:ext cx="5231728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E2C3-71CB-4F7C-99F8-F9F5DFCE85F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3E19-5DC5-42A2-8E3B-1555F5231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E2C3-71CB-4F7C-99F8-F9F5DFCE85F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3E19-5DC5-42A2-8E3B-1555F52310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238250" y="731520"/>
            <a:ext cx="69342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906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906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906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906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2628" y="2172648"/>
            <a:ext cx="6463888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0975" y="4607511"/>
            <a:ext cx="6468035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E2C3-71CB-4F7C-99F8-F9F5DFCE85F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3E19-5DC5-42A2-8E3B-1555F5231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E2C3-71CB-4F7C-99F8-F9F5DFCE85F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3E19-5DC5-42A2-8E3B-1555F52310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38249" y="731519"/>
            <a:ext cx="3625596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032248" y="731520"/>
            <a:ext cx="3625596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8250" y="731520"/>
            <a:ext cx="3625596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2818" y="1400327"/>
            <a:ext cx="3625596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4577" y="731520"/>
            <a:ext cx="3625596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0" y="1399032"/>
            <a:ext cx="3625596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E2C3-71CB-4F7C-99F8-F9F5DFCE85F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3E19-5DC5-42A2-8E3B-1555F52310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E2C3-71CB-4F7C-99F8-F9F5DFCE85F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3E19-5DC5-42A2-8E3B-1555F5231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E2C3-71CB-4F7C-99F8-F9F5DFCE85F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3E19-5DC5-42A2-8E3B-1555F5231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020" y="2209801"/>
            <a:ext cx="3939092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6309" y="731520"/>
            <a:ext cx="4351842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65412" y="3497802"/>
            <a:ext cx="3671048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E2C3-71CB-4F7C-99F8-F9F5DFCE85F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3E19-5DC5-42A2-8E3B-1555F5231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906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906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906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906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48106" y="1143000"/>
            <a:ext cx="44577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1044" y="1010486"/>
            <a:ext cx="4001957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E2C3-71CB-4F7C-99F8-F9F5DFCE85F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3E19-5DC5-42A2-8E3B-1555F52310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873" y="4464421"/>
            <a:ext cx="6915500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906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906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906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906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2730" y="4372168"/>
            <a:ext cx="705522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8250" y="732260"/>
            <a:ext cx="69342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6550" y="6172201"/>
            <a:ext cx="2724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4C0E2C3-71CB-4F7C-99F8-F9F5DFCE85F2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" y="6172201"/>
            <a:ext cx="3632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27500" y="6172201"/>
            <a:ext cx="198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4F3E19-5DC5-42A2-8E3B-1555F5231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1" r:id="rId1"/>
    <p:sldLayoutId id="2147484502" r:id="rId2"/>
    <p:sldLayoutId id="2147484503" r:id="rId3"/>
    <p:sldLayoutId id="2147484504" r:id="rId4"/>
    <p:sldLayoutId id="2147484505" r:id="rId5"/>
    <p:sldLayoutId id="2147484506" r:id="rId6"/>
    <p:sldLayoutId id="2147484507" r:id="rId7"/>
    <p:sldLayoutId id="2147484508" r:id="rId8"/>
    <p:sldLayoutId id="2147484509" r:id="rId9"/>
    <p:sldLayoutId id="2147484510" r:id="rId10"/>
    <p:sldLayoutId id="214748451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8.png"/><Relationship Id="rId3" Type="http://schemas.openxmlformats.org/officeDocument/2006/relationships/image" Target="../media/image10.jpeg"/><Relationship Id="rId7" Type="http://schemas.openxmlformats.org/officeDocument/2006/relationships/image" Target="../media/image6.png"/><Relationship Id="rId12" Type="http://schemas.openxmlformats.org/officeDocument/2006/relationships/image" Target="../media/image17.png"/><Relationship Id="rId17" Type="http://schemas.openxmlformats.org/officeDocument/2006/relationships/image" Target="../media/image22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2.png"/><Relationship Id="rId5" Type="http://schemas.openxmlformats.org/officeDocument/2006/relationships/image" Target="../media/image12.png"/><Relationship Id="rId15" Type="http://schemas.openxmlformats.org/officeDocument/2006/relationships/image" Target="../media/image20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15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6681193" y="2852936"/>
            <a:ext cx="32248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Franklin Gothic Book" pitchFamily="34" charset="0"/>
              </a:rPr>
              <a:t>ПАМЯТКА</a:t>
            </a:r>
          </a:p>
          <a:p>
            <a:pPr algn="ctr"/>
            <a:r>
              <a:rPr lang="ru-RU" sz="1400" b="1" i="1" dirty="0" smtClean="0">
                <a:latin typeface="Franklin Gothic Book" pitchFamily="34" charset="0"/>
              </a:rPr>
              <a:t>по </a:t>
            </a:r>
            <a:r>
              <a:rPr lang="ru-RU" sz="1400" b="1" i="1" dirty="0">
                <a:latin typeface="Franklin Gothic Book" pitchFamily="34" charset="0"/>
              </a:rPr>
              <a:t>заполнению  справки о доходах, расходах, об имуществе и обязательствах имущественного характера за 2021 год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51612" y="1219375"/>
            <a:ext cx="335438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>
                <a:latin typeface="Franklin Gothic Book" pitchFamily="34" charset="0"/>
              </a:rPr>
              <a:t>Управление по профилактике коррупционных </a:t>
            </a:r>
            <a:endParaRPr lang="en-US" sz="1050" dirty="0" smtClean="0">
              <a:latin typeface="Franklin Gothic Book" pitchFamily="34" charset="0"/>
            </a:endParaRPr>
          </a:p>
          <a:p>
            <a:pPr algn="ctr"/>
            <a:r>
              <a:rPr lang="ru-RU" sz="1050" dirty="0" smtClean="0">
                <a:latin typeface="Franklin Gothic Book" pitchFamily="34" charset="0"/>
              </a:rPr>
              <a:t>и иных правонарушений  </a:t>
            </a:r>
            <a:endParaRPr lang="en-US" sz="1050" dirty="0" smtClean="0">
              <a:latin typeface="Franklin Gothic Book" pitchFamily="34" charset="0"/>
            </a:endParaRPr>
          </a:p>
          <a:p>
            <a:pPr algn="ctr"/>
            <a:r>
              <a:rPr lang="ru-RU" sz="1050" dirty="0" smtClean="0">
                <a:latin typeface="Franklin Gothic Book" pitchFamily="34" charset="0"/>
              </a:rPr>
              <a:t>Чукотского автономного округа</a:t>
            </a:r>
            <a:endParaRPr lang="ru-RU" sz="1050" b="1" dirty="0" smtClean="0">
              <a:latin typeface="Franklin Gothic Book" pitchFamily="34" charset="0"/>
            </a:endParaRPr>
          </a:p>
          <a:p>
            <a:pPr algn="ctr"/>
            <a:endParaRPr lang="en-US" sz="1100" b="1" dirty="0" smtClean="0">
              <a:latin typeface="Book Antiqua" pitchFamily="18" charset="0"/>
            </a:endParaRPr>
          </a:p>
          <a:p>
            <a:pPr algn="ctr"/>
            <a:endParaRPr lang="en-US" sz="1100" b="1" dirty="0"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06929" y="1557258"/>
            <a:ext cx="2438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i="1" u="sng" dirty="0" smtClean="0">
                <a:solidFill>
                  <a:srgbClr val="FF0000"/>
                </a:solidFill>
                <a:latin typeface="Franklin Gothic Book" pitchFamily="34" charset="0"/>
              </a:rPr>
              <a:t>НЕОБХОДИМ</a:t>
            </a:r>
            <a:r>
              <a:rPr lang="ru-RU" sz="900" b="1" u="sng" dirty="0" smtClean="0">
                <a:solidFill>
                  <a:srgbClr val="FF0000"/>
                </a:solidFill>
                <a:latin typeface="Franklin Gothic Book" pitchFamily="34" charset="0"/>
              </a:rPr>
              <a:t>О</a:t>
            </a:r>
            <a:r>
              <a:rPr lang="ru-RU" sz="900" dirty="0" smtClean="0">
                <a:latin typeface="Franklin Gothic Book" pitchFamily="34" charset="0"/>
              </a:rPr>
              <a:t>  заполнить, если                                                   </a:t>
            </a:r>
            <a:r>
              <a:rPr lang="ru-RU" sz="900" dirty="0">
                <a:latin typeface="Franklin Gothic Book" pitchFamily="34" charset="0"/>
              </a:rPr>
              <a:t>в </a:t>
            </a:r>
            <a:r>
              <a:rPr lang="ru-RU" sz="900" dirty="0" smtClean="0">
                <a:latin typeface="Franklin Gothic Book" pitchFamily="34" charset="0"/>
              </a:rPr>
              <a:t>2021 </a:t>
            </a:r>
            <a:r>
              <a:rPr lang="ru-RU" sz="900" dirty="0">
                <a:latin typeface="Franklin Gothic Book" pitchFamily="34" charset="0"/>
              </a:rPr>
              <a:t>году Вами было отчуждено имущество в результате безвозмездной сделки, к примеру, если Вы «подарили» гараж</a:t>
            </a:r>
            <a:endParaRPr lang="ru-RU" sz="900" dirty="0" smtClean="0">
              <a:latin typeface="Franklin Gothic Boo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80551" y="621314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dirty="0" smtClean="0">
              <a:latin typeface="Book Antiqua" pitchFamily="18" charset="0"/>
            </a:endParaRPr>
          </a:p>
          <a:p>
            <a:pPr algn="ctr"/>
            <a:r>
              <a:rPr lang="ru-RU" sz="1050" dirty="0" smtClean="0">
                <a:latin typeface="Franklin Gothic Book" pitchFamily="34" charset="0"/>
              </a:rPr>
              <a:t>г. Анадырь 2022 г</a:t>
            </a:r>
            <a:r>
              <a:rPr lang="ru-RU" sz="1100" dirty="0" smtClean="0">
                <a:latin typeface="Franklin Gothic Book" pitchFamily="34" charset="0"/>
              </a:rPr>
              <a:t>.</a:t>
            </a:r>
            <a:endParaRPr lang="ru-RU" sz="1100" dirty="0">
              <a:latin typeface="Franklin Gothic Book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29434" y="171769"/>
            <a:ext cx="29523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u="sng" dirty="0" smtClean="0">
                <a:latin typeface="Franklin Gothic Book" pitchFamily="34" charset="0"/>
              </a:rPr>
              <a:t>РАЗДЕЛ  </a:t>
            </a:r>
            <a:r>
              <a:rPr lang="ru-RU" sz="1000" b="1" u="sng" dirty="0">
                <a:latin typeface="Franklin Gothic Book" pitchFamily="34" charset="0"/>
              </a:rPr>
              <a:t>5</a:t>
            </a:r>
            <a:r>
              <a:rPr lang="ru-RU" sz="1000" b="1" dirty="0">
                <a:latin typeface="Franklin Gothic Book" pitchFamily="34" charset="0"/>
              </a:rPr>
              <a:t> </a:t>
            </a:r>
            <a:r>
              <a:rPr lang="ru-RU" sz="1000" b="1" dirty="0" smtClean="0">
                <a:latin typeface="Franklin Gothic Book" pitchFamily="34" charset="0"/>
              </a:rPr>
              <a:t>«</a:t>
            </a:r>
            <a:r>
              <a:rPr lang="ru-RU" sz="1000" b="1" dirty="0">
                <a:latin typeface="Franklin Gothic Book" pitchFamily="34" charset="0"/>
              </a:rPr>
              <a:t>Сведения о ценных бумагах и участии в коммерческих организациях и фондах»</a:t>
            </a:r>
            <a:endParaRPr lang="ru-RU" sz="1000" dirty="0">
              <a:latin typeface="Franklin Gothic Book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538" y="798971"/>
            <a:ext cx="872998" cy="573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247287" y="4451770"/>
            <a:ext cx="2584305" cy="40011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000" b="1" u="sng" dirty="0" smtClean="0">
                <a:latin typeface="Franklin Gothic Book" pitchFamily="34" charset="0"/>
              </a:rPr>
              <a:t>РАЗДЕЛ  </a:t>
            </a:r>
            <a:r>
              <a:rPr lang="ru-RU" sz="1000" b="1" u="sng" dirty="0">
                <a:latin typeface="Franklin Gothic Book" pitchFamily="34" charset="0"/>
              </a:rPr>
              <a:t>6</a:t>
            </a:r>
            <a:r>
              <a:rPr lang="ru-RU" sz="1000" b="1" dirty="0">
                <a:latin typeface="Franklin Gothic Book" pitchFamily="34" charset="0"/>
              </a:rPr>
              <a:t> </a:t>
            </a:r>
            <a:r>
              <a:rPr lang="ru-RU" sz="1000" b="1" dirty="0" smtClean="0">
                <a:latin typeface="Franklin Gothic Book" pitchFamily="34" charset="0"/>
              </a:rPr>
              <a:t>«</a:t>
            </a:r>
            <a:r>
              <a:rPr lang="ru-RU" sz="1000" b="1" dirty="0">
                <a:latin typeface="Franklin Gothic Book" pitchFamily="34" charset="0"/>
              </a:rPr>
              <a:t>Сведения Об обязательствах имущественного характера»</a:t>
            </a:r>
            <a:endParaRPr lang="ru-RU" sz="1000" dirty="0">
              <a:latin typeface="Franklin Gothic Book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67795" y="4894340"/>
            <a:ext cx="191374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i="1" u="sng" dirty="0" smtClean="0">
                <a:solidFill>
                  <a:srgbClr val="FF0000"/>
                </a:solidFill>
                <a:latin typeface="Franklin Gothic Book" pitchFamily="34" charset="0"/>
              </a:rPr>
              <a:t>НЕОБХОДИМО</a:t>
            </a:r>
            <a:r>
              <a:rPr lang="ru-RU" sz="900" b="1" i="1" u="sng" dirty="0" smtClean="0">
                <a:latin typeface="Franklin Gothic Book" pitchFamily="34" charset="0"/>
              </a:rPr>
              <a:t> </a:t>
            </a:r>
            <a:r>
              <a:rPr lang="ru-RU" sz="900" dirty="0" smtClean="0">
                <a:latin typeface="Franklin Gothic Book" pitchFamily="34" charset="0"/>
              </a:rPr>
              <a:t> заполнить,                                                   </a:t>
            </a:r>
            <a:r>
              <a:rPr lang="ru-RU" sz="900" dirty="0">
                <a:latin typeface="Franklin Gothic Book" pitchFamily="34" charset="0"/>
              </a:rPr>
              <a:t>если есть имущество в пользовании (а не в собственности) или объект не введен в эксплуатацию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259" y="5021158"/>
            <a:ext cx="781333" cy="561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194064" y="5820732"/>
            <a:ext cx="28092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900" dirty="0" smtClean="0">
                <a:latin typeface="Franklin Gothic Book" pitchFamily="34" charset="0"/>
              </a:rPr>
              <a:t>А </a:t>
            </a:r>
            <a:r>
              <a:rPr lang="ru-RU" sz="900" dirty="0">
                <a:latin typeface="Franklin Gothic Book" pitchFamily="34" charset="0"/>
              </a:rPr>
              <a:t>также если Вы (или супруг (а)) кому-либо  должны или Вам (супруге/супругу) кто-либо должен. и сумма долга составляет 500 000 рублей и </a:t>
            </a:r>
            <a:r>
              <a:rPr lang="ru-RU" sz="900" dirty="0" smtClean="0">
                <a:latin typeface="Franklin Gothic Book" pitchFamily="34" charset="0"/>
              </a:rPr>
              <a:t>более </a:t>
            </a:r>
            <a:endParaRPr lang="ru-RU" sz="900" dirty="0">
              <a:latin typeface="Franklin Gothic Book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407723" y="360368"/>
            <a:ext cx="2057444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1000" dirty="0">
                <a:latin typeface="Franklin Gothic Book" pitchFamily="34" charset="0"/>
              </a:rPr>
              <a:t>Кредит &gt; 500 000 рублей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3488414" y="806360"/>
            <a:ext cx="2976753" cy="70788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000" b="1" u="sng" dirty="0" smtClean="0">
                <a:latin typeface="Franklin Gothic Book" pitchFamily="34" charset="0"/>
              </a:rPr>
              <a:t>РАЗДЕЛ  </a:t>
            </a:r>
            <a:r>
              <a:rPr lang="ru-RU" sz="1000" b="1" u="sng" dirty="0">
                <a:latin typeface="Franklin Gothic Book" pitchFamily="34" charset="0"/>
              </a:rPr>
              <a:t>7</a:t>
            </a:r>
            <a:r>
              <a:rPr lang="ru-RU" sz="1000" b="1" dirty="0">
                <a:latin typeface="Franklin Gothic Book" pitchFamily="34" charset="0"/>
              </a:rPr>
              <a:t> </a:t>
            </a:r>
            <a:r>
              <a:rPr lang="ru-RU" sz="1000" b="1" dirty="0" smtClean="0">
                <a:latin typeface="Franklin Gothic Book" pitchFamily="34" charset="0"/>
              </a:rPr>
              <a:t>«</a:t>
            </a:r>
            <a:r>
              <a:rPr lang="ru-RU" sz="1000" b="1" dirty="0">
                <a:latin typeface="Franklin Gothic Book" pitchFamily="34" charset="0"/>
              </a:rPr>
              <a:t>Сведения о недвижимом имуществе, транспортных средствах и ценных бумагах, отчужденных в течение отчетного периода в результате безвозмездной сделки»</a:t>
            </a:r>
            <a:endParaRPr lang="ru-RU" sz="1000" dirty="0">
              <a:latin typeface="Franklin Gothic Book" pitchFamily="34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086" y="1568107"/>
            <a:ext cx="720079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Прямоугольник 32"/>
          <p:cNvSpPr/>
          <p:nvPr/>
        </p:nvSpPr>
        <p:spPr>
          <a:xfrm>
            <a:off x="3306929" y="2825431"/>
            <a:ext cx="324468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b="1" i="1" dirty="0" smtClean="0">
                <a:solidFill>
                  <a:srgbClr val="FF0000"/>
                </a:solidFill>
                <a:latin typeface="Franklin Gothic Book" pitchFamily="34" charset="0"/>
              </a:rPr>
              <a:t>ВАЖНО </a:t>
            </a:r>
          </a:p>
          <a:p>
            <a:pPr algn="ctr"/>
            <a:r>
              <a:rPr lang="ru-RU" sz="1000" b="1" dirty="0" smtClean="0">
                <a:latin typeface="Franklin Gothic Book" pitchFamily="34" charset="0"/>
              </a:rPr>
              <a:t>1 АПРЕЛЯ 2022 года - последний </a:t>
            </a:r>
            <a:r>
              <a:rPr lang="ru-RU" sz="1000" b="1" dirty="0">
                <a:latin typeface="Franklin Gothic Book" pitchFamily="34" charset="0"/>
              </a:rPr>
              <a:t>день для представления сведений о доходах. </a:t>
            </a:r>
            <a:endParaRPr lang="ru-RU" sz="1000" b="1" dirty="0" smtClean="0">
              <a:latin typeface="Franklin Gothic Book" pitchFamily="34" charset="0"/>
            </a:endParaRPr>
          </a:p>
          <a:p>
            <a:pPr algn="ctr"/>
            <a:endParaRPr lang="ru-RU" sz="1000" b="1" dirty="0" smtClean="0">
              <a:latin typeface="Franklin Gothic Book" pitchFamily="34" charset="0"/>
            </a:endParaRPr>
          </a:p>
          <a:p>
            <a:pPr algn="ctr"/>
            <a:r>
              <a:rPr lang="ru-RU" sz="1000" b="1" dirty="0" smtClean="0">
                <a:latin typeface="Franklin Gothic Book" pitchFamily="34" charset="0"/>
              </a:rPr>
              <a:t>1 мая 2022 года - последний день для представления уточненных сведений о доходах.</a:t>
            </a:r>
            <a:endParaRPr lang="ru-RU" sz="1000" dirty="0" smtClean="0">
              <a:latin typeface="Franklin Gothic Book" pitchFamily="34" charset="0"/>
            </a:endParaRPr>
          </a:p>
          <a:p>
            <a:endParaRPr lang="ru-RU" sz="1050" b="1" dirty="0" smtClean="0">
              <a:latin typeface="Franklin Gothic Book" pitchFamily="34" charset="0"/>
            </a:endParaRPr>
          </a:p>
          <a:p>
            <a:pPr algn="ctr"/>
            <a:r>
              <a:rPr lang="ru-RU" sz="900" b="1" i="1" u="sng" dirty="0" smtClean="0">
                <a:solidFill>
                  <a:srgbClr val="FF0000"/>
                </a:solidFill>
                <a:latin typeface="Franklin Gothic Book" pitchFamily="34" charset="0"/>
              </a:rPr>
              <a:t>Непредставление</a:t>
            </a:r>
            <a:r>
              <a:rPr lang="ru-RU" sz="900" dirty="0" smtClean="0">
                <a:latin typeface="Franklin Gothic Book" pitchFamily="34" charset="0"/>
              </a:rPr>
              <a:t> </a:t>
            </a:r>
            <a:r>
              <a:rPr lang="ru-RU" sz="900" dirty="0">
                <a:latin typeface="Franklin Gothic Book" pitchFamily="34" charset="0"/>
              </a:rPr>
              <a:t>или представление заведомо ложных сведений о доходах, расходах, об имуществе и обязательствах имущественного характера влечет ответственность в соответствии с законодательством Российской Федерации</a:t>
            </a:r>
            <a:r>
              <a:rPr lang="ru-RU" sz="900" dirty="0"/>
              <a:t>.</a:t>
            </a:r>
          </a:p>
          <a:p>
            <a:pPr algn="ctr"/>
            <a:r>
              <a:rPr lang="ru-RU" sz="900" b="1" dirty="0" smtClean="0">
                <a:latin typeface="Franklin Gothic Book" pitchFamily="34" charset="0"/>
              </a:rPr>
              <a:t>(п. 14 ст. 7.2  Закона Чукотского автономного округа от 16.04.2009 № 34-ОЗ «О профилактике коррупции в Чукотском автономном округе»</a:t>
            </a:r>
          </a:p>
          <a:p>
            <a:pPr algn="ctr"/>
            <a:endParaRPr lang="ru-RU" sz="1050" b="1" dirty="0" smtClean="0">
              <a:latin typeface="Franklin Gothic Book" pitchFamily="34" charset="0"/>
            </a:endParaRPr>
          </a:p>
          <a:p>
            <a:pPr algn="ctr"/>
            <a:r>
              <a:rPr lang="ru-RU" sz="1000" b="1" dirty="0" smtClean="0">
                <a:latin typeface="Franklin Gothic Book" pitchFamily="34" charset="0"/>
              </a:rPr>
              <a:t>Консультации </a:t>
            </a:r>
            <a:r>
              <a:rPr lang="ru-RU" sz="1000" b="1" dirty="0">
                <a:latin typeface="Franklin Gothic Book" pitchFamily="34" charset="0"/>
              </a:rPr>
              <a:t>по вопросам заполнения справок </a:t>
            </a:r>
            <a:r>
              <a:rPr lang="ru-RU" sz="1000" b="1" dirty="0" smtClean="0">
                <a:latin typeface="Franklin Gothic Book" pitchFamily="34" charset="0"/>
              </a:rPr>
              <a:t> можно </a:t>
            </a:r>
            <a:r>
              <a:rPr lang="ru-RU" sz="1000" b="1" dirty="0">
                <a:latin typeface="Franklin Gothic Book" pitchFamily="34" charset="0"/>
              </a:rPr>
              <a:t>получить в </a:t>
            </a:r>
            <a:r>
              <a:rPr lang="ru-RU" sz="1000" b="1" dirty="0" smtClean="0">
                <a:latin typeface="Franklin Gothic Book" pitchFamily="34" charset="0"/>
              </a:rPr>
              <a:t>Управление </a:t>
            </a:r>
            <a:r>
              <a:rPr lang="ru-RU" sz="1000" b="1" dirty="0">
                <a:latin typeface="Franklin Gothic Book" pitchFamily="34" charset="0"/>
              </a:rPr>
              <a:t>по профилактике коррупционных и иных правонарушений </a:t>
            </a:r>
            <a:r>
              <a:rPr lang="ru-RU" sz="1000" b="1" dirty="0" smtClean="0">
                <a:latin typeface="Franklin Gothic Book" pitchFamily="34" charset="0"/>
              </a:rPr>
              <a:t>Чукотского автономного округа по телефонам: </a:t>
            </a:r>
          </a:p>
          <a:p>
            <a:pPr algn="ctr"/>
            <a:endParaRPr lang="ru-RU" sz="1050" b="1" dirty="0" smtClean="0">
              <a:latin typeface="Franklin Gothic Book" pitchFamily="34" charset="0"/>
            </a:endParaRPr>
          </a:p>
          <a:p>
            <a:pPr algn="ctr"/>
            <a:r>
              <a:rPr lang="ru-RU" sz="1000" b="1" dirty="0" smtClean="0">
                <a:solidFill>
                  <a:srgbClr val="FF0000"/>
                </a:solidFill>
              </a:rPr>
              <a:t>                  </a:t>
            </a:r>
            <a:r>
              <a:rPr lang="ru-RU" sz="1000" b="1" i="1" dirty="0" smtClean="0">
                <a:solidFill>
                  <a:srgbClr val="FF0000"/>
                </a:solidFill>
                <a:latin typeface="Franklin Gothic Book" pitchFamily="34" charset="0"/>
              </a:rPr>
              <a:t>8(42722) 6-90-03</a:t>
            </a:r>
          </a:p>
          <a:p>
            <a:pPr algn="ctr"/>
            <a:r>
              <a:rPr lang="ru-RU" sz="1000" b="1" i="1" dirty="0" smtClean="0">
                <a:solidFill>
                  <a:srgbClr val="FF0000"/>
                </a:solidFill>
                <a:latin typeface="Franklin Gothic Book" pitchFamily="34" charset="0"/>
              </a:rPr>
              <a:t>                     8(42722) 6-90-82</a:t>
            </a:r>
            <a:r>
              <a:rPr lang="ru-RU" sz="1000" b="1" dirty="0" smtClean="0">
                <a:solidFill>
                  <a:srgbClr val="FF0000"/>
                </a:solidFill>
              </a:rPr>
              <a:t> </a:t>
            </a:r>
            <a:endParaRPr lang="ru-RU" sz="10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A.Utemishev\Desktop\БУКЛЕТЫ, ПАМЯТКИ\4-2-telephone-png-pic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511" y="5882955"/>
            <a:ext cx="695844" cy="521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9825" y="682649"/>
            <a:ext cx="193171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dirty="0" smtClean="0">
                <a:latin typeface="Franklin Gothic Book" pitchFamily="34" charset="0"/>
              </a:rPr>
              <a:t>   Указываются </a:t>
            </a:r>
            <a:r>
              <a:rPr lang="ru-RU" sz="900" dirty="0">
                <a:latin typeface="Franklin Gothic Book" pitchFamily="34" charset="0"/>
              </a:rPr>
              <a:t>сведения об имеющихся ценных бумагах, долях участия в уставных капиталах коммерческих организаций и фондах</a:t>
            </a:r>
            <a:endParaRPr lang="ru-RU" sz="900" dirty="0">
              <a:latin typeface="Franklin Gothic Book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9825" y="1372592"/>
            <a:ext cx="3037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dirty="0" smtClean="0">
                <a:latin typeface="Franklin Gothic Book" pitchFamily="34" charset="0"/>
              </a:rPr>
              <a:t>  Ценные </a:t>
            </a:r>
            <a:r>
              <a:rPr lang="ru-RU" sz="900" dirty="0">
                <a:latin typeface="Franklin Gothic Book" pitchFamily="34" charset="0"/>
              </a:rPr>
              <a:t>бумаги, переданные в доверительное </a:t>
            </a:r>
            <a:r>
              <a:rPr lang="ru-RU" sz="900" dirty="0" smtClean="0">
                <a:latin typeface="Franklin Gothic Book" pitchFamily="34" charset="0"/>
              </a:rPr>
              <a:t>     управление</a:t>
            </a:r>
            <a:r>
              <a:rPr lang="ru-RU" sz="900" dirty="0">
                <a:latin typeface="Franklin Gothic Book" pitchFamily="34" charset="0"/>
              </a:rPr>
              <a:t>, также подлежат отражению</a:t>
            </a:r>
          </a:p>
        </p:txBody>
      </p:sp>
      <p:pic>
        <p:nvPicPr>
          <p:cNvPr id="8" name="Picture 3" descr="C:\Users\A.Utemishev\Desktop\БУКЛЕТЫ, ПАМЯТКИ\chukotka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279" y="247996"/>
            <a:ext cx="701053" cy="869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848" y="247996"/>
            <a:ext cx="684699" cy="516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9825" y="1795223"/>
            <a:ext cx="2881465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i="1" dirty="0">
                <a:solidFill>
                  <a:srgbClr val="FF0000"/>
                </a:solidFill>
                <a:latin typeface="Franklin Gothic Book" pitchFamily="34" charset="0"/>
              </a:rPr>
              <a:t>ОБРАЗЕЦ</a:t>
            </a:r>
            <a:r>
              <a:rPr lang="ru-RU" sz="1000" dirty="0">
                <a:latin typeface="Franklin Gothic Book" pitchFamily="34" charset="0"/>
              </a:rPr>
              <a:t> заполнения</a:t>
            </a:r>
            <a:r>
              <a:rPr lang="ru-RU" sz="1000" dirty="0" smtClean="0">
                <a:latin typeface="Franklin Gothic Book" pitchFamily="34" charset="0"/>
              </a:rPr>
              <a:t>: </a:t>
            </a:r>
            <a:r>
              <a:rPr lang="ru-RU" sz="1000" b="1" dirty="0" smtClean="0">
                <a:latin typeface="Franklin Gothic Book" pitchFamily="34" charset="0"/>
              </a:rPr>
              <a:t>Подраздела </a:t>
            </a:r>
            <a:r>
              <a:rPr lang="ru-RU" sz="1000" b="1" dirty="0">
                <a:latin typeface="Franklin Gothic Book" pitchFamily="34" charset="0"/>
              </a:rPr>
              <a:t>5.1. Акции и иное участие в коммерческих организациях и </a:t>
            </a:r>
            <a:r>
              <a:rPr lang="ru-RU" sz="1000" b="1" dirty="0" smtClean="0">
                <a:latin typeface="Franklin Gothic Book" pitchFamily="34" charset="0"/>
              </a:rPr>
              <a:t>фондах</a:t>
            </a:r>
          </a:p>
          <a:p>
            <a:pPr algn="ctr"/>
            <a:endParaRPr lang="ru-RU" sz="1050" dirty="0" smtClean="0"/>
          </a:p>
          <a:p>
            <a:pPr algn="ctr"/>
            <a:endParaRPr lang="ru-RU" sz="1050" b="1" dirty="0"/>
          </a:p>
        </p:txBody>
      </p:sp>
      <p:pic>
        <p:nvPicPr>
          <p:cNvPr id="39" name="Рисунок 38">
            <a:extLst>
              <a:ext uri="{FF2B5EF4-FFF2-40B4-BE49-F238E27FC236}">
                <a16:creationId xmlns="" xmlns:a16="http://schemas.microsoft.com/office/drawing/2014/main" id="{3F50287E-C4A4-40CC-A225-15D07FEEB7A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9825" y="2352937"/>
            <a:ext cx="2897696" cy="72346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26450" y="3076405"/>
            <a:ext cx="2901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i="1" dirty="0">
                <a:solidFill>
                  <a:srgbClr val="FF0000"/>
                </a:solidFill>
                <a:latin typeface="Franklin Gothic Book" pitchFamily="34" charset="0"/>
              </a:rPr>
              <a:t>ОБРАЗЕЦ</a:t>
            </a:r>
            <a:r>
              <a:rPr lang="ru-RU" sz="1000" dirty="0">
                <a:latin typeface="Franklin Gothic Book" pitchFamily="34" charset="0"/>
              </a:rPr>
              <a:t> заполнения</a:t>
            </a:r>
            <a:r>
              <a:rPr lang="ru-RU" sz="1000" dirty="0" smtClean="0">
                <a:latin typeface="Franklin Gothic Book" pitchFamily="34" charset="0"/>
              </a:rPr>
              <a:t>: </a:t>
            </a:r>
            <a:r>
              <a:rPr lang="ru-RU" sz="1000" b="1" dirty="0" smtClean="0">
                <a:latin typeface="Franklin Gothic Book" pitchFamily="34" charset="0"/>
              </a:rPr>
              <a:t>Подраздела 5.2</a:t>
            </a:r>
            <a:r>
              <a:rPr lang="ru-RU" sz="1000" b="1" dirty="0">
                <a:latin typeface="Franklin Gothic Book" pitchFamily="34" charset="0"/>
              </a:rPr>
              <a:t>. </a:t>
            </a:r>
            <a:endParaRPr lang="ru-RU" sz="1000" b="1" dirty="0" smtClean="0">
              <a:latin typeface="Franklin Gothic Book" pitchFamily="34" charset="0"/>
            </a:endParaRPr>
          </a:p>
          <a:p>
            <a:pPr algn="ctr"/>
            <a:r>
              <a:rPr lang="ru-RU" sz="1000" b="1" dirty="0" smtClean="0">
                <a:latin typeface="Franklin Gothic Book" pitchFamily="34" charset="0"/>
              </a:rPr>
              <a:t>Иные </a:t>
            </a:r>
            <a:r>
              <a:rPr lang="ru-RU" sz="1000" b="1" dirty="0">
                <a:latin typeface="Franklin Gothic Book" pitchFamily="34" charset="0"/>
              </a:rPr>
              <a:t>ценные </a:t>
            </a:r>
            <a:r>
              <a:rPr lang="ru-RU" sz="1000" b="1" dirty="0" smtClean="0">
                <a:latin typeface="Franklin Gothic Book" pitchFamily="34" charset="0"/>
              </a:rPr>
              <a:t>бумаги</a:t>
            </a:r>
            <a:endParaRPr lang="ru-RU" sz="1050" b="1" dirty="0"/>
          </a:p>
        </p:txBody>
      </p:sp>
      <p:pic>
        <p:nvPicPr>
          <p:cNvPr id="41" name="Рисунок 40">
            <a:extLst>
              <a:ext uri="{FF2B5EF4-FFF2-40B4-BE49-F238E27FC236}">
                <a16:creationId xmlns="" xmlns:a16="http://schemas.microsoft.com/office/drawing/2014/main" id="{DF03D24D-7D45-4124-8874-D698A58CB0A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3594" y="3514656"/>
            <a:ext cx="2897696" cy="778440"/>
          </a:xfrm>
          <a:prstGeom prst="rect">
            <a:avLst/>
          </a:prstGeom>
        </p:spPr>
      </p:pic>
      <p:pic>
        <p:nvPicPr>
          <p:cNvPr id="1029" name="Picture 5" descr="C:\Users\A.Utemishev\Desktop\БУКЛЕТЫ, ПАМЯТКИ\depositphotos_92869910-stock-illustration-exclamation-danger-traffic-sign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037" y="2154189"/>
            <a:ext cx="683970" cy="683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543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3907" y="845237"/>
            <a:ext cx="3308957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b="1" i="1" u="sng" dirty="0" smtClean="0">
                <a:solidFill>
                  <a:srgbClr val="FF0000"/>
                </a:solidFill>
                <a:latin typeface="Franklin Gothic Book" pitchFamily="34" charset="0"/>
              </a:rPr>
              <a:t>Шаг  2</a:t>
            </a:r>
            <a:r>
              <a:rPr lang="ru-RU" sz="1050" b="1" i="1" dirty="0" smtClean="0">
                <a:solidFill>
                  <a:srgbClr val="FF0000"/>
                </a:solidFill>
                <a:latin typeface="Franklin Gothic Book" pitchFamily="34" charset="0"/>
              </a:rPr>
              <a:t>  </a:t>
            </a:r>
            <a:r>
              <a:rPr lang="ru-RU" sz="1050" b="1" i="1" dirty="0" smtClean="0">
                <a:latin typeface="Franklin Gothic Book" pitchFamily="34" charset="0"/>
              </a:rPr>
              <a:t>Ознакомиться </a:t>
            </a:r>
            <a:r>
              <a:rPr lang="ru-RU" sz="1050" b="1" i="1" dirty="0">
                <a:latin typeface="Franklin Gothic Book" pitchFamily="34" charset="0"/>
              </a:rPr>
              <a:t>с методическими </a:t>
            </a:r>
            <a:r>
              <a:rPr lang="ru-RU" sz="1050" b="1" i="1" dirty="0" smtClean="0">
                <a:latin typeface="Franklin Gothic Book" pitchFamily="34" charset="0"/>
              </a:rPr>
              <a:t>рекомендациями</a:t>
            </a:r>
          </a:p>
          <a:p>
            <a:endParaRPr lang="ru-RU" sz="1050" b="1" i="1" dirty="0" smtClean="0">
              <a:latin typeface="Franklin Gothic Book" pitchFamily="34" charset="0"/>
            </a:endParaRPr>
          </a:p>
          <a:p>
            <a:r>
              <a:rPr lang="en-US" sz="900" b="1" dirty="0" smtClean="0">
                <a:solidFill>
                  <a:srgbClr val="00B0F0"/>
                </a:solidFill>
                <a:latin typeface="Franklin Gothic Book" pitchFamily="34" charset="0"/>
              </a:rPr>
              <a:t>https</a:t>
            </a:r>
            <a:r>
              <a:rPr lang="en-US" sz="900" b="1" dirty="0">
                <a:solidFill>
                  <a:srgbClr val="00B0F0"/>
                </a:solidFill>
                <a:latin typeface="Franklin Gothic Book" pitchFamily="34" charset="0"/>
              </a:rPr>
              <a:t>://</a:t>
            </a:r>
            <a:r>
              <a:rPr lang="en-US" sz="900" b="1" dirty="0" smtClean="0">
                <a:solidFill>
                  <a:srgbClr val="00B0F0"/>
                </a:solidFill>
                <a:latin typeface="Franklin Gothic Book" pitchFamily="34" charset="0"/>
              </a:rPr>
              <a:t>mintrud.gov.ru/ministry/programms/anticorruption/9/5</a:t>
            </a:r>
            <a:endParaRPr lang="ru-RU" sz="900" b="1" dirty="0" smtClean="0">
              <a:solidFill>
                <a:srgbClr val="00B0F0"/>
              </a:solidFill>
              <a:latin typeface="Franklin Gothic Book" pitchFamily="34" charset="0"/>
            </a:endParaRPr>
          </a:p>
          <a:p>
            <a:r>
              <a:rPr lang="ru-RU" sz="900" b="1" dirty="0" smtClean="0">
                <a:latin typeface="Franklin Gothic Book" pitchFamily="34" charset="0"/>
              </a:rPr>
              <a:t>(раздел </a:t>
            </a:r>
            <a:r>
              <a:rPr lang="ru-RU" sz="900" b="1" dirty="0">
                <a:latin typeface="Franklin Gothic Book" pitchFamily="34" charset="0"/>
              </a:rPr>
              <a:t>«Декларационная кампания 2022</a:t>
            </a:r>
            <a:r>
              <a:rPr lang="ru-RU" sz="900" b="1" dirty="0" smtClean="0">
                <a:latin typeface="Franklin Gothic Book" pitchFamily="34" charset="0"/>
              </a:rPr>
              <a:t>»)</a:t>
            </a:r>
          </a:p>
          <a:p>
            <a:pPr algn="ctr"/>
            <a:endParaRPr lang="ru-RU" sz="900" b="1" dirty="0" smtClean="0">
              <a:latin typeface="Franklin Gothic Book" pitchFamily="34" charset="0"/>
            </a:endParaRPr>
          </a:p>
          <a:p>
            <a:r>
              <a:rPr lang="ru-RU" sz="1000" b="1" i="1" u="sng" dirty="0">
                <a:solidFill>
                  <a:srgbClr val="FF0000"/>
                </a:solidFill>
                <a:latin typeface="Franklin Gothic Book" pitchFamily="34" charset="0"/>
              </a:rPr>
              <a:t>Шаг  </a:t>
            </a:r>
            <a:r>
              <a:rPr lang="ru-RU" sz="1000" b="1" i="1" u="sng" dirty="0" smtClean="0">
                <a:solidFill>
                  <a:srgbClr val="FF0000"/>
                </a:solidFill>
                <a:latin typeface="Franklin Gothic Book" pitchFamily="34" charset="0"/>
              </a:rPr>
              <a:t>3</a:t>
            </a:r>
            <a:r>
              <a:rPr lang="ru-RU" sz="1000" b="1" i="1" dirty="0" smtClean="0">
                <a:solidFill>
                  <a:srgbClr val="FF0000"/>
                </a:solidFill>
                <a:latin typeface="Franklin Gothic Book" pitchFamily="34" charset="0"/>
              </a:rPr>
              <a:t>  </a:t>
            </a:r>
            <a:r>
              <a:rPr lang="ru-RU" sz="1050" b="1" i="1" dirty="0" smtClean="0">
                <a:latin typeface="Franklin Gothic Book" pitchFamily="34" charset="0"/>
              </a:rPr>
              <a:t>Подготовить </a:t>
            </a:r>
            <a:r>
              <a:rPr lang="ru-RU" sz="1050" b="1" i="1" dirty="0">
                <a:latin typeface="Franklin Gothic Book" pitchFamily="34" charset="0"/>
              </a:rPr>
              <a:t>правоустанавливающие документы</a:t>
            </a:r>
            <a:r>
              <a:rPr lang="ru-RU" sz="1000" b="1" i="1" dirty="0" smtClean="0">
                <a:solidFill>
                  <a:srgbClr val="FF0000"/>
                </a:solidFill>
                <a:latin typeface="Franklin Gothic Book" pitchFamily="34" charset="0"/>
              </a:rPr>
              <a:t> </a:t>
            </a:r>
            <a:r>
              <a:rPr lang="ru-RU" sz="1000" b="1" i="1" dirty="0" smtClean="0">
                <a:latin typeface="Franklin Gothic Book" pitchFamily="34" charset="0"/>
              </a:rPr>
              <a:t>и иные подтверждающие документы</a:t>
            </a:r>
            <a:endParaRPr lang="ru-RU" sz="1000" dirty="0">
              <a:latin typeface="Franklin Gothic Book" pitchFamily="34" charset="0"/>
            </a:endParaRPr>
          </a:p>
          <a:p>
            <a:pPr algn="ctr"/>
            <a:endParaRPr lang="ru-RU" sz="1050" b="1" dirty="0" smtClean="0">
              <a:latin typeface="Franklin Gothic Book" pitchFamily="34" charset="0"/>
            </a:endParaRPr>
          </a:p>
          <a:p>
            <a:pPr algn="ctr"/>
            <a:r>
              <a:rPr lang="ru-RU" sz="1050" b="1" dirty="0" smtClean="0">
                <a:latin typeface="Franklin Gothic Book" pitchFamily="34" charset="0"/>
              </a:rPr>
              <a:t>Для </a:t>
            </a:r>
            <a:r>
              <a:rPr lang="ru-RU" sz="1050" b="1" dirty="0">
                <a:latin typeface="Franklin Gothic Book" pitchFamily="34" charset="0"/>
              </a:rPr>
              <a:t>заполнения </a:t>
            </a:r>
            <a:r>
              <a:rPr lang="ru-RU" sz="1050" b="1" u="sng" dirty="0">
                <a:latin typeface="Franklin Gothic Book" pitchFamily="34" charset="0"/>
              </a:rPr>
              <a:t>РАЗДЕЛА </a:t>
            </a:r>
            <a:r>
              <a:rPr lang="ru-RU" sz="1050" b="1" u="sng" dirty="0" smtClean="0">
                <a:latin typeface="Franklin Gothic Book" pitchFamily="34" charset="0"/>
              </a:rPr>
              <a:t>1</a:t>
            </a:r>
            <a:r>
              <a:rPr lang="ru-RU" sz="1050" b="1" dirty="0" smtClean="0">
                <a:latin typeface="Franklin Gothic Book" pitchFamily="34" charset="0"/>
              </a:rPr>
              <a:t> </a:t>
            </a:r>
          </a:p>
          <a:p>
            <a:pPr algn="ctr"/>
            <a:r>
              <a:rPr lang="ru-RU" sz="1050" b="1" dirty="0" smtClean="0">
                <a:latin typeface="Franklin Gothic Book" pitchFamily="34" charset="0"/>
              </a:rPr>
              <a:t>«</a:t>
            </a:r>
            <a:r>
              <a:rPr lang="ru-RU" sz="1050" b="1" dirty="0">
                <a:latin typeface="Franklin Gothic Book" pitchFamily="34" charset="0"/>
              </a:rPr>
              <a:t>Сведения о доходах</a:t>
            </a:r>
            <a:r>
              <a:rPr lang="ru-RU" sz="1050" b="1" dirty="0" smtClean="0">
                <a:latin typeface="Franklin Gothic Book" pitchFamily="34" charset="0"/>
              </a:rPr>
              <a:t>» </a:t>
            </a:r>
            <a:r>
              <a:rPr lang="ru-RU" sz="900" b="1" i="1" u="sng" dirty="0" smtClean="0">
                <a:solidFill>
                  <a:srgbClr val="FF0000"/>
                </a:solidFill>
                <a:latin typeface="Franklin Gothic Book" pitchFamily="34" charset="0"/>
              </a:rPr>
              <a:t>НЕОБХОДИМО</a:t>
            </a:r>
            <a:r>
              <a:rPr lang="ru-RU" sz="900" dirty="0" smtClean="0">
                <a:latin typeface="Franklin Gothic Book" pitchFamily="34" charset="0"/>
              </a:rPr>
              <a:t>  собрать </a:t>
            </a:r>
            <a:r>
              <a:rPr lang="ru-RU" sz="900" dirty="0">
                <a:latin typeface="Franklin Gothic Book" pitchFamily="34" charset="0"/>
              </a:rPr>
              <a:t>сведения о доходах с места работы, фонде социального страхования, пенсионном фонде, в банке и иных </a:t>
            </a:r>
            <a:r>
              <a:rPr lang="ru-RU" sz="900" dirty="0" smtClean="0">
                <a:latin typeface="Franklin Gothic Book" pitchFamily="34" charset="0"/>
              </a:rPr>
              <a:t>организациях</a:t>
            </a:r>
          </a:p>
          <a:p>
            <a:r>
              <a:rPr lang="ru-RU" sz="900" dirty="0" smtClean="0">
                <a:latin typeface="Franklin Gothic Book" pitchFamily="34" charset="0"/>
              </a:rPr>
              <a:t>  </a:t>
            </a:r>
          </a:p>
          <a:p>
            <a:r>
              <a:rPr lang="ru-RU" sz="900" dirty="0" smtClean="0">
                <a:latin typeface="Franklin Gothic Book" pitchFamily="34" charset="0"/>
              </a:rPr>
              <a:t>справка 2-НДФЛ                                        Органы социальной</a:t>
            </a:r>
          </a:p>
          <a:p>
            <a:r>
              <a:rPr lang="ru-RU" sz="900" dirty="0" smtClean="0">
                <a:latin typeface="Franklin Gothic Book" pitchFamily="34" charset="0"/>
              </a:rPr>
              <a:t> с места работы                 ФСС                 защиты населения</a:t>
            </a:r>
            <a:endParaRPr lang="ru-RU" sz="900" dirty="0">
              <a:latin typeface="Franklin Gothic Boo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03118" y="111883"/>
            <a:ext cx="2989971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 smtClean="0">
                <a:latin typeface="Franklin Gothic Book" pitchFamily="34" charset="0"/>
              </a:rPr>
              <a:t>РАЗДЕЛ  2</a:t>
            </a:r>
            <a:r>
              <a:rPr lang="ru-RU" sz="1050" b="1" dirty="0" smtClean="0">
                <a:latin typeface="Franklin Gothic Book" pitchFamily="34" charset="0"/>
              </a:rPr>
              <a:t> «Сведения </a:t>
            </a:r>
            <a:r>
              <a:rPr lang="ru-RU" sz="1050" b="1" dirty="0">
                <a:latin typeface="Franklin Gothic Book" pitchFamily="34" charset="0"/>
              </a:rPr>
              <a:t>о </a:t>
            </a:r>
            <a:r>
              <a:rPr lang="ru-RU" sz="1050" b="1" i="1" u="sng" dirty="0">
                <a:solidFill>
                  <a:srgbClr val="FF0000"/>
                </a:solidFill>
                <a:latin typeface="Franklin Gothic Book" pitchFamily="34" charset="0"/>
              </a:rPr>
              <a:t>расходах</a:t>
            </a:r>
            <a:r>
              <a:rPr lang="ru-RU" sz="1050" b="1" dirty="0" smtClean="0">
                <a:latin typeface="Franklin Gothic Book" pitchFamily="34" charset="0"/>
              </a:rPr>
              <a:t>» </a:t>
            </a:r>
            <a:r>
              <a:rPr lang="ru-RU" sz="900" b="1" i="1" u="sng" dirty="0" smtClean="0">
                <a:latin typeface="Franklin Gothic Book" pitchFamily="34" charset="0"/>
              </a:rPr>
              <a:t>НЕОБХОДИМО</a:t>
            </a:r>
            <a:r>
              <a:rPr lang="ru-RU" sz="900" dirty="0" smtClean="0">
                <a:latin typeface="Franklin Gothic Book" pitchFamily="34" charset="0"/>
              </a:rPr>
              <a:t>  заполнить </a:t>
            </a:r>
            <a:r>
              <a:rPr lang="ru-RU" sz="900" dirty="0">
                <a:latin typeface="Franklin Gothic Book" pitchFamily="34" charset="0"/>
              </a:rPr>
              <a:t>В ТОМ СЛУЧАЕ, если расходы по сделкам превысили совместный доход супругов </a:t>
            </a:r>
            <a:r>
              <a:rPr lang="ru-RU" sz="900" dirty="0" smtClean="0">
                <a:latin typeface="Franklin Gothic Book" pitchFamily="34" charset="0"/>
              </a:rPr>
              <a:t>за </a:t>
            </a:r>
          </a:p>
          <a:p>
            <a:pPr algn="ctr"/>
            <a:r>
              <a:rPr lang="ru-RU" sz="900" u="sng" dirty="0" smtClean="0">
                <a:latin typeface="Franklin Gothic Book" pitchFamily="34" charset="0"/>
              </a:rPr>
              <a:t>3 </a:t>
            </a:r>
            <a:r>
              <a:rPr lang="ru-RU" sz="900" u="sng" dirty="0">
                <a:latin typeface="Franklin Gothic Book" pitchFamily="34" charset="0"/>
              </a:rPr>
              <a:t>предшествующие </a:t>
            </a:r>
            <a:r>
              <a:rPr lang="ru-RU" sz="900" u="sng" dirty="0" smtClean="0">
                <a:latin typeface="Franklin Gothic Book" pitchFamily="34" charset="0"/>
              </a:rPr>
              <a:t>года</a:t>
            </a:r>
            <a:endParaRPr lang="ru-RU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3379314" y="4580570"/>
            <a:ext cx="317625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i="1" u="sng" dirty="0">
                <a:solidFill>
                  <a:srgbClr val="FF0000"/>
                </a:solidFill>
                <a:latin typeface="Franklin Gothic Book" pitchFamily="34" charset="0"/>
              </a:rPr>
              <a:t>ОБРАЗЕЦ</a:t>
            </a:r>
            <a:r>
              <a:rPr lang="ru-RU" sz="1050" dirty="0">
                <a:latin typeface="Franklin Gothic Book" pitchFamily="34" charset="0"/>
              </a:rPr>
              <a:t>  заполнения</a:t>
            </a:r>
            <a:r>
              <a:rPr lang="ru-RU" sz="1050" dirty="0" smtClean="0">
                <a:latin typeface="Franklin Gothic Book" pitchFamily="34" charset="0"/>
              </a:rPr>
              <a:t>: </a:t>
            </a:r>
            <a:r>
              <a:rPr lang="ru-RU" sz="1050" b="1" u="sng" dirty="0" smtClean="0">
                <a:latin typeface="Franklin Gothic Book" pitchFamily="34" charset="0"/>
              </a:rPr>
              <a:t>Подраздела 3.3</a:t>
            </a:r>
            <a:r>
              <a:rPr lang="ru-RU" sz="1050" b="1" dirty="0" smtClean="0">
                <a:latin typeface="Franklin Gothic Book" pitchFamily="34" charset="0"/>
              </a:rPr>
              <a:t> «Цифровые финансовые активы, цифровые права, включающие одновременно цифровые финансовые активы и иные цифровые права»</a:t>
            </a:r>
            <a:br>
              <a:rPr lang="ru-RU" sz="1050" b="1" dirty="0" smtClean="0">
                <a:latin typeface="Franklin Gothic Book" pitchFamily="34" charset="0"/>
              </a:rPr>
            </a:br>
            <a:endParaRPr lang="ru-RU" sz="900" dirty="0" smtClean="0">
              <a:latin typeface="Franklin Gothic Book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88" y="3316510"/>
            <a:ext cx="636537" cy="503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463" y="3338227"/>
            <a:ext cx="641265" cy="50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121" y="3326800"/>
            <a:ext cx="607087" cy="49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67" y="4077248"/>
            <a:ext cx="595958" cy="553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028" y="4108155"/>
            <a:ext cx="684699" cy="516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117" y="4067297"/>
            <a:ext cx="607087" cy="542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050" y="1181407"/>
            <a:ext cx="489782" cy="456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786566" y="1114621"/>
            <a:ext cx="115212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/>
              <a:t>-</a:t>
            </a:r>
            <a:r>
              <a:rPr lang="ru-RU" sz="1000" b="1" dirty="0" smtClean="0"/>
              <a:t>2019</a:t>
            </a:r>
            <a:endParaRPr lang="ru-RU" sz="1000" dirty="0"/>
          </a:p>
          <a:p>
            <a:r>
              <a:rPr lang="ru-RU" sz="1000" dirty="0"/>
              <a:t>-</a:t>
            </a:r>
            <a:r>
              <a:rPr lang="ru-RU" sz="1000" b="1" dirty="0" smtClean="0"/>
              <a:t>2020</a:t>
            </a:r>
            <a:endParaRPr lang="ru-RU" sz="1000" dirty="0"/>
          </a:p>
          <a:p>
            <a:r>
              <a:rPr lang="ru-RU" sz="1000" dirty="0"/>
              <a:t>-</a:t>
            </a:r>
            <a:r>
              <a:rPr lang="ru-RU" sz="1000" b="1" dirty="0" smtClean="0"/>
              <a:t>2021</a:t>
            </a:r>
            <a:endParaRPr lang="ru-RU" sz="1000" dirty="0"/>
          </a:p>
        </p:txBody>
      </p:sp>
      <p:sp>
        <p:nvSpPr>
          <p:cNvPr id="6" name="Половина рамки 5"/>
          <p:cNvSpPr/>
          <p:nvPr/>
        </p:nvSpPr>
        <p:spPr>
          <a:xfrm rot="7838597">
            <a:off x="4367983" y="1295237"/>
            <a:ext cx="312129" cy="271982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34419" y="1715885"/>
            <a:ext cx="302115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b="1" u="sng" dirty="0" smtClean="0">
                <a:latin typeface="Franklin Gothic Book" pitchFamily="34" charset="0"/>
              </a:rPr>
              <a:t>РАЗДЕЛ 3 </a:t>
            </a:r>
            <a:r>
              <a:rPr lang="ru-RU" sz="1050" b="1" dirty="0" smtClean="0">
                <a:latin typeface="Franklin Gothic Book" pitchFamily="34" charset="0"/>
              </a:rPr>
              <a:t> «</a:t>
            </a:r>
            <a:r>
              <a:rPr lang="ru-RU" sz="1050" b="1" dirty="0">
                <a:latin typeface="Franklin Gothic Book" pitchFamily="34" charset="0"/>
              </a:rPr>
              <a:t>Сведения об имуществе</a:t>
            </a:r>
            <a:r>
              <a:rPr lang="ru-RU" sz="1050" b="1" dirty="0" smtClean="0">
                <a:latin typeface="Franklin Gothic Book" pitchFamily="34" charset="0"/>
              </a:rPr>
              <a:t>»</a:t>
            </a:r>
            <a:endParaRPr lang="ru-RU" sz="1050" b="1" dirty="0">
              <a:latin typeface="Franklin Gothic Book" pitchFamily="34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850" y="1950402"/>
            <a:ext cx="393719" cy="436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043" y="2091732"/>
            <a:ext cx="584046" cy="569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126" y="3412382"/>
            <a:ext cx="628740" cy="57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46299" y="4710233"/>
            <a:ext cx="3284172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dirty="0">
                <a:latin typeface="Franklin Gothic Book" pitchFamily="34" charset="0"/>
              </a:rPr>
              <a:t>В данном разделе </a:t>
            </a:r>
            <a:r>
              <a:rPr lang="ru-RU" sz="900" b="1" u="sng" dirty="0" smtClean="0">
                <a:solidFill>
                  <a:srgbClr val="FF0000"/>
                </a:solidFill>
                <a:latin typeface="Franklin Gothic Book" pitchFamily="34" charset="0"/>
              </a:rPr>
              <a:t>НЕОБХОДИМО</a:t>
            </a:r>
            <a:r>
              <a:rPr lang="ru-RU" sz="900" b="1" dirty="0" smtClean="0">
                <a:latin typeface="Franklin Gothic Book" pitchFamily="34" charset="0"/>
              </a:rPr>
              <a:t>  </a:t>
            </a:r>
            <a:r>
              <a:rPr lang="ru-RU" sz="900" dirty="0" smtClean="0">
                <a:latin typeface="Franklin Gothic Book" pitchFamily="34" charset="0"/>
              </a:rPr>
              <a:t>указать доходы полученные: </a:t>
            </a:r>
          </a:p>
          <a:p>
            <a:pPr algn="ctr"/>
            <a:r>
              <a:rPr lang="ru-RU" sz="900" dirty="0" smtClean="0">
                <a:latin typeface="Franklin Gothic Book" pitchFamily="34" charset="0"/>
              </a:rPr>
              <a:t>по основному месту работы; от педагогической и научной деятельности; процент от вкладов в банках и иных кредитных организациях; от ценных бумаг и долей участия в коммерческих организациях; социальные выплаты; </a:t>
            </a:r>
          </a:p>
          <a:p>
            <a:pPr algn="ctr"/>
            <a:r>
              <a:rPr lang="ru-RU" sz="900" dirty="0" smtClean="0">
                <a:latin typeface="Franklin Gothic Book" pitchFamily="34" charset="0"/>
              </a:rPr>
              <a:t>иные доходы (</a:t>
            </a:r>
            <a:r>
              <a:rPr lang="ru-RU" sz="900" dirty="0" err="1" smtClean="0">
                <a:latin typeface="Franklin Gothic Book" pitchFamily="34" charset="0"/>
              </a:rPr>
              <a:t>п.п</a:t>
            </a:r>
            <a:r>
              <a:rPr lang="ru-RU" sz="900" dirty="0" smtClean="0">
                <a:latin typeface="Franklin Gothic Book" pitchFamily="34" charset="0"/>
              </a:rPr>
              <a:t>. 41-59 Методических рекомендаций) </a:t>
            </a:r>
            <a:endParaRPr lang="ru-RU" sz="900" dirty="0"/>
          </a:p>
          <a:p>
            <a:pPr algn="ctr"/>
            <a:endParaRPr lang="ru-RU" sz="900" dirty="0" smtClean="0">
              <a:latin typeface="Franklin Gothic Book" pitchFamily="34" charset="0"/>
            </a:endParaRPr>
          </a:p>
          <a:p>
            <a:pPr algn="ctr"/>
            <a:r>
              <a:rPr lang="ru-RU" sz="900" dirty="0" smtClean="0">
                <a:latin typeface="Franklin Gothic Book" pitchFamily="34" charset="0"/>
              </a:rPr>
              <a:t>Также </a:t>
            </a:r>
            <a:r>
              <a:rPr lang="ru-RU" sz="900" b="1" u="sng" dirty="0" smtClean="0">
                <a:solidFill>
                  <a:srgbClr val="FF0000"/>
                </a:solidFill>
                <a:latin typeface="Franklin Gothic Book" pitchFamily="34" charset="0"/>
              </a:rPr>
              <a:t>НЕ ЗАБУДЬТЕ</a:t>
            </a:r>
            <a:r>
              <a:rPr lang="ru-RU" sz="900" dirty="0" smtClean="0">
                <a:latin typeface="Franklin Gothic Book" pitchFamily="34" charset="0"/>
              </a:rPr>
              <a:t>  указать </a:t>
            </a:r>
            <a:r>
              <a:rPr lang="ru-RU" sz="900" dirty="0">
                <a:latin typeface="Franklin Gothic Book" pitchFamily="34" charset="0"/>
              </a:rPr>
              <a:t>доходы </a:t>
            </a:r>
            <a:r>
              <a:rPr lang="ru-RU" sz="900" dirty="0" smtClean="0">
                <a:latin typeface="Franklin Gothic Book" pitchFamily="34" charset="0"/>
              </a:rPr>
              <a:t>от </a:t>
            </a:r>
            <a:r>
              <a:rPr lang="ru-RU" sz="900" dirty="0">
                <a:latin typeface="Franklin Gothic Book" pitchFamily="34" charset="0"/>
              </a:rPr>
              <a:t>продажи недвижимого имущества, транспортных средств, сельскохозяйственной техники, прицепов к  ТС</a:t>
            </a:r>
            <a:r>
              <a:rPr lang="ru-RU" sz="900" dirty="0" smtClean="0">
                <a:latin typeface="Franklin Gothic Book" pitchFamily="34" charset="0"/>
              </a:rPr>
              <a:t>, сумму </a:t>
            </a:r>
            <a:r>
              <a:rPr lang="ru-RU" sz="900" dirty="0">
                <a:latin typeface="Franklin Gothic Book" pitchFamily="34" charset="0"/>
              </a:rPr>
              <a:t>денежных средств, полученных в дар, а также в виде материнского капитала (если он «обналичен» в отчетном периоде</a:t>
            </a:r>
            <a:r>
              <a:rPr lang="ru-RU" sz="900" dirty="0" smtClean="0">
                <a:latin typeface="Franklin Gothic Book" pitchFamily="34" charset="0"/>
              </a:rPr>
              <a:t>) </a:t>
            </a:r>
          </a:p>
          <a:p>
            <a:pPr algn="ctr"/>
            <a:r>
              <a:rPr lang="ru-RU" sz="900" dirty="0" smtClean="0">
                <a:latin typeface="Franklin Gothic Book" pitchFamily="34" charset="0"/>
              </a:rPr>
              <a:t>(п. 60 Методических рекомендаций)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469145" y="4854547"/>
            <a:ext cx="28755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9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632363" y="144623"/>
            <a:ext cx="31762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i="1" u="sng" dirty="0">
                <a:solidFill>
                  <a:srgbClr val="FF0000"/>
                </a:solidFill>
                <a:latin typeface="Franklin Gothic Book" pitchFamily="34" charset="0"/>
              </a:rPr>
              <a:t>ОБРАЗЕЦ</a:t>
            </a:r>
            <a:r>
              <a:rPr lang="ru-RU" sz="1000" dirty="0">
                <a:latin typeface="Franklin Gothic Book" pitchFamily="34" charset="0"/>
              </a:rPr>
              <a:t>  заполнения: </a:t>
            </a:r>
            <a:r>
              <a:rPr lang="ru-RU" sz="1000" b="1" u="sng" dirty="0" smtClean="0">
                <a:latin typeface="Franklin Gothic Book" pitchFamily="34" charset="0"/>
              </a:rPr>
              <a:t>Подраздел 3.4 </a:t>
            </a:r>
          </a:p>
          <a:p>
            <a:pPr algn="ctr"/>
            <a:r>
              <a:rPr lang="ru-RU" sz="1000" b="1" dirty="0" smtClean="0">
                <a:latin typeface="Franklin Gothic Book" pitchFamily="34" charset="0"/>
              </a:rPr>
              <a:t>«Утилитарные </a:t>
            </a:r>
            <a:r>
              <a:rPr lang="ru-RU" sz="1000" b="1" dirty="0">
                <a:latin typeface="Franklin Gothic Book" pitchFamily="34" charset="0"/>
              </a:rPr>
              <a:t>цифровые </a:t>
            </a:r>
            <a:r>
              <a:rPr lang="ru-RU" sz="1000" b="1" dirty="0" smtClean="0">
                <a:latin typeface="Franklin Gothic Book" pitchFamily="34" charset="0"/>
              </a:rPr>
              <a:t>права» </a:t>
            </a:r>
            <a:endParaRPr lang="ru-RU" sz="1050" b="1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6749360" y="1960795"/>
            <a:ext cx="301972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b="1" i="1" u="sng" dirty="0">
                <a:solidFill>
                  <a:srgbClr val="FF0000"/>
                </a:solidFill>
                <a:latin typeface="Franklin Gothic Book" pitchFamily="34" charset="0"/>
              </a:rPr>
              <a:t>ОБРАЗЕЦ</a:t>
            </a:r>
            <a:r>
              <a:rPr lang="ru-RU" sz="1050" dirty="0">
                <a:latin typeface="Franklin Gothic Book" pitchFamily="34" charset="0"/>
              </a:rPr>
              <a:t>  заполнения</a:t>
            </a:r>
            <a:r>
              <a:rPr lang="ru-RU" sz="1050" dirty="0" smtClean="0">
                <a:latin typeface="Franklin Gothic Book" pitchFamily="34" charset="0"/>
              </a:rPr>
              <a:t>: </a:t>
            </a:r>
            <a:r>
              <a:rPr lang="ru-RU" sz="1050" b="1" u="sng" dirty="0" smtClean="0">
                <a:latin typeface="Franklin Gothic Book" pitchFamily="34" charset="0"/>
              </a:rPr>
              <a:t>Подраздела 3.5 </a:t>
            </a:r>
          </a:p>
          <a:p>
            <a:pPr algn="ctr"/>
            <a:r>
              <a:rPr lang="ru-RU" sz="1050" b="1" dirty="0" smtClean="0">
                <a:latin typeface="Franklin Gothic Book" pitchFamily="34" charset="0"/>
              </a:rPr>
              <a:t>«Цифровая валюта»</a:t>
            </a:r>
            <a:endParaRPr lang="ru-RU" sz="900" dirty="0" smtClean="0"/>
          </a:p>
        </p:txBody>
      </p:sp>
      <p:sp>
        <p:nvSpPr>
          <p:cNvPr id="29" name="Прямоугольник 28"/>
          <p:cNvSpPr/>
          <p:nvPr/>
        </p:nvSpPr>
        <p:spPr>
          <a:xfrm>
            <a:off x="155887" y="3850965"/>
            <a:ext cx="292186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/>
              <a:t>   </a:t>
            </a:r>
            <a:r>
              <a:rPr lang="ru-RU" sz="1000" dirty="0" smtClean="0">
                <a:latin typeface="Franklin Gothic Book" pitchFamily="34" charset="0"/>
              </a:rPr>
              <a:t>ФНС                       БАНК                       ПФР</a:t>
            </a:r>
            <a:endParaRPr lang="ru-RU" sz="1000" dirty="0">
              <a:latin typeface="Franklin Gothic Book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08779" y="781297"/>
            <a:ext cx="27838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latin typeface="Franklin Gothic Book" pitchFamily="34" charset="0"/>
              </a:rPr>
              <a:t> Стоимость           Сумма </a:t>
            </a:r>
            <a:r>
              <a:rPr lang="ru-RU" sz="1000" b="1" dirty="0">
                <a:latin typeface="Franklin Gothic Book" pitchFamily="34" charset="0"/>
              </a:rPr>
              <a:t>доходов</a:t>
            </a:r>
          </a:p>
          <a:p>
            <a:r>
              <a:rPr lang="ru-RU" sz="1000" b="1" dirty="0" smtClean="0"/>
              <a:t>  объекта</a:t>
            </a:r>
            <a:endParaRPr lang="ru-RU" sz="10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6749360" y="3700178"/>
            <a:ext cx="302433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b="1" dirty="0" smtClean="0">
                <a:latin typeface="Franklin Gothic Book" pitchFamily="34" charset="0"/>
              </a:rPr>
              <a:t>Для заполнения </a:t>
            </a:r>
            <a:r>
              <a:rPr lang="ru-RU" sz="1050" b="1" u="sng" dirty="0" smtClean="0">
                <a:latin typeface="Franklin Gothic Book" pitchFamily="34" charset="0"/>
              </a:rPr>
              <a:t>РАЗДЕЛА  4</a:t>
            </a:r>
            <a:r>
              <a:rPr lang="ru-RU" sz="1050" b="1" dirty="0" smtClean="0">
                <a:latin typeface="Franklin Gothic Book" pitchFamily="34" charset="0"/>
              </a:rPr>
              <a:t> </a:t>
            </a:r>
          </a:p>
          <a:p>
            <a:pPr algn="ctr"/>
            <a:r>
              <a:rPr lang="ru-RU" sz="1050" b="1" dirty="0" smtClean="0">
                <a:latin typeface="Franklin Gothic Book" pitchFamily="34" charset="0"/>
              </a:rPr>
              <a:t>«</a:t>
            </a:r>
            <a:r>
              <a:rPr lang="ru-RU" sz="1050" b="1" dirty="0">
                <a:latin typeface="Franklin Gothic Book" pitchFamily="34" charset="0"/>
              </a:rPr>
              <a:t>Сведения о счетах в банках» </a:t>
            </a:r>
            <a:endParaRPr lang="ru-RU" sz="1050" b="1" dirty="0" smtClean="0">
              <a:latin typeface="Franklin Gothic Book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874259" y="4063902"/>
            <a:ext cx="29226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i="1" u="sng" dirty="0" smtClean="0">
                <a:solidFill>
                  <a:srgbClr val="FF0000"/>
                </a:solidFill>
                <a:latin typeface="Franklin Gothic Book" pitchFamily="34" charset="0"/>
              </a:rPr>
              <a:t>НЕОБХОДИМО</a:t>
            </a:r>
            <a:r>
              <a:rPr lang="ru-RU" sz="900" b="1" i="1" dirty="0" smtClean="0">
                <a:solidFill>
                  <a:srgbClr val="FF0000"/>
                </a:solidFill>
                <a:latin typeface="Franklin Gothic Book" pitchFamily="34" charset="0"/>
              </a:rPr>
              <a:t>  </a:t>
            </a:r>
            <a:r>
              <a:rPr lang="ru-RU" sz="900" dirty="0" smtClean="0">
                <a:latin typeface="Franklin Gothic Book" pitchFamily="34" charset="0"/>
              </a:rPr>
              <a:t>запросить в </a:t>
            </a:r>
            <a:r>
              <a:rPr lang="ru-RU" sz="900" dirty="0">
                <a:latin typeface="Franklin Gothic Book" pitchFamily="34" charset="0"/>
              </a:rPr>
              <a:t>каждом банке, клиентом </a:t>
            </a:r>
            <a:r>
              <a:rPr lang="ru-RU" sz="900" dirty="0" smtClean="0">
                <a:latin typeface="Franklin Gothic Book" pitchFamily="34" charset="0"/>
              </a:rPr>
              <a:t>которого Вы </a:t>
            </a:r>
            <a:r>
              <a:rPr lang="ru-RU" sz="900" dirty="0">
                <a:latin typeface="Franklin Gothic Book" pitchFamily="34" charset="0"/>
              </a:rPr>
              <a:t>являетесь, справку о наличии счетов и остатке </a:t>
            </a:r>
            <a:r>
              <a:rPr lang="ru-RU" sz="900" dirty="0" smtClean="0">
                <a:latin typeface="Franklin Gothic Book" pitchFamily="34" charset="0"/>
              </a:rPr>
              <a:t>на </a:t>
            </a:r>
            <a:r>
              <a:rPr lang="ru-RU" sz="900" dirty="0">
                <a:latin typeface="Franklin Gothic Book" pitchFamily="34" charset="0"/>
              </a:rPr>
              <a:t>них денежных средств на </a:t>
            </a:r>
            <a:r>
              <a:rPr lang="ru-RU" sz="900" i="1" dirty="0" smtClean="0">
                <a:solidFill>
                  <a:srgbClr val="FF0000"/>
                </a:solidFill>
                <a:latin typeface="Franklin Gothic Book" pitchFamily="34" charset="0"/>
              </a:rPr>
              <a:t>31.12.2021</a:t>
            </a:r>
            <a:endParaRPr lang="ru-RU" sz="900" i="1" dirty="0">
              <a:solidFill>
                <a:srgbClr val="FF0000"/>
              </a:solidFill>
              <a:latin typeface="Franklin Gothic Book" pitchFamily="34" charset="0"/>
            </a:endParaRPr>
          </a:p>
          <a:p>
            <a:pPr algn="ctr"/>
            <a:endParaRPr lang="ru-RU" sz="900" dirty="0" smtClean="0">
              <a:latin typeface="Franklin Gothic Book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927639" y="6134527"/>
            <a:ext cx="2810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i="1" u="sng" dirty="0" smtClean="0">
                <a:solidFill>
                  <a:srgbClr val="FF0000"/>
                </a:solidFill>
                <a:latin typeface="Franklin Gothic Book" pitchFamily="34" charset="0"/>
              </a:rPr>
              <a:t>ВСПОМНИТЕ</a:t>
            </a:r>
            <a:r>
              <a:rPr lang="ru-RU" sz="900" dirty="0" smtClean="0">
                <a:latin typeface="Franklin Gothic Book" pitchFamily="34" charset="0"/>
              </a:rPr>
              <a:t> </a:t>
            </a:r>
            <a:r>
              <a:rPr lang="ru-RU" sz="900" dirty="0">
                <a:latin typeface="Franklin Gothic Book" pitchFamily="34" charset="0"/>
              </a:rPr>
              <a:t>заключали ли Вы                                     ранее кредитные договоры с банками,  приобретали ли в «кредит» бытовую   технику, одежду и т.д., Возможно </a:t>
            </a:r>
            <a:r>
              <a:rPr lang="ru-RU" sz="900">
                <a:latin typeface="Franklin Gothic Book" pitchFamily="34" charset="0"/>
              </a:rPr>
              <a:t>счет </a:t>
            </a:r>
            <a:r>
              <a:rPr lang="ru-RU" sz="900" smtClean="0">
                <a:latin typeface="Franklin Gothic Book" pitchFamily="34" charset="0"/>
              </a:rPr>
              <a:t>в </a:t>
            </a:r>
            <a:r>
              <a:rPr lang="ru-RU" sz="900" dirty="0">
                <a:latin typeface="Franklin Gothic Book" pitchFamily="34" charset="0"/>
              </a:rPr>
              <a:t>банке не </a:t>
            </a:r>
            <a:r>
              <a:rPr lang="ru-RU" sz="900" dirty="0" smtClean="0">
                <a:latin typeface="Franklin Gothic Book" pitchFamily="34" charset="0"/>
              </a:rPr>
              <a:t>закрыт</a:t>
            </a:r>
            <a:endParaRPr lang="ru-RU" sz="900" dirty="0">
              <a:latin typeface="Franklin Gothic Book" pitchFamily="34" charset="0"/>
            </a:endParaRPr>
          </a:p>
        </p:txBody>
      </p:sp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827" y="5324467"/>
            <a:ext cx="3026746" cy="140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172" y="2376293"/>
            <a:ext cx="2996915" cy="1342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173" y="616115"/>
            <a:ext cx="3011424" cy="1288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Прямоугольник 34"/>
          <p:cNvSpPr/>
          <p:nvPr/>
        </p:nvSpPr>
        <p:spPr>
          <a:xfrm>
            <a:off x="6822480" y="4519840"/>
            <a:ext cx="2184965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b="1" u="sng" dirty="0" smtClean="0"/>
              <a:t>В </a:t>
            </a:r>
            <a:r>
              <a:rPr lang="ru-RU" sz="1050" b="1" u="sng" dirty="0"/>
              <a:t>разделе 4</a:t>
            </a:r>
            <a:r>
              <a:rPr lang="ru-RU" sz="1050" b="1" dirty="0"/>
              <a:t> </a:t>
            </a:r>
            <a:endParaRPr lang="ru-RU" sz="1050" b="1" dirty="0" smtClean="0"/>
          </a:p>
          <a:p>
            <a:pPr algn="ctr"/>
            <a:r>
              <a:rPr lang="ru-RU" sz="1050" b="1" dirty="0" smtClean="0"/>
              <a:t>указываются </a:t>
            </a:r>
            <a:r>
              <a:rPr lang="ru-RU" sz="1050" b="1" dirty="0"/>
              <a:t>сведения </a:t>
            </a:r>
            <a:r>
              <a:rPr lang="ru-RU" sz="1050" b="1" dirty="0" smtClean="0"/>
              <a:t>о действующих счетах, </a:t>
            </a:r>
            <a:r>
              <a:rPr lang="ru-RU" sz="1050" b="1" dirty="0"/>
              <a:t>открытых в банках на </a:t>
            </a:r>
            <a:r>
              <a:rPr lang="ru-RU" sz="1050" b="1" i="1" dirty="0" smtClean="0">
                <a:solidFill>
                  <a:srgbClr val="FF0000"/>
                </a:solidFill>
              </a:rPr>
              <a:t>31.12.2021 </a:t>
            </a:r>
            <a:endParaRPr lang="ru-RU" sz="1050" b="1" i="1" dirty="0">
              <a:solidFill>
                <a:srgbClr val="FF0000"/>
              </a:solidFill>
            </a:endParaRPr>
          </a:p>
        </p:txBody>
      </p:sp>
      <p:pic>
        <p:nvPicPr>
          <p:cNvPr id="3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9502" y="4710233"/>
            <a:ext cx="684699" cy="615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Прямоугольник 42"/>
          <p:cNvSpPr/>
          <p:nvPr/>
        </p:nvSpPr>
        <p:spPr>
          <a:xfrm>
            <a:off x="3534420" y="1968489"/>
            <a:ext cx="2504293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1" dirty="0">
                <a:latin typeface="Franklin Gothic Book" pitchFamily="34" charset="0"/>
              </a:rPr>
              <a:t>Для заполнения </a:t>
            </a:r>
            <a:r>
              <a:rPr lang="ru-RU" sz="1000" b="1" dirty="0" smtClean="0">
                <a:latin typeface="Franklin Gothic Book" pitchFamily="34" charset="0"/>
              </a:rPr>
              <a:t>Подраздела </a:t>
            </a:r>
            <a:r>
              <a:rPr lang="ru-RU" sz="1000" b="1" dirty="0">
                <a:latin typeface="Franklin Gothic Book" pitchFamily="34" charset="0"/>
              </a:rPr>
              <a:t>3.1  «Недвижимое имущество» </a:t>
            </a:r>
            <a:r>
              <a:rPr lang="ru-RU" sz="900" b="1" i="1" u="sng" dirty="0">
                <a:solidFill>
                  <a:srgbClr val="FF0000"/>
                </a:solidFill>
                <a:latin typeface="Franklin Gothic Book" pitchFamily="34" charset="0"/>
              </a:rPr>
              <a:t>НЕОБХОДИМО</a:t>
            </a:r>
            <a:r>
              <a:rPr lang="ru-RU" sz="900" dirty="0">
                <a:latin typeface="Franklin Gothic Book" pitchFamily="34" charset="0"/>
              </a:rPr>
              <a:t>  обратиться в Росреестр для получения выписки о зарегистрированных объектах недвижимости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496799" y="2738376"/>
            <a:ext cx="2372603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1" dirty="0">
                <a:latin typeface="Franklin Gothic Book" pitchFamily="34" charset="0"/>
              </a:rPr>
              <a:t>Для заполнения </a:t>
            </a:r>
            <a:r>
              <a:rPr lang="ru-RU" sz="1000" b="1" dirty="0" smtClean="0">
                <a:latin typeface="Franklin Gothic Book" pitchFamily="34" charset="0"/>
              </a:rPr>
              <a:t>Подраздела </a:t>
            </a:r>
            <a:r>
              <a:rPr lang="ru-RU" sz="1000" b="1" dirty="0">
                <a:latin typeface="Franklin Gothic Book" pitchFamily="34" charset="0"/>
              </a:rPr>
              <a:t>3.2 «Транспортные средства» </a:t>
            </a:r>
            <a:r>
              <a:rPr lang="ru-RU" sz="900" b="1" i="1" u="sng" dirty="0">
                <a:solidFill>
                  <a:srgbClr val="FF0000"/>
                </a:solidFill>
                <a:latin typeface="Franklin Gothic Book" pitchFamily="34" charset="0"/>
              </a:rPr>
              <a:t>НЕОБХОДИМО</a:t>
            </a:r>
            <a:r>
              <a:rPr lang="ru-RU" sz="900" dirty="0">
                <a:latin typeface="Franklin Gothic Book" pitchFamily="34" charset="0"/>
              </a:rPr>
              <a:t>  </a:t>
            </a:r>
            <a:r>
              <a:rPr lang="ru-RU" sz="900" dirty="0" smtClean="0">
                <a:latin typeface="Franklin Gothic Book" pitchFamily="34" charset="0"/>
              </a:rPr>
              <a:t>обратиться:</a:t>
            </a:r>
          </a:p>
          <a:p>
            <a:pPr algn="just"/>
            <a:r>
              <a:rPr lang="ru-RU" sz="900" dirty="0" smtClean="0">
                <a:latin typeface="Franklin Gothic Book" pitchFamily="34" charset="0"/>
              </a:rPr>
              <a:t>- ГИМС </a:t>
            </a:r>
            <a:r>
              <a:rPr lang="ru-RU" sz="900" dirty="0">
                <a:latin typeface="Franklin Gothic Book" pitchFamily="34" charset="0"/>
              </a:rPr>
              <a:t>МЧС России по Чукотскому автономному округу </a:t>
            </a:r>
            <a:r>
              <a:rPr lang="ru-RU" sz="900" u="sng" dirty="0">
                <a:latin typeface="Franklin Gothic Book" pitchFamily="34" charset="0"/>
              </a:rPr>
              <a:t>(маломерные суда)</a:t>
            </a:r>
          </a:p>
          <a:p>
            <a:pPr algn="just"/>
            <a:r>
              <a:rPr lang="ru-RU" sz="900" dirty="0" smtClean="0">
                <a:latin typeface="Franklin Gothic Book" pitchFamily="34" charset="0"/>
              </a:rPr>
              <a:t>- Инспекцию </a:t>
            </a:r>
            <a:r>
              <a:rPr lang="ru-RU" sz="900" dirty="0">
                <a:latin typeface="Franklin Gothic Book" pitchFamily="34" charset="0"/>
              </a:rPr>
              <a:t>гостехнадзора Департамента сельского хозяйства и продовольствия Чукотского автономного округа </a:t>
            </a:r>
            <a:r>
              <a:rPr lang="ru-RU" sz="900" u="sng" dirty="0">
                <a:latin typeface="Franklin Gothic Book" pitchFamily="34" charset="0"/>
              </a:rPr>
              <a:t>(вездеходные транспортные средства, внедорожные мототранспортные средства)</a:t>
            </a:r>
            <a:r>
              <a:rPr lang="ru-RU" sz="900" dirty="0">
                <a:latin typeface="Franklin Gothic Book" pitchFamily="34" charset="0"/>
              </a:rPr>
              <a:t> </a:t>
            </a:r>
          </a:p>
          <a:p>
            <a:pPr algn="just"/>
            <a:r>
              <a:rPr lang="ru-RU" sz="900" dirty="0" smtClean="0">
                <a:latin typeface="Franklin Gothic Book" pitchFamily="34" charset="0"/>
              </a:rPr>
              <a:t>- МРЭО </a:t>
            </a:r>
            <a:r>
              <a:rPr lang="ru-RU" sz="900" dirty="0">
                <a:latin typeface="Franklin Gothic Book" pitchFamily="34" charset="0"/>
              </a:rPr>
              <a:t>ГИБДД Чукотского автономного округа по месту жительства </a:t>
            </a:r>
            <a:r>
              <a:rPr lang="ru-RU" sz="900" u="sng" dirty="0">
                <a:latin typeface="Franklin Gothic Book" pitchFamily="34" charset="0"/>
              </a:rPr>
              <a:t>(транспортные средства)</a:t>
            </a:r>
            <a:r>
              <a:rPr lang="ru-RU" sz="900" dirty="0">
                <a:latin typeface="Franklin Gothic Book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60964" y="5363932"/>
            <a:ext cx="292263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i="1" u="sng" dirty="0">
                <a:solidFill>
                  <a:srgbClr val="FF0000"/>
                </a:solidFill>
                <a:latin typeface="Franklin Gothic Book" pitchFamily="34" charset="0"/>
              </a:rPr>
              <a:t>ОБРАТИТЕ ВНИМАНИЕ </a:t>
            </a:r>
            <a:r>
              <a:rPr lang="ru-RU" sz="900" dirty="0" smtClean="0">
                <a:latin typeface="Franklin Gothic Book" pitchFamily="34" charset="0"/>
              </a:rPr>
              <a:t>счета</a:t>
            </a:r>
            <a:r>
              <a:rPr lang="ru-RU" sz="900" dirty="0">
                <a:latin typeface="Franklin Gothic Book" pitchFamily="34" charset="0"/>
              </a:rPr>
              <a:t>, ЗАКРЫТЫЕ в </a:t>
            </a:r>
            <a:r>
              <a:rPr lang="ru-RU" sz="900" dirty="0" smtClean="0">
                <a:latin typeface="Franklin Gothic Book" pitchFamily="34" charset="0"/>
              </a:rPr>
              <a:t>2021 до 31.12.2021 отражать в справке не нужно, но </a:t>
            </a:r>
            <a:r>
              <a:rPr lang="ru-RU" sz="900" dirty="0">
                <a:latin typeface="Franklin Gothic Book" pitchFamily="34" charset="0"/>
              </a:rPr>
              <a:t>по ним может быть получен доход в виде процентов по вкладу </a:t>
            </a:r>
            <a:r>
              <a:rPr lang="ru-RU" sz="900" dirty="0" smtClean="0">
                <a:latin typeface="Franklin Gothic Book" pitchFamily="34" charset="0"/>
              </a:rPr>
              <a:t>(или </a:t>
            </a:r>
            <a:r>
              <a:rPr lang="ru-RU" sz="900" dirty="0">
                <a:latin typeface="Franklin Gothic Book" pitchFamily="34" charset="0"/>
              </a:rPr>
              <a:t>капитализации</a:t>
            </a:r>
            <a:r>
              <a:rPr lang="ru-RU" sz="900">
                <a:latin typeface="Franklin Gothic Book" pitchFamily="34" charset="0"/>
              </a:rPr>
              <a:t>), </a:t>
            </a:r>
            <a:r>
              <a:rPr lang="ru-RU" sz="900" smtClean="0">
                <a:latin typeface="Franklin Gothic Book" pitchFamily="34" charset="0"/>
              </a:rPr>
              <a:t>который </a:t>
            </a:r>
            <a:r>
              <a:rPr lang="ru-RU" sz="900" dirty="0" smtClean="0">
                <a:latin typeface="Franklin Gothic Book" pitchFamily="34" charset="0"/>
              </a:rPr>
              <a:t>необходимо отразить в </a:t>
            </a:r>
            <a:r>
              <a:rPr lang="ru-RU" sz="900" b="1" i="1" u="sng" dirty="0">
                <a:solidFill>
                  <a:srgbClr val="FF0000"/>
                </a:solidFill>
                <a:latin typeface="Franklin Gothic Book" pitchFamily="34" charset="0"/>
              </a:rPr>
              <a:t>разделе 1</a:t>
            </a:r>
            <a:r>
              <a:rPr lang="ru-RU" sz="900" dirty="0">
                <a:latin typeface="Franklin Gothic Book" pitchFamily="34" charset="0"/>
              </a:rPr>
              <a:t> </a:t>
            </a:r>
            <a:r>
              <a:rPr lang="ru-RU" sz="900" dirty="0" smtClean="0">
                <a:latin typeface="Franklin Gothic Book" pitchFamily="34" charset="0"/>
              </a:rPr>
              <a:t> справки</a:t>
            </a:r>
            <a:endParaRPr lang="ru-RU" sz="900" dirty="0">
              <a:latin typeface="Franklin Gothic Book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064" y="865078"/>
            <a:ext cx="648582" cy="514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3907" y="144623"/>
            <a:ext cx="31567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050" b="1" i="1" u="sng" dirty="0">
                <a:solidFill>
                  <a:srgbClr val="FF0000"/>
                </a:solidFill>
                <a:latin typeface="Franklin Gothic Book" pitchFamily="34" charset="0"/>
              </a:rPr>
              <a:t>Шаг  1</a:t>
            </a:r>
            <a:r>
              <a:rPr lang="ru-RU" sz="1050" b="1" i="1" dirty="0">
                <a:solidFill>
                  <a:srgbClr val="FF0000"/>
                </a:solidFill>
                <a:latin typeface="Franklin Gothic Book" pitchFamily="34" charset="0"/>
              </a:rPr>
              <a:t> </a:t>
            </a:r>
            <a:r>
              <a:rPr lang="ru-RU" sz="1050" b="1" i="1" dirty="0">
                <a:solidFill>
                  <a:prstClr val="black"/>
                </a:solidFill>
                <a:latin typeface="Franklin Gothic Book" pitchFamily="34" charset="0"/>
              </a:rPr>
              <a:t> Скачать приложение СПО </a:t>
            </a:r>
            <a:endParaRPr lang="ru-RU" sz="1050" b="1" i="1" dirty="0" smtClean="0">
              <a:solidFill>
                <a:prstClr val="black"/>
              </a:solidFill>
              <a:latin typeface="Franklin Gothic Book" pitchFamily="34" charset="0"/>
            </a:endParaRPr>
          </a:p>
          <a:p>
            <a:pPr lvl="0"/>
            <a:r>
              <a:rPr lang="ru-RU" sz="1050" b="1" i="1" dirty="0" smtClean="0">
                <a:solidFill>
                  <a:prstClr val="black"/>
                </a:solidFill>
                <a:latin typeface="Franklin Gothic Book" pitchFamily="34" charset="0"/>
              </a:rPr>
              <a:t>«</a:t>
            </a:r>
            <a:r>
              <a:rPr lang="ru-RU" sz="1050" b="1" i="1" dirty="0">
                <a:solidFill>
                  <a:prstClr val="black"/>
                </a:solidFill>
                <a:latin typeface="Franklin Gothic Book" pitchFamily="34" charset="0"/>
              </a:rPr>
              <a:t>Справки БК» </a:t>
            </a:r>
            <a:r>
              <a:rPr lang="ru-RU" sz="1050" b="1" i="1" dirty="0" smtClean="0">
                <a:solidFill>
                  <a:prstClr val="black"/>
                </a:solidFill>
                <a:latin typeface="Franklin Gothic Book" pitchFamily="34" charset="0"/>
              </a:rPr>
              <a:t>(</a:t>
            </a:r>
            <a:r>
              <a:rPr lang="ru-RU" sz="1050" b="1" i="1" dirty="0">
                <a:solidFill>
                  <a:prstClr val="black"/>
                </a:solidFill>
                <a:latin typeface="Franklin Gothic Book" pitchFamily="34" charset="0"/>
              </a:rPr>
              <a:t>актуальная версия 2.5.0.)</a:t>
            </a:r>
          </a:p>
          <a:p>
            <a:pPr lvl="0"/>
            <a:r>
              <a:rPr lang="en-US" sz="900" b="1" dirty="0">
                <a:solidFill>
                  <a:srgbClr val="00B0F0"/>
                </a:solidFill>
                <a:latin typeface="Franklin Gothic Book" pitchFamily="34" charset="0"/>
              </a:rPr>
              <a:t>http://www.kremlin.ru/structure/additional/12</a:t>
            </a:r>
            <a:endParaRPr lang="ru-RU" sz="900" b="1" dirty="0">
              <a:solidFill>
                <a:srgbClr val="00B0F0"/>
              </a:solidFill>
              <a:latin typeface="Franklin Gothic Book" pitchFamily="34" charset="0"/>
            </a:endParaRPr>
          </a:p>
        </p:txBody>
      </p:sp>
      <p:pic>
        <p:nvPicPr>
          <p:cNvPr id="11" name="Picture 2" descr="C:\Users\A.Utemishev\Desktop\БУКЛЕТЫ, ПАМЯТКИ\unnamed-1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065" y="185730"/>
            <a:ext cx="648581" cy="595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393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5121</TotalTime>
  <Words>790</Words>
  <Application>Microsoft Office PowerPoint</Application>
  <PresentationFormat>Лист A4 (210x297 мм)</PresentationFormat>
  <Paragraphs>80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павепаорпр</dc:title>
  <dc:creator>Чурина Наталья Геннадьевна</dc:creator>
  <cp:lastModifiedBy>Утемишев Андрей Викторович</cp:lastModifiedBy>
  <cp:revision>331</cp:revision>
  <cp:lastPrinted>2022-02-16T21:28:28Z</cp:lastPrinted>
  <dcterms:created xsi:type="dcterms:W3CDTF">2013-09-29T23:29:04Z</dcterms:created>
  <dcterms:modified xsi:type="dcterms:W3CDTF">2022-02-17T00:19:13Z</dcterms:modified>
</cp:coreProperties>
</file>